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0" r:id="rId3"/>
    <p:sldId id="261" r:id="rId4"/>
    <p:sldId id="262" r:id="rId5"/>
    <p:sldId id="279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80" r:id="rId17"/>
    <p:sldId id="274" r:id="rId18"/>
    <p:sldId id="275" r:id="rId19"/>
    <p:sldId id="278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82" autoAdjust="0"/>
    <p:restoredTop sz="94660"/>
  </p:normalViewPr>
  <p:slideViewPr>
    <p:cSldViewPr>
      <p:cViewPr varScale="1">
        <p:scale>
          <a:sx n="50" d="100"/>
          <a:sy n="50" d="100"/>
        </p:scale>
        <p:origin x="-6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15.03.2014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500042"/>
            <a:ext cx="8229600" cy="1500198"/>
          </a:xfrm>
        </p:spPr>
        <p:txBody>
          <a:bodyPr/>
          <a:lstStyle/>
          <a:p>
            <a:r>
              <a:rPr lang="ru-RU" dirty="0" smtClean="0"/>
              <a:t>Плоды. Значение и разнообразие плодов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500826" y="3331698"/>
            <a:ext cx="2357454" cy="1752600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МКОУ Миролюбовская ООШ </a:t>
            </a:r>
          </a:p>
          <a:p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Эйснер Ольга Владимировна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50" name="Picture 2" descr="D:\АЛЕНУШКИ\Картинки\692ec6f94e3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643182"/>
            <a:ext cx="6143668" cy="3857652"/>
          </a:xfrm>
          <a:prstGeom prst="round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Сухие плоды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Зерновка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– плод, у которого пленчатый околоплодник срастается с семенной кожурой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13" descr="3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2786058"/>
            <a:ext cx="2486025" cy="3600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Сухие плоды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Семянка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– плод, у которого околоплодник не срастается с семенем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5603" name="Picture 3" descr="D:\АЛЕНУШКИ\Картинки\i (28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3000372"/>
            <a:ext cx="3214710" cy="2786082"/>
          </a:xfrm>
          <a:prstGeom prst="round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Сухие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Стручок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– имеет две створки, но семена располагаются на перегородке плода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6627" name="Picture 3" descr="D:\АЛЕНУШКИ\Картинки\i (2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3071810"/>
            <a:ext cx="3643338" cy="2571768"/>
          </a:xfrm>
          <a:prstGeom prst="round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Сухие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Боб - </a:t>
            </a:r>
            <a:r>
              <a:rPr lang="ru-RU" dirty="0" smtClean="0">
                <a:solidFill>
                  <a:srgbClr val="0066FF"/>
                </a:solidFill>
              </a:rPr>
              <a:t> </a:t>
            </a:r>
            <a:r>
              <a:rPr lang="ru-RU" dirty="0" smtClean="0"/>
              <a:t>многосемянной плод, вскрывающийся двумя створками, семена располагаются на створках</a:t>
            </a:r>
            <a:endParaRPr lang="ru-RU" dirty="0"/>
          </a:p>
        </p:txBody>
      </p:sp>
      <p:pic>
        <p:nvPicPr>
          <p:cNvPr id="27651" name="Picture 3" descr="D:\АЛЕНУШКИ\Картинки\i (3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3286124"/>
            <a:ext cx="3500462" cy="2500330"/>
          </a:xfrm>
          <a:prstGeom prst="round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Сухие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Коробочка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– многочисленные семена высыпаются через специальные отверстия в коробочке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8675" name="Picture 3" descr="D:\АЛЕНУШКИ\Картинки\i (3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3357562"/>
            <a:ext cx="3571900" cy="2714644"/>
          </a:xfrm>
          <a:prstGeom prst="round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Приспособления для расселения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</a:rPr>
              <a:t>Саморазбрасывание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1. Отскакивание плодов при падении ( дуб, яблоня)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2. Выстреливание семян из лопающихся плодов (горох, акация)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3. Рассыпание при раскачивании стебля(мак)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4. Самозарывание  плодов в почву(арахис)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Приспособленя для расселения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Разносятся водой</a:t>
            </a:r>
          </a:p>
          <a:p>
            <a:pPr algn="ctr"/>
            <a:endParaRPr lang="ru-RU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4819" name="Picture 3" descr="D:\АЛЕНУШКИ\Картинки\i (3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3000372"/>
            <a:ext cx="4429156" cy="2643206"/>
          </a:xfrm>
          <a:prstGeom prst="round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Распространение ветром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Приспособление в виде уменьшения веса или увеличение парусности( парашютики, крылышки.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0723" name="Picture 3" descr="D:\АЛЕНУШКИ\Картинки\i (3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786190"/>
            <a:ext cx="2928958" cy="2143140"/>
          </a:xfrm>
          <a:prstGeom prst="roundRect">
            <a:avLst/>
          </a:prstGeom>
          <a:noFill/>
        </p:spPr>
      </p:pic>
      <p:pic>
        <p:nvPicPr>
          <p:cNvPr id="30724" name="Picture 4" descr="D:\АЛЕНУШКИ\Картинки\i (36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3786190"/>
            <a:ext cx="2786082" cy="2143130"/>
          </a:xfrm>
          <a:prstGeom prst="round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Распространение животными и человеком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Семена некоторых растений покрыты зубчиками и крючочками, имеют липучки и шипы, которые крепко цепляются к шерсти и одежде.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Семена растений с сочной мякотью распространяют птицы, они поедают плоды и , перемещаясь, с пометом выбрасывают семена съеденных плодов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1747" name="Picture 3" descr="D:\АЛЕНУШКИ\Картинки\i (3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643182"/>
            <a:ext cx="1905000" cy="1428750"/>
          </a:xfrm>
          <a:prstGeom prst="roundRect">
            <a:avLst/>
          </a:prstGeom>
          <a:noFill/>
        </p:spPr>
      </p:pic>
      <p:pic>
        <p:nvPicPr>
          <p:cNvPr id="31748" name="Picture 4" descr="D:\АЛЕНУШКИ\Картинки\i (38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2571744"/>
            <a:ext cx="1852615" cy="1428750"/>
          </a:xfrm>
          <a:prstGeom prst="roundRect">
            <a:avLst/>
          </a:prstGeom>
          <a:noFill/>
        </p:spPr>
      </p:pic>
      <p:pic>
        <p:nvPicPr>
          <p:cNvPr id="31752" name="Picture 8" descr="D:\АЛЕНУШКИ\Картинки\i (1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28" y="5214950"/>
            <a:ext cx="1905000" cy="1428750"/>
          </a:xfrm>
          <a:prstGeom prst="roundRect">
            <a:avLst/>
          </a:prstGeom>
          <a:noFill/>
        </p:spPr>
      </p:pic>
      <p:pic>
        <p:nvPicPr>
          <p:cNvPr id="31753" name="Picture 9" descr="D:\АЛЕНУШКИ\Картинки\i (39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00760" y="5214950"/>
            <a:ext cx="1933575" cy="1428750"/>
          </a:xfrm>
          <a:prstGeom prst="round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Литература и ресурсы интернета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Пономарева И.Н. Биология: 6 класс:учебник для учащихся общеобразовательных учреждений.- М.:Вентана-Граф,2009.</a:t>
            </a:r>
          </a:p>
          <a:p>
            <a:r>
              <a:rPr lang="ru-RU" sz="2000" dirty="0" smtClean="0"/>
              <a:t>Корчагина В.А. Биология: Растения, грибы, лишайники: Учебник для 5-6 кл.-М.:Просвещение, 1998.</a:t>
            </a:r>
          </a:p>
          <a:p>
            <a:r>
              <a:rPr lang="ru-RU" sz="2000" dirty="0" smtClean="0"/>
              <a:t>Биология.Растения. Грибы.Лишайники.6 класс:поурочные планы по учебникуИ.Н.Пономаревой.-Волгоград:Учитель,2008.</a:t>
            </a:r>
          </a:p>
          <a:p>
            <a:r>
              <a:rPr lang="en-US" sz="2000" dirty="0" smtClean="0"/>
              <a:t>images.yandex.ru/</a:t>
            </a:r>
            <a:r>
              <a:rPr lang="en-US" sz="2000" dirty="0" err="1" smtClean="0"/>
              <a:t>yandsearch?text</a:t>
            </a:r>
            <a:r>
              <a:rPr lang="en-US" sz="2000" dirty="0" smtClean="0"/>
              <a:t>=</a:t>
            </a:r>
            <a:r>
              <a:rPr lang="ru-RU" sz="2000" dirty="0" err="1" smtClean="0"/>
              <a:t>плоды&amp;</a:t>
            </a:r>
            <a:r>
              <a:rPr lang="en-US" sz="2000" dirty="0" smtClean="0"/>
              <a:t>uinfo=sw-1135-sh-730-fw-910-fh-524-pd-1</a:t>
            </a:r>
            <a:endParaRPr lang="ru-RU" sz="2000" dirty="0" smtClean="0"/>
          </a:p>
        </p:txBody>
      </p:sp>
      <p:pic>
        <p:nvPicPr>
          <p:cNvPr id="35843" name="Picture 3" descr="D:\АЛЕНУШКИ\Картинки\i (18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4429132"/>
            <a:ext cx="2643206" cy="1928826"/>
          </a:xfrm>
          <a:prstGeom prst="round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плодов</a:t>
            </a:r>
            <a:endParaRPr lang="ru-RU" dirty="0"/>
          </a:p>
        </p:txBody>
      </p:sp>
      <p:pic>
        <p:nvPicPr>
          <p:cNvPr id="4099" name="Picture 3" descr="D:\АЛЕНУШКИ\Картинки\i (4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928802"/>
            <a:ext cx="2571768" cy="2071702"/>
          </a:xfrm>
          <a:prstGeom prst="roundRect">
            <a:avLst/>
          </a:prstGeom>
          <a:noFill/>
        </p:spPr>
      </p:pic>
      <p:pic>
        <p:nvPicPr>
          <p:cNvPr id="4100" name="Picture 4" descr="D:\АЛЕНУШКИ\Картинки\i (7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4429132"/>
            <a:ext cx="2286016" cy="1928826"/>
          </a:xfrm>
          <a:prstGeom prst="roundRect">
            <a:avLst/>
          </a:prstGeom>
          <a:noFill/>
        </p:spPr>
      </p:pic>
      <p:pic>
        <p:nvPicPr>
          <p:cNvPr id="4101" name="Picture 5" descr="D:\АЛЕНУШКИ\Картинки\i (1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43636" y="1928802"/>
            <a:ext cx="2428892" cy="2071702"/>
          </a:xfrm>
          <a:prstGeom prst="round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 количеству семян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00100" y="1535112"/>
            <a:ext cx="3497288" cy="750887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Многосемянные</a:t>
            </a:r>
          </a:p>
          <a:p>
            <a:r>
              <a:rPr lang="ru-RU" sz="1700" dirty="0" smtClean="0">
                <a:solidFill>
                  <a:schemeClr val="accent1">
                    <a:lumMod val="75000"/>
                  </a:schemeClr>
                </a:solidFill>
              </a:rPr>
              <a:t>   (Мак, гранат, яблоко)</a:t>
            </a:r>
            <a:endParaRPr lang="ru-RU" sz="17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286380" y="1535112"/>
            <a:ext cx="3400420" cy="750887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        </a:t>
            </a: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>Односемянные</a:t>
            </a:r>
          </a:p>
          <a:p>
            <a:r>
              <a:rPr lang="ru-RU" sz="2300" dirty="0" smtClean="0">
                <a:solidFill>
                  <a:schemeClr val="accent1">
                    <a:lumMod val="75000"/>
                  </a:schemeClr>
                </a:solidFill>
              </a:rPr>
              <a:t>(Авокадо, слива, вишня)</a:t>
            </a:r>
            <a:endParaRPr lang="ru-RU" sz="23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122" name="Picture 2" descr="D:\АЛЕНУШКИ\Картинки\i (15)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714620"/>
            <a:ext cx="2786082" cy="2500330"/>
          </a:xfrm>
          <a:prstGeom prst="roundRect">
            <a:avLst/>
          </a:prstGeom>
          <a:noFill/>
        </p:spPr>
      </p:pic>
      <p:pic>
        <p:nvPicPr>
          <p:cNvPr id="5123" name="Picture 3" descr="D:\АЛЕНУШКИ\Картинки\i (20)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643571" y="2714620"/>
            <a:ext cx="2571768" cy="2357454"/>
          </a:xfrm>
          <a:prstGeom prst="round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 способу рассыпания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Вскрывающиеся</a:t>
            </a:r>
          </a:p>
          <a:p>
            <a:r>
              <a:rPr lang="ru-RU" sz="1700" dirty="0" smtClean="0">
                <a:solidFill>
                  <a:schemeClr val="accent1">
                    <a:lumMod val="75000"/>
                  </a:schemeClr>
                </a:solidFill>
              </a:rPr>
              <a:t>   (мак, фасоль, редис)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857752" y="1535112"/>
            <a:ext cx="3829048" cy="750887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 Невскрывающиеся</a:t>
            </a:r>
          </a:p>
          <a:p>
            <a:r>
              <a:rPr lang="ru-RU" sz="1900" dirty="0" smtClean="0">
                <a:solidFill>
                  <a:schemeClr val="accent1">
                    <a:lumMod val="75000"/>
                  </a:schemeClr>
                </a:solidFill>
              </a:rPr>
              <a:t>  (яблоко, слива, абрикос)</a:t>
            </a:r>
            <a:endParaRPr lang="ru-RU" sz="19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147" name="Picture 3" descr="D:\АЛЕНУШКИ\Картинки\i (6)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2714620"/>
            <a:ext cx="2572570" cy="2243936"/>
          </a:xfrm>
          <a:prstGeom prst="roundRect">
            <a:avLst/>
          </a:prstGeom>
          <a:noFill/>
        </p:spPr>
      </p:pic>
      <p:pic>
        <p:nvPicPr>
          <p:cNvPr id="6148" name="Picture 4" descr="D:\АЛЕНУШКИ\Картинки\i (21)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143504" y="2786058"/>
            <a:ext cx="2714644" cy="2286016"/>
          </a:xfrm>
          <a:prstGeom prst="round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 особенностям околоплодника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85852" y="1535112"/>
            <a:ext cx="3211536" cy="750887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    Сухие</a:t>
            </a:r>
          </a:p>
          <a:p>
            <a:r>
              <a:rPr lang="ru-RU" sz="1700" dirty="0" smtClean="0">
                <a:solidFill>
                  <a:schemeClr val="accent1">
                    <a:lumMod val="75000"/>
                  </a:schemeClr>
                </a:solidFill>
              </a:rPr>
              <a:t>(Желудь, орех, мак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857884" y="1535112"/>
            <a:ext cx="2828916" cy="750887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         </a:t>
            </a:r>
            <a:r>
              <a:rPr lang="ru-RU" sz="3400" dirty="0" smtClean="0">
                <a:solidFill>
                  <a:schemeClr val="accent1">
                    <a:lumMod val="75000"/>
                  </a:schemeClr>
                </a:solidFill>
              </a:rPr>
              <a:t>Сочные</a:t>
            </a:r>
          </a:p>
          <a:p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(Черемуха, персик, ирга)</a:t>
            </a:r>
            <a:endParaRPr lang="ru-RU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3795" name="Picture 3" descr="D:\АЛЕНУШКИ\Картинки\i (42)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786058"/>
            <a:ext cx="3000396" cy="2428882"/>
          </a:xfrm>
          <a:prstGeom prst="roundRect">
            <a:avLst/>
          </a:prstGeom>
          <a:noFill/>
        </p:spPr>
      </p:pic>
      <p:pic>
        <p:nvPicPr>
          <p:cNvPr id="33796" name="Picture 4" descr="D:\АЛЕНУШКИ\Картинки\i (41)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928934"/>
            <a:ext cx="2786082" cy="2214578"/>
          </a:xfrm>
          <a:prstGeom prst="round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Сочные плоды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Ягода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- сочный плод с мякотью, покрытой снаружи тонкой кожицей. Внутри много семян</a:t>
            </a:r>
          </a:p>
          <a:p>
            <a:endParaRPr lang="ru-RU" dirty="0"/>
          </a:p>
        </p:txBody>
      </p:sp>
      <p:pic>
        <p:nvPicPr>
          <p:cNvPr id="21507" name="Picture 3" descr="D:\АЛЕНУШКИ\Картинки\i (2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3143248"/>
            <a:ext cx="3643338" cy="2500330"/>
          </a:xfrm>
          <a:prstGeom prst="round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Сочные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Костянка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–сочный плод с тонкой кожицей и косточкой, внутри которой находится семя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2531" name="Picture 3" descr="D:\АЛЕНУШКИ\Картинки\i (2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3071810"/>
            <a:ext cx="3500462" cy="2500330"/>
          </a:xfrm>
          <a:prstGeom prst="round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Сочные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Яблоко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- многосемянной плод с тонким кожистым околоплодником, мясистым межплодником и хрящеватым внутриплодником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23555" name="Picture 3" descr="D:\АЛЕНУШКИ\Картинки\i (2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3429000"/>
            <a:ext cx="3000396" cy="2571768"/>
          </a:xfrm>
          <a:prstGeom prst="round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Сочные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Тыквина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-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kumimoji="1" lang="ru-RU" dirty="0" smtClean="0">
                <a:solidFill>
                  <a:schemeClr val="accent1">
                    <a:lumMod val="75000"/>
                  </a:schemeClr>
                </a:solidFill>
              </a:rPr>
              <a:t>многосемянной</a:t>
            </a:r>
            <a:r>
              <a:rPr kumimoji="1"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kumimoji="1" lang="ru-RU" dirty="0" smtClean="0">
                <a:solidFill>
                  <a:schemeClr val="accent1">
                    <a:lumMod val="75000"/>
                  </a:schemeClr>
                </a:solidFill>
              </a:rPr>
              <a:t>плод с плотной </a:t>
            </a:r>
          </a:p>
          <a:p>
            <a:pPr>
              <a:buFontTx/>
              <a:buNone/>
            </a:pPr>
            <a:r>
              <a:rPr kumimoji="1" lang="ru-RU" dirty="0" smtClean="0">
                <a:solidFill>
                  <a:schemeClr val="accent1">
                    <a:lumMod val="75000"/>
                  </a:schemeClr>
                </a:solidFill>
              </a:rPr>
              <a:t>кожурой, мясистым средним слоем и </a:t>
            </a:r>
          </a:p>
          <a:p>
            <a:pPr>
              <a:buFontTx/>
              <a:buNone/>
            </a:pPr>
            <a:r>
              <a:rPr kumimoji="1" lang="ru-RU" dirty="0" smtClean="0">
                <a:solidFill>
                  <a:schemeClr val="accent1">
                    <a:lumMod val="75000"/>
                  </a:schemeClr>
                </a:solidFill>
              </a:rPr>
              <a:t>семенами внутри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4579" name="Picture 3" descr="D:\АЛЕНУШКИ\Картинки\i (2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3429000"/>
            <a:ext cx="3214710" cy="2357454"/>
          </a:xfrm>
          <a:prstGeom prst="round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246</TotalTime>
  <Words>369</Words>
  <PresentationFormat>Экран (4:3)</PresentationFormat>
  <Paragraphs>60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Апекс</vt:lpstr>
      <vt:lpstr>Плоды. Значение и разнообразие плодов</vt:lpstr>
      <vt:lpstr>Виды плодов</vt:lpstr>
      <vt:lpstr>По количеству семян</vt:lpstr>
      <vt:lpstr>По способу рассыпания</vt:lpstr>
      <vt:lpstr>По особенностям околоплодника</vt:lpstr>
      <vt:lpstr>Сочные плоды</vt:lpstr>
      <vt:lpstr>Сочные</vt:lpstr>
      <vt:lpstr>Сочные</vt:lpstr>
      <vt:lpstr>Сочные </vt:lpstr>
      <vt:lpstr>Сухие плоды</vt:lpstr>
      <vt:lpstr>Сухие плоды</vt:lpstr>
      <vt:lpstr>Сухие</vt:lpstr>
      <vt:lpstr>Сухие </vt:lpstr>
      <vt:lpstr>Сухие</vt:lpstr>
      <vt:lpstr>Приспособления для расселения</vt:lpstr>
      <vt:lpstr>Приспособленя для расселения</vt:lpstr>
      <vt:lpstr>Распространение ветром</vt:lpstr>
      <vt:lpstr>Распространение животными и человеком</vt:lpstr>
      <vt:lpstr>Литература и ресурсы интернета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Плоды. Значение и разнообразие плодов</dc:title>
  <cp:lastModifiedBy>Admin</cp:lastModifiedBy>
  <cp:revision>28</cp:revision>
  <dcterms:modified xsi:type="dcterms:W3CDTF">2014-03-15T11:45:58Z</dcterms:modified>
</cp:coreProperties>
</file>