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37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5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73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3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02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4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9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58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18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99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9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0CF2-390F-46D1-BDD9-611CDBC7617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FDE1-87BD-43ED-A79E-092C25EF0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3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o.mail.ru/search_images?q=%D0%BA%D0%B0%D1%80%D1%82%D0%B8%D0%BD%D0%BA%D0%B8&amp;fr=web&amp;rch=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Земля – наш общий дом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192688" cy="57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Экологическая конференция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085184"/>
            <a:ext cx="32655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Автор: Кожевникова М.М.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учитель биологии,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МКОУ ХМР «СОШ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д.Согом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6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76664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Пресная вода на Земле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293096"/>
            <a:ext cx="3456384" cy="18722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99"/>
                </a:solidFill>
              </a:rPr>
              <a:t>Пресная вода, пригодная для использования, составляет на Земле лишь около 2%</a:t>
            </a:r>
          </a:p>
        </p:txBody>
      </p:sp>
      <p:pic>
        <p:nvPicPr>
          <p:cNvPr id="6146" name="Picture 2" descr="http://shooow.me/uploads/images/00/00/02/2011/12/24/0ad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1872208" cy="1210316"/>
          </a:xfrm>
          <a:prstGeom prst="rect">
            <a:avLst/>
          </a:prstGeom>
          <a:noFill/>
        </p:spPr>
      </p:pic>
      <p:pic>
        <p:nvPicPr>
          <p:cNvPr id="6148" name="Picture 4" descr="http://ppjournal.ru/img/fotopodborka/krupnejshie-ledniki-mir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1966781" cy="1244498"/>
          </a:xfrm>
          <a:prstGeom prst="rect">
            <a:avLst/>
          </a:prstGeom>
          <a:noFill/>
        </p:spPr>
      </p:pic>
      <p:pic>
        <p:nvPicPr>
          <p:cNvPr id="6150" name="Picture 6" descr="http://www.raznyestrany.com/images/antarktid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509120"/>
            <a:ext cx="1800201" cy="119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42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Состояние питьевой воды в России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268760"/>
            <a:ext cx="345638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333399"/>
                </a:solidFill>
              </a:rPr>
              <a:t>Почти </a:t>
            </a:r>
            <a:r>
              <a:rPr lang="ru-RU" sz="2000" dirty="0">
                <a:solidFill>
                  <a:srgbClr val="333399"/>
                </a:solidFill>
              </a:rPr>
              <a:t>40% сбрасываемых </a:t>
            </a:r>
            <a:r>
              <a:rPr lang="ru-RU" sz="2000" dirty="0" smtClean="0">
                <a:solidFill>
                  <a:srgbClr val="333399"/>
                </a:solidFill>
              </a:rPr>
              <a:t>сточных </a:t>
            </a:r>
            <a:r>
              <a:rPr lang="ru-RU" sz="2000" dirty="0">
                <a:solidFill>
                  <a:srgbClr val="333399"/>
                </a:solidFill>
              </a:rPr>
              <a:t>вод относится к категории загрязненных. </a:t>
            </a:r>
            <a:endParaRPr lang="ru-RU" sz="20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333399"/>
                </a:solidFill>
              </a:rPr>
              <a:t>Почти </a:t>
            </a:r>
            <a:r>
              <a:rPr lang="ru-RU" sz="2000" dirty="0">
                <a:solidFill>
                  <a:srgbClr val="333399"/>
                </a:solidFill>
              </a:rPr>
              <a:t>половина населения страны вынуждена пользоваться водой, не соответствующей санитарно-гигиеническим требованиям из-за плохой водоочистки и неудовлетворительного состояния коммунальных водопроводов. </a:t>
            </a:r>
          </a:p>
        </p:txBody>
      </p:sp>
      <p:pic>
        <p:nvPicPr>
          <p:cNvPr id="5122" name="Picture 2" descr="http://2012-god-konec-sveta.ru/articles/oil_spill/images/mekcikanskiy_zaliv_posledstviya/pt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5085184"/>
            <a:ext cx="1655476" cy="1122965"/>
          </a:xfrm>
          <a:prstGeom prst="rect">
            <a:avLst/>
          </a:prstGeom>
          <a:noFill/>
        </p:spPr>
      </p:pic>
      <p:pic>
        <p:nvPicPr>
          <p:cNvPr id="5124" name="Picture 4" descr="http://lada.kz/uploads/posts/2012-10/1351143644_zh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1760946"/>
            <a:ext cx="1440161" cy="106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58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39136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Пути улучшения экологического состояния гидросферы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333399"/>
                </a:solidFill>
              </a:rPr>
              <a:t>Создавать безотходные производства с замкнутым циклом; исключающим сброс воды в реки;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pPr lvl="0"/>
            <a:r>
              <a:rPr lang="ru-RU" dirty="0">
                <a:solidFill>
                  <a:srgbClr val="333399"/>
                </a:solidFill>
              </a:rPr>
              <a:t>На всех предприятиях строить эффективные очистные сооружения;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pPr lvl="0"/>
            <a:r>
              <a:rPr lang="ru-RU" dirty="0">
                <a:solidFill>
                  <a:srgbClr val="333399"/>
                </a:solidFill>
              </a:rPr>
              <a:t>Экономично расходовать воду.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0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Экологическое состояние почв России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0014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99"/>
                </a:solidFill>
              </a:rPr>
              <a:t>Эрозия (Приволжский </a:t>
            </a:r>
            <a:r>
              <a:rPr lang="ru-RU" dirty="0">
                <a:solidFill>
                  <a:srgbClr val="333399"/>
                </a:solidFill>
              </a:rPr>
              <a:t>(50,0%), </a:t>
            </a:r>
            <a:r>
              <a:rPr lang="ru-RU" dirty="0" smtClean="0">
                <a:solidFill>
                  <a:srgbClr val="333399"/>
                </a:solidFill>
              </a:rPr>
              <a:t>Южный(24,3</a:t>
            </a:r>
            <a:r>
              <a:rPr lang="ru-RU" dirty="0">
                <a:solidFill>
                  <a:srgbClr val="333399"/>
                </a:solidFill>
              </a:rPr>
              <a:t>%) и </a:t>
            </a:r>
            <a:r>
              <a:rPr lang="ru-RU" dirty="0" smtClean="0">
                <a:solidFill>
                  <a:srgbClr val="333399"/>
                </a:solidFill>
              </a:rPr>
              <a:t>Центральный </a:t>
            </a:r>
            <a:r>
              <a:rPr lang="ru-RU" dirty="0">
                <a:solidFill>
                  <a:srgbClr val="333399"/>
                </a:solidFill>
              </a:rPr>
              <a:t>(12,4%) </a:t>
            </a:r>
            <a:r>
              <a:rPr lang="ru-RU" dirty="0" smtClean="0">
                <a:solidFill>
                  <a:srgbClr val="333399"/>
                </a:solidFill>
              </a:rPr>
              <a:t>федеральные округа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Заболачивание (Центральный </a:t>
            </a:r>
            <a:r>
              <a:rPr lang="ru-RU" dirty="0">
                <a:solidFill>
                  <a:srgbClr val="333399"/>
                </a:solidFill>
              </a:rPr>
              <a:t>(31,7%) и </a:t>
            </a:r>
            <a:r>
              <a:rPr lang="ru-RU" dirty="0" smtClean="0">
                <a:solidFill>
                  <a:srgbClr val="333399"/>
                </a:solidFill>
              </a:rPr>
              <a:t>Сибирский(22,8</a:t>
            </a:r>
            <a:r>
              <a:rPr lang="ru-RU" dirty="0">
                <a:solidFill>
                  <a:srgbClr val="333399"/>
                </a:solidFill>
              </a:rPr>
              <a:t>%) </a:t>
            </a:r>
            <a:r>
              <a:rPr lang="ru-RU" dirty="0" smtClean="0">
                <a:solidFill>
                  <a:srgbClr val="333399"/>
                </a:solidFill>
              </a:rPr>
              <a:t>федеральные округа)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Засоление (на южных территориях)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Опустынивание (на </a:t>
            </a:r>
            <a:r>
              <a:rPr lang="ru-RU" dirty="0">
                <a:solidFill>
                  <a:srgbClr val="333399"/>
                </a:solidFill>
              </a:rPr>
              <a:t>засушливых территориях юга Российской </a:t>
            </a:r>
            <a:r>
              <a:rPr lang="ru-RU" dirty="0" smtClean="0">
                <a:solidFill>
                  <a:srgbClr val="333399"/>
                </a:solidFill>
              </a:rPr>
              <a:t>Федерации)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Подтопление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13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Разрушение почв на Крайнем Севере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07524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Возникает в </a:t>
            </a:r>
            <a:r>
              <a:rPr lang="ru-RU" sz="2800" dirty="0">
                <a:solidFill>
                  <a:srgbClr val="333399"/>
                </a:solidFill>
              </a:rPr>
              <a:t>результате </a:t>
            </a:r>
            <a:r>
              <a:rPr lang="ru-RU" sz="2800" dirty="0" smtClean="0">
                <a:solidFill>
                  <a:srgbClr val="333399"/>
                </a:solidFill>
              </a:rPr>
              <a:t>промышленного </a:t>
            </a:r>
            <a:r>
              <a:rPr lang="ru-RU" sz="2800" dirty="0">
                <a:solidFill>
                  <a:srgbClr val="333399"/>
                </a:solidFill>
              </a:rPr>
              <a:t>освоения </a:t>
            </a:r>
            <a:r>
              <a:rPr lang="ru-RU" sz="2800" dirty="0" smtClean="0">
                <a:solidFill>
                  <a:srgbClr val="333399"/>
                </a:solidFill>
              </a:rPr>
              <a:t>территорий. </a:t>
            </a:r>
            <a:endParaRPr lang="ru-RU" sz="2800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://cupp.ru/db/images/1409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1656185" cy="1242743"/>
          </a:xfrm>
          <a:prstGeom prst="rect">
            <a:avLst/>
          </a:prstGeom>
          <a:noFill/>
        </p:spPr>
      </p:pic>
      <p:pic>
        <p:nvPicPr>
          <p:cNvPr id="2052" name="Picture 4" descr="http://www.tgeo.ru/FOTO/pbu-1200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08920"/>
            <a:ext cx="1581441" cy="118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42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остановить процесс истощения почв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99"/>
                </a:solidFill>
              </a:rPr>
              <a:t>1) переходить на экологическое сельское хозяйство и экологическое земледелие в общественном секторе;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99"/>
                </a:solidFill>
              </a:rPr>
              <a:t>2) развивать частное земледелие и садоводства, личные подсобные хозяйства на основе экологического земледелия;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99"/>
                </a:solidFill>
              </a:rPr>
              <a:t>3) </a:t>
            </a:r>
            <a:r>
              <a:rPr lang="ru-RU" dirty="0">
                <a:solidFill>
                  <a:srgbClr val="333399"/>
                </a:solidFill>
              </a:rPr>
              <a:t>возвращать людей из городов в деревни с наделением их земельными участками в заброшенных «неперспективных» селах и организация производства экологических продуктов на основе экологического сельского хозяйства;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99"/>
                </a:solidFill>
              </a:rPr>
              <a:t>4) максимально сохранять лесной покров и естественный сток рек.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4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r>
              <a:rPr lang="ru-RU" dirty="0" smtClean="0"/>
              <a:t>Использованные 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http://go.mail.ru/search_images?q=%D0%BA%D0%B0%D1%80%D1%82%D0%B8%D0%BD%D0%BA%D0%B8&amp;fr=web&amp;rch=l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Экологическое состояние воздуха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525295" cy="648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В неудовлетворительном экологическом состоянии находится 15% территории России.</a:t>
            </a:r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44824"/>
            <a:ext cx="48965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Причины загрязнения воздуха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852936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Предприятия цветной и черной металлургии</a:t>
            </a:r>
          </a:p>
          <a:p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835696" y="2420888"/>
            <a:ext cx="504056" cy="4761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75856" y="3212976"/>
            <a:ext cx="307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Предприятия химии </a:t>
            </a:r>
            <a:r>
              <a:rPr lang="ru-RU" sz="2400" dirty="0">
                <a:solidFill>
                  <a:srgbClr val="0070C0"/>
                </a:solidFill>
              </a:rPr>
              <a:t>и нефтехимии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310932" y="2897980"/>
            <a:ext cx="81016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92280" y="2348880"/>
            <a:ext cx="720080" cy="3600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76256" y="2666118"/>
            <a:ext cx="2081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Предприятия энергетики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051720" y="3501008"/>
            <a:ext cx="2304256" cy="432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56176" y="2564904"/>
            <a:ext cx="1080120" cy="21666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09212" y="4869160"/>
            <a:ext cx="4231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Предприятия </a:t>
            </a:r>
            <a:r>
              <a:rPr lang="ru-RU" sz="2400" dirty="0" err="1" smtClean="0">
                <a:solidFill>
                  <a:srgbClr val="0070C0"/>
                </a:solidFill>
              </a:rPr>
              <a:t>целлюлозно</a:t>
            </a:r>
            <a:r>
              <a:rPr lang="ru-RU" sz="2400" dirty="0" smtClean="0">
                <a:solidFill>
                  <a:srgbClr val="0070C0"/>
                </a:solidFill>
              </a:rPr>
              <a:t> – бумажной промышленности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06201" y="4750860"/>
            <a:ext cx="217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Автотранспорт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524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17" grpId="0"/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056784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Самые грязные города России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006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Норильск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(2 млн тонн).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Череповец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(333,3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Новокузнецк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(300 тысяч 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Липецк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(299,1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Магнитогорск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(231,9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Ангарск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(210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Омск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(200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(150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тонн)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(134,1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Челябинск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(менее </a:t>
            </a:r>
            <a:r>
              <a:rPr lang="ru-RU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120 тыс. тонн </a:t>
            </a:r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выбросов)</a:t>
            </a:r>
            <a:endParaRPr lang="ru-RU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6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82752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404664"/>
            <a:ext cx="3456384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3399"/>
                </a:solidFill>
              </a:rPr>
              <a:t>В 1952 году от смога в Лондоне погибло </a:t>
            </a:r>
            <a:r>
              <a:rPr lang="ru-RU" dirty="0">
                <a:solidFill>
                  <a:srgbClr val="333399"/>
                </a:solidFill>
              </a:rPr>
              <a:t>приблизительно 4000 человек </a:t>
            </a:r>
          </a:p>
        </p:txBody>
      </p:sp>
      <p:pic>
        <p:nvPicPr>
          <p:cNvPr id="12290" name="Picture 2" descr="http://ours-nature.ru/images/enc/2/image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5279846"/>
            <a:ext cx="1759466" cy="1093801"/>
          </a:xfrm>
          <a:prstGeom prst="rect">
            <a:avLst/>
          </a:prstGeom>
          <a:noFill/>
        </p:spPr>
      </p:pic>
      <p:pic>
        <p:nvPicPr>
          <p:cNvPr id="12292" name="Picture 4" descr="http://science.compulenta.ru/upload/iblock/05b/3476243852_98d50de72d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016224" cy="1196293"/>
          </a:xfrm>
          <a:prstGeom prst="rect">
            <a:avLst/>
          </a:prstGeom>
          <a:noFill/>
        </p:spPr>
      </p:pic>
      <p:pic>
        <p:nvPicPr>
          <p:cNvPr id="12294" name="Picture 6" descr="http://kvisaz.ru/files/2011/03/smog-policeman-with-ma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5029198"/>
            <a:ext cx="1656184" cy="1047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3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03232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Загрязнение воздуха вызывает заболевания: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12568"/>
          </a:xfrm>
        </p:spPr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Органов дыхания (41%)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Эндокринной системы (16%)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Онкологических заболеваний (2,5 % у лиц 30 – 34 лет, 11% у лиц 55 – 59 лет).</a:t>
            </a: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11266" name="Picture 2" descr="http://narod-medicina.ru/wp-content/uploads/2011/01/suhoy-kash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5377115"/>
            <a:ext cx="1512168" cy="1179164"/>
          </a:xfrm>
          <a:prstGeom prst="rect">
            <a:avLst/>
          </a:prstGeom>
          <a:noFill/>
        </p:spPr>
      </p:pic>
      <p:pic>
        <p:nvPicPr>
          <p:cNvPr id="11268" name="Picture 4" descr="http://auno.kz/uploads/posts/2012-08/1344360384_paukovpatologiya5225048609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33663"/>
            <a:ext cx="1494263" cy="1297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4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688632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Загрязнение мусором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4618856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dubrovno.by/wp-content/uploads/2012/04/dubrovno_osintorf_svalka_mu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448778"/>
            <a:ext cx="1728193" cy="1296145"/>
          </a:xfrm>
          <a:prstGeom prst="rect">
            <a:avLst/>
          </a:prstGeom>
          <a:noFill/>
        </p:spPr>
      </p:pic>
      <p:pic>
        <p:nvPicPr>
          <p:cNvPr id="10244" name="Picture 4" descr="http://kerch.fm/images/stories/2012/03/02/DSC_1250%2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1584176" cy="1052463"/>
          </a:xfrm>
          <a:prstGeom prst="rect">
            <a:avLst/>
          </a:prstGeom>
          <a:noFill/>
        </p:spPr>
      </p:pic>
      <p:pic>
        <p:nvPicPr>
          <p:cNvPr id="10246" name="Picture 6" descr="http://govp.info/sites/default/files/svalki0507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365104"/>
            <a:ext cx="1728192" cy="1160991"/>
          </a:xfrm>
          <a:prstGeom prst="rect">
            <a:avLst/>
          </a:prstGeom>
          <a:noFill/>
        </p:spPr>
      </p:pic>
      <p:pic>
        <p:nvPicPr>
          <p:cNvPr id="10248" name="Picture 8" descr="http://green-reporter.ru/sites/default/files/images/%D0%A4%D0%BE%D1%82%D0%BE0098.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1512168" cy="113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43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03032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Опасные вещества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144016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99"/>
                </a:solidFill>
              </a:rPr>
              <a:t>железо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24744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99"/>
                </a:solidFill>
              </a:rPr>
              <a:t>медь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052736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333399"/>
                </a:solidFill>
              </a:rPr>
              <a:t>свинец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124744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333399"/>
                </a:solidFill>
              </a:rPr>
              <a:t>алюминий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789040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333399"/>
                </a:solidFill>
              </a:rPr>
              <a:t>ртуть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7713" y="3961960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333399"/>
                </a:solidFill>
              </a:rPr>
              <a:t>кадмий</a:t>
            </a:r>
          </a:p>
        </p:txBody>
      </p:sp>
      <p:pic>
        <p:nvPicPr>
          <p:cNvPr id="9218" name="Picture 2" descr="http://www.photoshopsunduchok.ru/images/stories/video_lessons/oblog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045506"/>
            <a:ext cx="1152128" cy="1593647"/>
          </a:xfrm>
          <a:prstGeom prst="rect">
            <a:avLst/>
          </a:prstGeom>
          <a:noFill/>
        </p:spPr>
      </p:pic>
      <p:pic>
        <p:nvPicPr>
          <p:cNvPr id="9220" name="Picture 4" descr="http://www.periodictable.ru/048Cd/slides/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5211197"/>
            <a:ext cx="1440160" cy="1080120"/>
          </a:xfrm>
          <a:prstGeom prst="rect">
            <a:avLst/>
          </a:prstGeom>
          <a:noFill/>
        </p:spPr>
      </p:pic>
      <p:pic>
        <p:nvPicPr>
          <p:cNvPr id="9222" name="Picture 6" descr="http://wek.ru/images/0_sval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772816"/>
            <a:ext cx="1872208" cy="1553534"/>
          </a:xfrm>
          <a:prstGeom prst="rect">
            <a:avLst/>
          </a:prstGeom>
          <a:noFill/>
        </p:spPr>
      </p:pic>
      <p:pic>
        <p:nvPicPr>
          <p:cNvPr id="9224" name="Picture 8" descr="http://img.ura.dn.ua/0000103995-93210e35-39a9398f-4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1" y="4796476"/>
            <a:ext cx="1440160" cy="1080796"/>
          </a:xfrm>
          <a:prstGeom prst="rect">
            <a:avLst/>
          </a:prstGeom>
          <a:noFill/>
        </p:spPr>
      </p:pic>
      <p:pic>
        <p:nvPicPr>
          <p:cNvPr id="9226" name="Picture 10" descr="http://protown.ru/pic/hydrargyru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164252"/>
            <a:ext cx="1296144" cy="1022231"/>
          </a:xfrm>
          <a:prstGeom prst="rect">
            <a:avLst/>
          </a:prstGeom>
          <a:noFill/>
        </p:spPr>
      </p:pic>
      <p:pic>
        <p:nvPicPr>
          <p:cNvPr id="9228" name="Picture 12" descr="http://lodirei.net/media/images/product/1121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844824"/>
            <a:ext cx="1763688" cy="1463043"/>
          </a:xfrm>
          <a:prstGeom prst="rect">
            <a:avLst/>
          </a:prstGeom>
          <a:noFill/>
        </p:spPr>
      </p:pic>
      <p:pic>
        <p:nvPicPr>
          <p:cNvPr id="9230" name="Picture 14" descr="http://periodictable.ru/082Pb/slides/Pb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844824"/>
            <a:ext cx="1248139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05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Выводы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333399"/>
                </a:solidFill>
              </a:rPr>
              <a:t>Мусор </a:t>
            </a:r>
            <a:r>
              <a:rPr lang="ru-RU" dirty="0">
                <a:solidFill>
                  <a:srgbClr val="333399"/>
                </a:solidFill>
              </a:rPr>
              <a:t>должен попадать туда, где он будет меньше приносить вред людям и природе; </a:t>
            </a:r>
          </a:p>
          <a:p>
            <a:pPr lvl="0"/>
            <a:r>
              <a:rPr lang="ru-RU" dirty="0">
                <a:solidFill>
                  <a:srgbClr val="333399"/>
                </a:solidFill>
              </a:rPr>
              <a:t> </a:t>
            </a:r>
            <a:r>
              <a:rPr lang="ru-RU" dirty="0" smtClean="0">
                <a:solidFill>
                  <a:srgbClr val="333399"/>
                </a:solidFill>
              </a:rPr>
              <a:t>Свалка </a:t>
            </a:r>
            <a:r>
              <a:rPr lang="ru-RU" dirty="0">
                <a:solidFill>
                  <a:srgbClr val="333399"/>
                </a:solidFill>
              </a:rPr>
              <a:t>не должно быть дикой, а специально оборудованной, </a:t>
            </a:r>
            <a:r>
              <a:rPr lang="ru-RU" dirty="0" smtClean="0">
                <a:solidFill>
                  <a:srgbClr val="333399"/>
                </a:solidFill>
              </a:rPr>
              <a:t>огражденной;</a:t>
            </a:r>
            <a:endParaRPr lang="ru-RU" dirty="0">
              <a:solidFill>
                <a:srgbClr val="333399"/>
              </a:solidFill>
            </a:endParaRPr>
          </a:p>
          <a:p>
            <a:r>
              <a:rPr lang="ru-RU" dirty="0" smtClean="0">
                <a:solidFill>
                  <a:srgbClr val="333399"/>
                </a:solidFill>
              </a:rPr>
              <a:t> Мусор </a:t>
            </a:r>
            <a:r>
              <a:rPr lang="ru-RU" dirty="0">
                <a:solidFill>
                  <a:srgbClr val="333399"/>
                </a:solidFill>
              </a:rPr>
              <a:t>в любом случае нельзя сжигать.</a:t>
            </a:r>
            <a:endParaRPr lang="ru-RU" dirty="0" smtClean="0">
              <a:solidFill>
                <a:srgbClr val="333399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8194" name="Picture 2" descr="http://bp21.org.by/p/2008/f09_ms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869160"/>
            <a:ext cx="1632779" cy="1225673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3861048"/>
            <a:ext cx="360040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95536" y="3861048"/>
            <a:ext cx="3672408" cy="273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http://www.iatn.nnov.ru/pics/2010/img_1012_poly_f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1536171" cy="1152128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5292080" y="3861048"/>
            <a:ext cx="3456384" cy="259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5220072" y="3933056"/>
            <a:ext cx="3528392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74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Экологическое состояние водных ресурсов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99"/>
                </a:solidFill>
              </a:rPr>
              <a:t>Вода - самое распространенное и в то же время самое необычное вещество на Земле. </a:t>
            </a:r>
          </a:p>
        </p:txBody>
      </p:sp>
      <p:pic>
        <p:nvPicPr>
          <p:cNvPr id="7170" name="Picture 2" descr="http://mi-edem.ru/wp-content/uploads/2011/06/%D0%A0%D0%B5%D0%BA%D0%B0-%D0%9A%D0%B0%D1%82%D1%83%D0%BD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1531066" cy="1152127"/>
          </a:xfrm>
          <a:prstGeom prst="rect">
            <a:avLst/>
          </a:prstGeom>
          <a:noFill/>
        </p:spPr>
      </p:pic>
      <p:pic>
        <p:nvPicPr>
          <p:cNvPr id="7172" name="Picture 4" descr="http://img.travel.ru/images2/2010/04/object179160/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1632180" cy="1224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99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461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Земля – наш общий дом</vt:lpstr>
      <vt:lpstr> Экологическое состояние воздуха  </vt:lpstr>
      <vt:lpstr>Самые грязные города России</vt:lpstr>
      <vt:lpstr>Слайд 4</vt:lpstr>
      <vt:lpstr>Загрязнение воздуха вызывает заболевания:</vt:lpstr>
      <vt:lpstr>Загрязнение мусором</vt:lpstr>
      <vt:lpstr>Опасные вещества</vt:lpstr>
      <vt:lpstr>Выводы</vt:lpstr>
      <vt:lpstr>Экологическое состояние водных ресурсов</vt:lpstr>
      <vt:lpstr>Пресная вода на Земле</vt:lpstr>
      <vt:lpstr>Состояние питьевой воды в России</vt:lpstr>
      <vt:lpstr>Пути улучшения экологического состояния гидросферы</vt:lpstr>
      <vt:lpstr>Экологическое состояние почв России</vt:lpstr>
      <vt:lpstr>Разрушение почв на Крайнем Севере</vt:lpstr>
      <vt:lpstr>Как остановить процесс истощения почв</vt:lpstr>
      <vt:lpstr>Использованные источники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наш общий дом</dc:title>
  <dc:creator>я</dc:creator>
  <cp:lastModifiedBy>школа</cp:lastModifiedBy>
  <cp:revision>33</cp:revision>
  <dcterms:created xsi:type="dcterms:W3CDTF">2013-04-17T15:47:27Z</dcterms:created>
  <dcterms:modified xsi:type="dcterms:W3CDTF">2014-02-18T13:03:45Z</dcterms:modified>
</cp:coreProperties>
</file>