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9E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2778-3F4C-4358-9128-0973987909D7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C2639-E696-4BCE-B72B-E3AB82131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84976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Презентация для учащихся 8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869160"/>
            <a:ext cx="8352928" cy="10549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Обмен веществ и энергии – основное свойство живых существ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go1.imgsmail.ru/imgpreview?key=http%3A//lady.mail.ru/pic/article/50/427550/pic.427550.4.350x461.jpg&amp;mb=imgdb_preview_9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96752"/>
            <a:ext cx="2736304" cy="3616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Минеральный обмен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17281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чего человеку необходимы минеральные соли?</a:t>
            </a:r>
          </a:p>
          <a:p>
            <a:pPr>
              <a:buNone/>
            </a:pPr>
            <a:r>
              <a:rPr lang="ru-RU" dirty="0" smtClean="0"/>
              <a:t>Для чего человек употребляет поваренную соль?</a:t>
            </a:r>
            <a:endParaRPr lang="ru-RU" dirty="0"/>
          </a:p>
        </p:txBody>
      </p:sp>
      <p:pic>
        <p:nvPicPr>
          <p:cNvPr id="19458" name="Picture 2" descr="http://go3.imgsmail.ru/imgpreview?key=http%3A//img.sci-lib.com/2011/09/28/b_1264_1.jpg&amp;mb=imgdb_preview_18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96952"/>
            <a:ext cx="3600400" cy="36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39952" y="3140968"/>
            <a:ext cx="460851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МИНЕРАЛЬНЫЕ ВЕЩЕСТВА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71592" y="3789040"/>
            <a:ext cx="3672408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МАКРОЭЛЕМЕНТЫ: </a:t>
            </a:r>
            <a:r>
              <a:rPr lang="en-US" b="1" dirty="0" smtClean="0">
                <a:solidFill>
                  <a:schemeClr val="tx1"/>
                </a:solidFill>
              </a:rPr>
              <a:t>Ca, K, Na, P, </a:t>
            </a:r>
            <a:r>
              <a:rPr lang="en-US" b="1" dirty="0" err="1" smtClean="0">
                <a:solidFill>
                  <a:schemeClr val="tx1"/>
                </a:solidFill>
              </a:rPr>
              <a:t>Cl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4725144"/>
            <a:ext cx="360040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МИКРОЭЛЕМЕНТЫ: </a:t>
            </a:r>
            <a:r>
              <a:rPr lang="en-US" b="1" dirty="0" smtClean="0">
                <a:solidFill>
                  <a:schemeClr val="tx1"/>
                </a:solidFill>
              </a:rPr>
              <a:t>Co, Fe, Zn, F, I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5733256"/>
            <a:ext cx="5040560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УЛЬТРАМИКРОЭЛЕМЕНТЫ:</a:t>
            </a:r>
            <a:r>
              <a:rPr lang="en-US" b="1" dirty="0" smtClean="0">
                <a:solidFill>
                  <a:schemeClr val="tx1"/>
                </a:solidFill>
              </a:rPr>
              <a:t> U , V , Ag , Au , Ti , Hg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5940152" y="3429000"/>
            <a:ext cx="72008" cy="43204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004048" y="3573016"/>
            <a:ext cx="144016" cy="10801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211960" y="3501008"/>
            <a:ext cx="288032" cy="20882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sz="4000" b="1" dirty="0" smtClean="0"/>
              <a:t>Написать рассказ на тему:</a:t>
            </a:r>
          </a:p>
          <a:p>
            <a:pPr marL="514350" indent="-514350">
              <a:buNone/>
            </a:pPr>
            <a:r>
              <a:rPr lang="ru-RU" sz="4000" b="1" dirty="0" smtClean="0"/>
              <a:t>«Зачем мне нужны кальций, калий, йод, железо, натрий, фтор и фосфор?»</a:t>
            </a:r>
          </a:p>
          <a:p>
            <a:pPr marL="514350" indent="-514350" algn="ctr">
              <a:buNone/>
            </a:pPr>
            <a:r>
              <a:rPr lang="ru-RU" sz="4000" b="1" dirty="0" smtClean="0"/>
              <a:t>2. Подготовить сообщения:</a:t>
            </a:r>
          </a:p>
          <a:p>
            <a:pPr marL="514350" indent="-514350" algn="ctr">
              <a:buFontTx/>
              <a:buChar char="-"/>
            </a:pPr>
            <a:r>
              <a:rPr lang="ru-RU" sz="4000" b="1" dirty="0" smtClean="0"/>
              <a:t>Витамин А</a:t>
            </a:r>
          </a:p>
          <a:p>
            <a:pPr marL="514350" indent="-514350" algn="ctr">
              <a:buFontTx/>
              <a:buChar char="-"/>
            </a:pPr>
            <a:r>
              <a:rPr lang="ru-RU" sz="4000" b="1" dirty="0" smtClean="0"/>
              <a:t>Витамин С</a:t>
            </a:r>
          </a:p>
          <a:p>
            <a:pPr marL="514350" indent="-514350" algn="ctr">
              <a:buFontTx/>
              <a:buChar char="-"/>
            </a:pPr>
            <a:r>
              <a:rPr lang="ru-RU" sz="4000" b="1" dirty="0" smtClean="0"/>
              <a:t>Витамин Е</a:t>
            </a:r>
          </a:p>
          <a:p>
            <a:pPr marL="514350" indent="-514350" algn="ctr">
              <a:buFontTx/>
              <a:buChar char="-"/>
            </a:pPr>
            <a:r>
              <a:rPr lang="ru-RU" sz="4000" b="1" dirty="0" smtClean="0"/>
              <a:t>Витамин Д</a:t>
            </a:r>
          </a:p>
          <a:p>
            <a:pPr marL="514350" indent="-514350" algn="ctr">
              <a:buFontTx/>
              <a:buChar char="-"/>
            </a:pPr>
            <a:r>
              <a:rPr lang="ru-RU" sz="4000" b="1" dirty="0" smtClean="0"/>
              <a:t>Витамины В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Начнем урок…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b="1" dirty="0" smtClean="0"/>
              <a:t>Как Вы думаете, возможен ли процесс обмена энергии без обмена веществ?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285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Используя материал параграфа 36 учебника составьте план урока, выстроив пункты заготовленного плана по порядку:</a:t>
            </a:r>
          </a:p>
          <a:p>
            <a:pPr algn="ctr">
              <a:buFontTx/>
              <a:buChar char="-"/>
            </a:pPr>
            <a:r>
              <a:rPr lang="ru-RU" b="1" dirty="0" smtClean="0"/>
              <a:t>Обмен углеводов</a:t>
            </a:r>
          </a:p>
          <a:p>
            <a:pPr algn="ctr">
              <a:buFontTx/>
              <a:buChar char="-"/>
            </a:pPr>
            <a:r>
              <a:rPr lang="ru-RU" b="1" dirty="0" smtClean="0"/>
              <a:t>Обмен веществ и его виды</a:t>
            </a:r>
          </a:p>
          <a:p>
            <a:pPr algn="ctr">
              <a:buFontTx/>
              <a:buChar char="-"/>
            </a:pPr>
            <a:r>
              <a:rPr lang="ru-RU" sz="2800" b="1" dirty="0" smtClean="0"/>
              <a:t>Обмен неорганических веществ: водный обмен</a:t>
            </a:r>
          </a:p>
          <a:p>
            <a:pPr algn="ctr">
              <a:buFontTx/>
              <a:buChar char="-"/>
            </a:pPr>
            <a:r>
              <a:rPr lang="ru-RU" sz="2800" b="1" dirty="0" smtClean="0"/>
              <a:t>Обмен органических веществ: белковый обмен</a:t>
            </a:r>
          </a:p>
          <a:p>
            <a:pPr algn="ctr">
              <a:buFontTx/>
              <a:buChar char="-"/>
            </a:pPr>
            <a:r>
              <a:rPr lang="ru-RU" b="1" dirty="0" smtClean="0"/>
              <a:t>Минеральный обмен</a:t>
            </a:r>
          </a:p>
          <a:p>
            <a:pPr algn="ctr">
              <a:buFontTx/>
              <a:buChar char="-"/>
            </a:pPr>
            <a:r>
              <a:rPr lang="ru-RU" b="1" dirty="0" smtClean="0"/>
              <a:t>Обмен жиров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 Обмен веществ, его виды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288031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Как Вы думаете почему биологи называют организм человека открытой системой?</a:t>
            </a:r>
          </a:p>
          <a:p>
            <a:pPr>
              <a:buNone/>
            </a:pPr>
            <a:r>
              <a:rPr lang="ru-RU" b="1" dirty="0" smtClean="0"/>
              <a:t>Какие органоиды наших клеток ответственны за выработку энергии?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509120"/>
            <a:ext cx="8352928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Задание:</a:t>
            </a:r>
            <a:r>
              <a:rPr lang="ru-RU" sz="3200" dirty="0" smtClean="0"/>
              <a:t> выпишите определение обмена веществ со страницы 184 учебника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805264"/>
            <a:ext cx="8424936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Какие виды обмена веществ существуют?</a:t>
            </a:r>
          </a:p>
          <a:p>
            <a:endParaRPr lang="ru-RU" dirty="0"/>
          </a:p>
        </p:txBody>
      </p:sp>
      <p:pic>
        <p:nvPicPr>
          <p:cNvPr id="11266" name="Picture 2" descr="http://go2.imgsmail.ru/imgpreview?key=http%3A//static.medportal.ru/pic/common/04031000.jpg&amp;mb=imgdb_preview_6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780928"/>
            <a:ext cx="22002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29600" cy="5242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02432"/>
                <a:gridCol w="468396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№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Этап обмена веществ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Суть этапа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Подготовительный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Процесс синтеза и распада веществ в клетках и тканях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Заключительный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404664"/>
            <a:ext cx="882047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Задание: </a:t>
            </a:r>
            <a:r>
              <a:rPr lang="ru-RU" sz="3200" dirty="0" smtClean="0"/>
              <a:t>заполните письменно таблицу до конца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go4.imgsmail.ru/imgpreview?key=http%3A//vredotdiet.ru/uploads/posts/2012-01/thumbs/1327488522_belkovye-produkty.jpg&amp;mb=imgdb_preview_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6876256" cy="5439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4536504" cy="5620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2. Белковый обмен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692696"/>
            <a:ext cx="4608512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ПОСТУПЛЕНИЕ БЕЛКОВ С ПИЩЕЙ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196752"/>
            <a:ext cx="432048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ПОПАДАНИЕ БЕЛКА В ЖЕЛУДОК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772816"/>
            <a:ext cx="432048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ДЕЙСВИЕ ПЕПСИНА НА ПИЩУ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348880"/>
            <a:ext cx="4896544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ПОПАДАНИЕ БЕЛКОВ В 12-ПЕРСТНУЮ КИШКУ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2924944"/>
            <a:ext cx="36724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ДЕЙСВИЕ ТРИПСИНА НА БЕЛКИ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3501008"/>
            <a:ext cx="4824536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РАСЩЕПЛЕНИЕ БЕЛКОВ НА АМИНОКИСЛОТЫ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005064"/>
            <a:ext cx="42484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ВСАСЫВАНИЕ АМИНОКИСЛОТ В КРОВЬ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4509120"/>
            <a:ext cx="4320480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ТРАНСПОРТ АМИНОКИСЛОТ К ПЕЧЕНИ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5085184"/>
            <a:ext cx="7632848" cy="432048"/>
          </a:xfrm>
          <a:prstGeom prst="rect">
            <a:avLst/>
          </a:prstGeom>
          <a:solidFill>
            <a:srgbClr val="E329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ПРЕВРАЩЕНИЕ АМИНОКИСЛОТ В ДРУГТИЕ ВЕЩЕСТВА, МОЧЕВИНУ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733256"/>
            <a:ext cx="8964488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ОКИСЛЕНИЕ АМИНОКИСЛОТ ДО УГЛЕКИСЛОГО ГАЗА И ВОДЫ, С ПОЛУЧЕНИЕМ ЭНЕРГИИ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6165304"/>
            <a:ext cx="7344816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ВЫВЕДЕНИЕ МОЧЕВИНЫ, УГЛЕКИСЛОГО ГАЗА ИЗ ОРГАНИЗМА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go2.imgsmail.ru/imgpreview?key=http%3A//nick23.35photo.ru/photos/20120101/302310.jpg&amp;mb=imgdb_preview_9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5400600" cy="5400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3. Обмен жиров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052736"/>
            <a:ext cx="432048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ПОСТУПЛЕНИЕ ЖИРОВ С ПИЩЕЙ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700808"/>
            <a:ext cx="435699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Поступление пищи в 12-перстную кишку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204864"/>
            <a:ext cx="432048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Выделение желчи печенью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708920"/>
            <a:ext cx="43204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ЭМУЛЬГИРОВАНИЕ ЖЕЛЧЬЮ ЖИРОВ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789040"/>
            <a:ext cx="784887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РАСЩЕПЛЕНИЕ КАПЕЛЕК ЖИРА ДО ГЛИЦЕРИНА И ЖИРНЫХ КИСЛОТ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4293096"/>
            <a:ext cx="4464496" cy="360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ВСАСЫВАНИЕ ПРОДУКТОВ В ЛИМФУ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4797152"/>
            <a:ext cx="5400600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ТРАНСПОРТ ЖИРОВ К КЛЕТКАМ, ЖИРОВЫМ ДЕПО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5301208"/>
            <a:ext cx="4320480" cy="2880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ПОСТРОЕНИЕ МЕМБРАН КЛЕТОК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805264"/>
            <a:ext cx="871296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ОКИСЛЕНИЕ ЖИРОВ ДО УГЛЕКИСЛОГО ГАЗА И ВОДЫ С ВЫДЕЛЕНИЕМ ЭНЕРГИИ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23728" y="6309320"/>
            <a:ext cx="5437112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ВЫДЕЛЕНИЕ УГЛЕКИСЛОГО ГАЗА ИЗ ОРГАНИЗМА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3212976"/>
            <a:ext cx="684076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СИНТЕЗ ЧЕЛОВЕЧЕСКОГО ЖИРА В ЭПИТЕЛИИ КИШЕЧНИКА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go4.imgsmail.ru/imgpreview?key=http%3A//alyte.ru/uploads/posts/2010-11/1290106425_112925524.jpg&amp;mb=imgdb_preview_1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38479"/>
            <a:ext cx="8100392" cy="591952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4. Обмен углеводов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052736"/>
            <a:ext cx="691276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ПОПАДАНИЕ СЛОЖНЫХ УГЛЕВОДОВ В РОТОВУЮ ПОЛОСТЬ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556792"/>
            <a:ext cx="2376264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ВЫДЕЛЕНИЕ СЛЮНЫ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132856"/>
            <a:ext cx="7272808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РАСЩЕПЛЕНИЕ СЛОЖНЫХ УГЛЕВОДОВ ФЕРМЕНТОМ АМИЛАЗОЙ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3212976"/>
            <a:ext cx="878497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РАСЩЕПЛЕНИЕ </a:t>
            </a:r>
            <a:r>
              <a:rPr lang="ru-RU" b="1" smtClean="0">
                <a:solidFill>
                  <a:schemeClr val="tx1"/>
                </a:solidFill>
              </a:rPr>
              <a:t>УГЛ</a:t>
            </a:r>
            <a:r>
              <a:rPr lang="ru-RU" b="1" smtClean="0">
                <a:solidFill>
                  <a:schemeClr val="tx1"/>
                </a:solidFill>
              </a:rPr>
              <a:t>Е</a:t>
            </a:r>
            <a:r>
              <a:rPr lang="ru-RU" b="1" smtClean="0">
                <a:solidFill>
                  <a:schemeClr val="tx1"/>
                </a:solidFill>
              </a:rPr>
              <a:t>ВОДОВ </a:t>
            </a:r>
            <a:r>
              <a:rPr lang="ru-RU" b="1" dirty="0" smtClean="0">
                <a:solidFill>
                  <a:schemeClr val="tx1"/>
                </a:solidFill>
              </a:rPr>
              <a:t>ФЕРМЕНТАМИ ПОДЖЕЛУДОЧНОЙ ЖЕЛЕЗЫ ДО ГЛЮКОЗЫ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636912"/>
            <a:ext cx="6768752" cy="3600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ТРАНСПОРТ ПИЩЕВОЙ МАССЫ В 12-ПЕРСТНУЮ КИШКУ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3645024"/>
            <a:ext cx="7272808" cy="28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ВСАСЫВАНИЕ ГЛЮКОЗЫ В КИШЕЧНЫЕ ВОРСИНКИ КИШЕЧНИКА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4077072"/>
            <a:ext cx="417646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ТРАНСПОРТ ГЛЮКОЗЫ К ПЕЧЕНИ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4509120"/>
            <a:ext cx="532859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ПЕРЕНОС ГЛЮКОЗЫ К КЛЕТКАМ ОРГАНИЗМА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013176"/>
            <a:ext cx="864096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ОКИСЛЕНИЕ ГЛЮКОЗЫ В КЛЕТКАХ ДО УГЛЕКИСЛОГО ГАЗА И ВОДЫ С ПОЛУЧЕНИЕМ ЭНЕРГИИ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5661248"/>
            <a:ext cx="4248472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ПОСТРОЕНИЕ КРАХМАЛА ИЗ ГЛЮКОЗЫ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6237312"/>
            <a:ext cx="640871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ВЫДЕЛЕНИЕ УГЛЕКИСЛОГО ГАЗА ИЗ ОРГАНИЗМА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Водный обмен</a:t>
            </a:r>
            <a:endParaRPr lang="ru-RU" dirty="0"/>
          </a:p>
        </p:txBody>
      </p:sp>
      <p:pic>
        <p:nvPicPr>
          <p:cNvPr id="20482" name="Picture 2" descr="http://go2.imgsmail.ru/imgpreview?key=http%3A//bigpicture.ru/wp-content/uploads/2012/06/dietfood08.jpg&amp;mb=imgdb_preview_9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3557528" cy="266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67944" y="1340768"/>
            <a:ext cx="453650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В СРЕДНЕМ ЧЕЛОВЕК ПОТРЕБЛЯЕТ В ДЕНЬ ДО 2-2,5 ЛИТРОВ ВОДЫ.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365104"/>
            <a:ext cx="864096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Каковы последствия избытка жидкости в организме для крови?</a:t>
            </a:r>
          </a:p>
          <a:p>
            <a:r>
              <a:rPr lang="ru-RU" sz="3200" dirty="0" smtClean="0"/>
              <a:t>Каким образом вода покидает организм человека?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452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для учащихся 8 класса</vt:lpstr>
      <vt:lpstr>Начнем урок…</vt:lpstr>
      <vt:lpstr>Задание</vt:lpstr>
      <vt:lpstr>1. Обмен веществ, его виды</vt:lpstr>
      <vt:lpstr>Слайд 5</vt:lpstr>
      <vt:lpstr>2. Белковый обмен</vt:lpstr>
      <vt:lpstr>3. Обмен жиров </vt:lpstr>
      <vt:lpstr>4. Обмен углеводов</vt:lpstr>
      <vt:lpstr>Водный обмен</vt:lpstr>
      <vt:lpstr>Минеральный обмен</vt:lpstr>
      <vt:lpstr>Домашнее задание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учащихся 8 класса</dc:title>
  <dc:creator>Домашний</dc:creator>
  <cp:lastModifiedBy>Домашний</cp:lastModifiedBy>
  <cp:revision>8</cp:revision>
  <dcterms:created xsi:type="dcterms:W3CDTF">2014-01-23T17:32:34Z</dcterms:created>
  <dcterms:modified xsi:type="dcterms:W3CDTF">2014-01-23T18:39:59Z</dcterms:modified>
</cp:coreProperties>
</file>