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9" r:id="rId13"/>
    <p:sldId id="265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Движение крови и лимфы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7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474024" cy="3657599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Скорость тока крови: </a:t>
            </a:r>
          </a:p>
          <a:p>
            <a:pPr marL="18288" indent="0">
              <a:buNone/>
            </a:pPr>
            <a:endParaRPr lang="ru-RU" sz="2800" dirty="0" smtClean="0"/>
          </a:p>
          <a:p>
            <a:pPr marL="18288" indent="0">
              <a:buNone/>
            </a:pPr>
            <a:r>
              <a:rPr lang="ru-RU" sz="2800" dirty="0" smtClean="0"/>
              <a:t>в капиллярах – 0,5 мм/с</a:t>
            </a:r>
          </a:p>
          <a:p>
            <a:pPr marL="18288" indent="0">
              <a:buNone/>
            </a:pPr>
            <a:r>
              <a:rPr lang="ru-RU" sz="2800" dirty="0" smtClean="0"/>
              <a:t>в аорте – 500 мм/с</a:t>
            </a:r>
          </a:p>
          <a:p>
            <a:pPr marL="18288" indent="0">
              <a:buNone/>
            </a:pPr>
            <a:r>
              <a:rPr lang="ru-RU" sz="2800" dirty="0" smtClean="0"/>
              <a:t>в крупных венах – 200 мм/с</a:t>
            </a:r>
          </a:p>
          <a:p>
            <a:pPr marL="18288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Скорость тока крови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4536" y="3212976"/>
            <a:ext cx="4204928" cy="197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3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474024" cy="3657599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Давление крови в венах низкое</a:t>
            </a:r>
          </a:p>
          <a:p>
            <a:pPr marL="18288" indent="0">
              <a:buNone/>
            </a:pPr>
            <a:r>
              <a:rPr lang="ru-RU" sz="2800" dirty="0" smtClean="0"/>
              <a:t>Поднимаясь вверх, кровь должна преодолевать силу собственной тяжести</a:t>
            </a:r>
          </a:p>
          <a:p>
            <a:pPr marL="18288" indent="0">
              <a:buNone/>
            </a:pPr>
            <a:r>
              <a:rPr lang="ru-RU" sz="2800" dirty="0" smtClean="0"/>
              <a:t>Поэтому важную роль в движении крови по венам играют сокращения </a:t>
            </a:r>
            <a:br>
              <a:rPr lang="ru-RU" sz="2800" dirty="0" smtClean="0"/>
            </a:br>
            <a:r>
              <a:rPr lang="ru-RU" sz="2800" dirty="0" smtClean="0"/>
              <a:t>скелетных мышц и давление </a:t>
            </a:r>
            <a:br>
              <a:rPr lang="ru-RU" sz="2800" dirty="0" smtClean="0"/>
            </a:br>
            <a:r>
              <a:rPr lang="ru-RU" sz="2800" dirty="0" smtClean="0"/>
              <a:t>внутренних органов</a:t>
            </a:r>
          </a:p>
          <a:p>
            <a:pPr marL="18288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87248" cy="914400"/>
          </a:xfrm>
        </p:spPr>
        <p:txBody>
          <a:bodyPr/>
          <a:lstStyle/>
          <a:p>
            <a:r>
              <a:rPr lang="ru-RU" dirty="0" smtClean="0"/>
              <a:t>Движение крови по венам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5146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26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474024" cy="3657599"/>
          </a:xfrm>
        </p:spPr>
        <p:txBody>
          <a:bodyPr anchor="t">
            <a:normAutofit lnSpcReduction="10000"/>
          </a:bodyPr>
          <a:lstStyle/>
          <a:p>
            <a:pPr marL="18288" indent="0">
              <a:buNone/>
            </a:pPr>
            <a:r>
              <a:rPr lang="ru-RU" sz="2800" dirty="0" smtClean="0"/>
              <a:t>Препятствуют обратному движению крови полулунные клапаны.</a:t>
            </a:r>
          </a:p>
          <a:p>
            <a:pPr marL="18288" indent="0">
              <a:buNone/>
            </a:pPr>
            <a:endParaRPr lang="ru-RU" sz="2800" dirty="0"/>
          </a:p>
          <a:p>
            <a:pPr marL="18288" indent="0">
              <a:buNone/>
            </a:pPr>
            <a:r>
              <a:rPr lang="ru-RU" sz="2800" dirty="0" smtClean="0"/>
              <a:t>Если развивается дефект</a:t>
            </a:r>
            <a:br>
              <a:rPr lang="ru-RU" sz="2800" dirty="0" smtClean="0"/>
            </a:br>
            <a:r>
              <a:rPr lang="ru-RU" sz="2800" dirty="0" smtClean="0"/>
              <a:t> клапанов, то у человека </a:t>
            </a:r>
            <a:br>
              <a:rPr lang="ru-RU" sz="2800" dirty="0" smtClean="0"/>
            </a:br>
            <a:r>
              <a:rPr lang="ru-RU" sz="2800" dirty="0" smtClean="0"/>
              <a:t>диагностируют </a:t>
            </a:r>
            <a:br>
              <a:rPr lang="ru-RU" sz="2800" dirty="0" smtClean="0"/>
            </a:br>
            <a:r>
              <a:rPr lang="ru-RU" sz="2800" dirty="0" smtClean="0"/>
              <a:t>варикозное расширение</a:t>
            </a:r>
            <a:br>
              <a:rPr lang="ru-RU" sz="2800" dirty="0" smtClean="0"/>
            </a:br>
            <a:r>
              <a:rPr lang="ru-RU" sz="2800" dirty="0" smtClean="0"/>
              <a:t>вен</a:t>
            </a:r>
          </a:p>
          <a:p>
            <a:pPr marL="18288" indent="0">
              <a:buNone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87248" cy="914400"/>
          </a:xfrm>
        </p:spPr>
        <p:txBody>
          <a:bodyPr/>
          <a:lstStyle/>
          <a:p>
            <a:r>
              <a:rPr lang="ru-RU" dirty="0" smtClean="0"/>
              <a:t>Движение крови по венам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196751"/>
            <a:ext cx="2982525" cy="369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196750"/>
            <a:ext cx="3804867" cy="369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632848" cy="4111351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Тканевая жидкость омывает все клетки и органы, осуществляя обмен веществ.</a:t>
            </a:r>
          </a:p>
          <a:p>
            <a:pPr marL="18288" indent="0">
              <a:buNone/>
            </a:pPr>
            <a:r>
              <a:rPr lang="ru-RU" sz="2800" dirty="0" smtClean="0"/>
              <a:t>Эта жидкость всасывается в слепо начинающиеся лимфатические капилляры.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87248" cy="914400"/>
          </a:xfrm>
        </p:spPr>
        <p:txBody>
          <a:bodyPr/>
          <a:lstStyle/>
          <a:p>
            <a:r>
              <a:rPr lang="ru-RU" dirty="0" smtClean="0"/>
              <a:t>Движение лимфы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031858" cy="240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7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632848" cy="4327375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Капилляры сливаются, образуя лимфатические сосуды, и впадают в крупные вены в области шеи.</a:t>
            </a:r>
          </a:p>
          <a:p>
            <a:pPr marL="18288" indent="0">
              <a:buNone/>
            </a:pPr>
            <a:r>
              <a:rPr lang="ru-RU" sz="2800" dirty="0" smtClean="0"/>
              <a:t>Лимфатические узлы выполняют функцию биологических фильтров.</a:t>
            </a:r>
          </a:p>
          <a:p>
            <a:pPr marL="18288" indent="0">
              <a:buNone/>
            </a:pPr>
            <a:endParaRPr lang="ru-RU" sz="2800" dirty="0" smtClean="0"/>
          </a:p>
          <a:p>
            <a:pPr marL="18288" indent="0">
              <a:buNone/>
            </a:pPr>
            <a:endParaRPr lang="ru-RU" sz="2800" dirty="0" smtClean="0"/>
          </a:p>
          <a:p>
            <a:pPr marL="18288" indent="0">
              <a:buNone/>
            </a:pPr>
            <a:r>
              <a:rPr lang="ru-RU" sz="2800" dirty="0" smtClean="0"/>
              <a:t>Лимфатическая система является частью иммунной системы.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876800"/>
            <a:ext cx="8187248" cy="914400"/>
          </a:xfrm>
        </p:spPr>
        <p:txBody>
          <a:bodyPr/>
          <a:lstStyle/>
          <a:p>
            <a:r>
              <a:rPr lang="ru-RU" dirty="0" smtClean="0"/>
              <a:t>Движение лимфы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2908548" cy="1678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2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3657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С. 153 – 156</a:t>
            </a:r>
          </a:p>
          <a:p>
            <a:r>
              <a:rPr lang="ru-RU" sz="2800" dirty="0" smtClean="0"/>
              <a:t>В рабочей тетради №№ 131, 132, 134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7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85801"/>
            <a:ext cx="5688632" cy="4327375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такое </a:t>
            </a:r>
            <a:r>
              <a:rPr lang="ru-RU" sz="2800" dirty="0" err="1" smtClean="0"/>
              <a:t>автоматия</a:t>
            </a:r>
            <a:r>
              <a:rPr lang="ru-RU" sz="2800" dirty="0" smtClean="0"/>
              <a:t> сердца?</a:t>
            </a:r>
          </a:p>
          <a:p>
            <a:r>
              <a:rPr lang="ru-RU" sz="2800" dirty="0" smtClean="0"/>
              <a:t>Охарактеризуйте сердечный цикл</a:t>
            </a:r>
          </a:p>
          <a:p>
            <a:r>
              <a:rPr lang="ru-RU" sz="2800" dirty="0" smtClean="0"/>
              <a:t>Как осуществляется регуляция работы сердца?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67629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85801"/>
            <a:ext cx="5688632" cy="4327375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Объясните, каковы причины высокой работоспособности сердца</a:t>
            </a:r>
          </a:p>
          <a:p>
            <a:r>
              <a:rPr lang="ru-RU" sz="2800" dirty="0" smtClean="0"/>
              <a:t>Расскажите о движении </a:t>
            </a:r>
            <a:br>
              <a:rPr lang="ru-RU" sz="2800" dirty="0" smtClean="0"/>
            </a:br>
            <a:r>
              <a:rPr lang="ru-RU" sz="2800" dirty="0" smtClean="0"/>
              <a:t>крови по кругам кровообращения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62546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50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85801"/>
            <a:ext cx="7258000" cy="3751311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Сердце с силой выбрасывает кровь в сосуды, создавая давление.</a:t>
            </a:r>
          </a:p>
          <a:p>
            <a:pPr marL="18288" indent="0">
              <a:buNone/>
            </a:pPr>
            <a:r>
              <a:rPr lang="ru-RU" sz="2800" dirty="0" smtClean="0"/>
              <a:t>Давление, под которым находится кровь в сосудах называют </a:t>
            </a:r>
            <a:r>
              <a:rPr lang="ru-RU" sz="2800" i="1" dirty="0" smtClean="0"/>
              <a:t>кровяным давлением.</a:t>
            </a:r>
          </a:p>
          <a:p>
            <a:pPr marL="18288" indent="0">
              <a:spcBef>
                <a:spcPts val="3000"/>
              </a:spcBef>
              <a:buNone/>
            </a:pPr>
            <a:r>
              <a:rPr lang="ru-RU" sz="2800" dirty="0" smtClean="0"/>
              <a:t>Причина движения крови по сосудам – разность давлений в различных участках кровеносной системы (см. с. 153).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Давление крови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0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474024" cy="3657599"/>
          </a:xfrm>
        </p:spPr>
        <p:txBody>
          <a:bodyPr anchor="t">
            <a:normAutofit lnSpcReduction="10000"/>
          </a:bodyPr>
          <a:lstStyle/>
          <a:p>
            <a:pPr marL="18288" indent="0">
              <a:buNone/>
            </a:pPr>
            <a:r>
              <a:rPr lang="ru-RU" sz="2800" dirty="0" smtClean="0"/>
              <a:t>Давление крови в кровеносной системе непостоянно, оно изменяется в разные фазы сердечного цикла.</a:t>
            </a:r>
          </a:p>
          <a:p>
            <a:pPr marL="18288" indent="0">
              <a:buNone/>
            </a:pPr>
            <a:endParaRPr lang="ru-RU" sz="2800" dirty="0"/>
          </a:p>
          <a:p>
            <a:pPr marL="18288" indent="0">
              <a:buNone/>
            </a:pPr>
            <a:r>
              <a:rPr lang="ru-RU" sz="2800" dirty="0" smtClean="0"/>
              <a:t>Разница между максимальным (</a:t>
            </a:r>
            <a:r>
              <a:rPr lang="ru-RU" sz="2400" dirty="0" smtClean="0"/>
              <a:t>систола желудочков</a:t>
            </a:r>
            <a:r>
              <a:rPr lang="ru-RU" sz="2800" dirty="0" smtClean="0"/>
              <a:t>) и минимальным (</a:t>
            </a:r>
            <a:r>
              <a:rPr lang="ru-RU" sz="2400" dirty="0" smtClean="0"/>
              <a:t>диастола сердца</a:t>
            </a:r>
            <a:r>
              <a:rPr lang="ru-RU" sz="2800" dirty="0" smtClean="0"/>
              <a:t>) давлением называется </a:t>
            </a:r>
            <a:r>
              <a:rPr lang="ru-RU" sz="2800" i="1" dirty="0" smtClean="0"/>
              <a:t>пульсовым давлением.</a:t>
            </a:r>
            <a:endParaRPr lang="ru-RU" sz="2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Давление крови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285750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3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474024" cy="4543399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Артериальное давление измеряют </a:t>
            </a:r>
            <a:r>
              <a:rPr lang="ru-RU" sz="2800" i="1" dirty="0" smtClean="0"/>
              <a:t>тонометром.</a:t>
            </a:r>
            <a:r>
              <a:rPr lang="ru-RU" sz="2800" dirty="0" smtClean="0"/>
              <a:t> </a:t>
            </a:r>
          </a:p>
          <a:p>
            <a:pPr marL="18288" indent="0">
              <a:buNone/>
            </a:pPr>
            <a:r>
              <a:rPr lang="ru-RU" sz="2800" dirty="0" smtClean="0"/>
              <a:t>Средние значения у здорового человека должны быть: </a:t>
            </a:r>
          </a:p>
          <a:p>
            <a:pPr marL="18288" indent="0">
              <a:buNone/>
            </a:pPr>
            <a:r>
              <a:rPr lang="ru-RU" sz="2800" dirty="0" smtClean="0"/>
              <a:t>Максимальное – 120 мм. рт. ст. </a:t>
            </a:r>
          </a:p>
          <a:p>
            <a:pPr marL="18288" indent="0">
              <a:buNone/>
            </a:pPr>
            <a:r>
              <a:rPr lang="ru-RU" sz="2800" dirty="0" smtClean="0"/>
              <a:t>Минимальное – 70 </a:t>
            </a:r>
            <a:r>
              <a:rPr lang="ru-RU" sz="2800" dirty="0"/>
              <a:t>мм. рт. ст. </a:t>
            </a:r>
            <a:endParaRPr lang="ru-RU" sz="2800" dirty="0" smtClean="0"/>
          </a:p>
          <a:p>
            <a:pPr marL="18288" indent="0">
              <a:buNone/>
            </a:pPr>
            <a:r>
              <a:rPr lang="ru-RU" sz="2800" dirty="0"/>
              <a:t> </a:t>
            </a:r>
          </a:p>
          <a:p>
            <a:pPr marL="18288" indent="0">
              <a:buNone/>
            </a:pPr>
            <a:r>
              <a:rPr lang="ru-RU" sz="2800" dirty="0" smtClean="0"/>
              <a:t>Измерим артериальное </a:t>
            </a:r>
            <a:br>
              <a:rPr lang="ru-RU" sz="2800" dirty="0" smtClean="0"/>
            </a:br>
            <a:r>
              <a:rPr lang="ru-RU" sz="2800" dirty="0" smtClean="0"/>
              <a:t>давление тонометром.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Давление крови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918" y="2996952"/>
            <a:ext cx="3016560" cy="241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685801"/>
            <a:ext cx="7402016" cy="3657599"/>
          </a:xfrm>
        </p:spPr>
        <p:txBody>
          <a:bodyPr anchor="t">
            <a:normAutofit lnSpcReduction="10000"/>
          </a:bodyPr>
          <a:lstStyle/>
          <a:p>
            <a:pPr marL="18288" indent="0">
              <a:buNone/>
            </a:pPr>
            <a:r>
              <a:rPr lang="ru-RU" sz="2800" dirty="0" smtClean="0"/>
              <a:t>Пульс – ритмические колебания стенок сосудов, которые можно прощупать в некоторых точках нашего тела.</a:t>
            </a:r>
          </a:p>
          <a:p>
            <a:pPr marL="18288" indent="0">
              <a:buNone/>
            </a:pPr>
            <a:endParaRPr lang="ru-RU" sz="2800" dirty="0"/>
          </a:p>
          <a:p>
            <a:pPr marL="18288" indent="0">
              <a:buNone/>
            </a:pPr>
            <a:r>
              <a:rPr lang="ru-RU" sz="2800" dirty="0" smtClean="0"/>
              <a:t>Колебания стенок аорты, возникающие в момент систолы левого желудочка, со скоростью 7-10 м/с распространяются по артериям.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Пульс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248472" cy="306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56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685801"/>
            <a:ext cx="7402016" cy="3657599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Выполним лабораторную работу № 137 «Определение пульса и подсчет сердечных сокращений»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Пульс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04864"/>
            <a:ext cx="26681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7" y="2136750"/>
            <a:ext cx="4315613" cy="345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8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685801"/>
            <a:ext cx="7474024" cy="3657599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Скорость тока крови наиболее велика в аорте, наименьшая – в капиллярах, </a:t>
            </a:r>
          </a:p>
          <a:p>
            <a:pPr marL="18288" indent="0">
              <a:buNone/>
            </a:pPr>
            <a:r>
              <a:rPr lang="ru-RU" sz="2800" dirty="0" smtClean="0"/>
              <a:t>т.к. просвет всех капилляров в 1000 раз больше просвета аорты.</a:t>
            </a:r>
          </a:p>
          <a:p>
            <a:pPr marL="18288" indent="0">
              <a:buNone/>
            </a:pPr>
            <a:r>
              <a:rPr lang="ru-RU" sz="2800" dirty="0" smtClean="0"/>
              <a:t>В капиллярах </a:t>
            </a:r>
            <a:r>
              <a:rPr lang="ru-RU" sz="2800" dirty="0"/>
              <a:t>между кровью и </a:t>
            </a:r>
            <a:r>
              <a:rPr lang="ru-RU" sz="2800" dirty="0" smtClean="0"/>
              <a:t>тканями происходит газообмен, обмен растворенными веществами.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Скорость тока крови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3050230"/>
            <a:ext cx="2736304" cy="205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88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</TotalTime>
  <Words>375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Движение крови и лимфы</vt:lpstr>
      <vt:lpstr>Актуализация знаний</vt:lpstr>
      <vt:lpstr>Актуализация знаний</vt:lpstr>
      <vt:lpstr>Давление крови</vt:lpstr>
      <vt:lpstr>Давление крови</vt:lpstr>
      <vt:lpstr>Давление крови</vt:lpstr>
      <vt:lpstr>Пульс </vt:lpstr>
      <vt:lpstr>Пульс </vt:lpstr>
      <vt:lpstr>Скорость тока крови</vt:lpstr>
      <vt:lpstr>Скорость тока крови</vt:lpstr>
      <vt:lpstr>Движение крови по венам</vt:lpstr>
      <vt:lpstr>Движение крови по венам</vt:lpstr>
      <vt:lpstr>Движение лимфы</vt:lpstr>
      <vt:lpstr>Движение лимфы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крови и лимфы</dc:title>
  <dc:creator>Наташа</dc:creator>
  <cp:lastModifiedBy>Наташа</cp:lastModifiedBy>
  <cp:revision>8</cp:revision>
  <dcterms:created xsi:type="dcterms:W3CDTF">2014-01-27T20:16:20Z</dcterms:created>
  <dcterms:modified xsi:type="dcterms:W3CDTF">2014-01-27T21:46:12Z</dcterms:modified>
</cp:coreProperties>
</file>