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817A-C798-4F9E-BF50-D426D5D5D272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495FA-7F04-4CD3-AE0E-999E75D2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817A-C798-4F9E-BF50-D426D5D5D272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495FA-7F04-4CD3-AE0E-999E75D2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817A-C798-4F9E-BF50-D426D5D5D272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495FA-7F04-4CD3-AE0E-999E75D2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817A-C798-4F9E-BF50-D426D5D5D272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495FA-7F04-4CD3-AE0E-999E75D2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817A-C798-4F9E-BF50-D426D5D5D272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495FA-7F04-4CD3-AE0E-999E75D2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817A-C798-4F9E-BF50-D426D5D5D272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495FA-7F04-4CD3-AE0E-999E75D2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817A-C798-4F9E-BF50-D426D5D5D272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495FA-7F04-4CD3-AE0E-999E75D2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817A-C798-4F9E-BF50-D426D5D5D272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495FA-7F04-4CD3-AE0E-999E75D2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817A-C798-4F9E-BF50-D426D5D5D272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495FA-7F04-4CD3-AE0E-999E75D2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817A-C798-4F9E-BF50-D426D5D5D272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495FA-7F04-4CD3-AE0E-999E75D2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817A-C798-4F9E-BF50-D426D5D5D272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495FA-7F04-4CD3-AE0E-999E75D2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4817A-C798-4F9E-BF50-D426D5D5D272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495FA-7F04-4CD3-AE0E-999E75D2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МОНОГИБРИДНОЕ </a:t>
            </a:r>
            <a:br>
              <a:rPr lang="ru-RU" sz="7200" b="1" dirty="0" smtClean="0">
                <a:solidFill>
                  <a:srgbClr val="C00000"/>
                </a:solidFill>
              </a:rPr>
            </a:br>
            <a:r>
              <a:rPr lang="ru-RU" sz="7200" b="1" dirty="0" smtClean="0">
                <a:solidFill>
                  <a:srgbClr val="C00000"/>
                </a:solidFill>
              </a:rPr>
              <a:t>СКРЕЩИВАНИЕ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286248" y="4714884"/>
            <a:ext cx="4572032" cy="9239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Учитель биологии МАОУ </a:t>
            </a:r>
            <a:r>
              <a:rPr lang="ru-RU" smtClean="0"/>
              <a:t>«СОШ </a:t>
            </a:r>
            <a:r>
              <a:rPr lang="ru-RU" dirty="0" smtClean="0"/>
              <a:t>№ 2»ст.Тбилисской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ОТВЕТ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Ожидается ½ детей близоруких и1/2 с нормальной остротой зрения</a:t>
            </a:r>
            <a:endParaRPr lang="ru-RU" sz="4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ЗАДАЧА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/>
              <a:t>(04)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571504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У морских свинок длинная шерсть А доминирует над короткой а. Гомозиготная длинношерстная морская свинка скрещена с короткошерстной. Определите генотипы и фенотипы: 1) потомства </a:t>
            </a:r>
            <a:r>
              <a:rPr lang="en-US" sz="3600" b="1" dirty="0" smtClean="0"/>
              <a:t>F</a:t>
            </a:r>
            <a:r>
              <a:rPr lang="en-US" sz="2000" b="1" dirty="0" smtClean="0"/>
              <a:t>1</a:t>
            </a:r>
            <a:r>
              <a:rPr lang="ru-RU" sz="3600" b="1" dirty="0" smtClean="0"/>
              <a:t>; 2) потомства </a:t>
            </a:r>
            <a:r>
              <a:rPr lang="en-US" sz="3600" b="1" dirty="0" smtClean="0"/>
              <a:t>F</a:t>
            </a:r>
            <a:r>
              <a:rPr lang="ru-RU" sz="2000" b="1" dirty="0" smtClean="0"/>
              <a:t>2</a:t>
            </a:r>
            <a:r>
              <a:rPr lang="ru-RU" sz="3600" b="1" dirty="0" smtClean="0"/>
              <a:t>; 3) </a:t>
            </a:r>
            <a:r>
              <a:rPr lang="ru-RU" sz="3600" b="1" dirty="0" err="1" smtClean="0"/>
              <a:t>потом-ства</a:t>
            </a:r>
            <a:r>
              <a:rPr lang="ru-RU" sz="3600" b="1" dirty="0" smtClean="0"/>
              <a:t> от возвратного скрещивания </a:t>
            </a:r>
            <a:r>
              <a:rPr lang="en-US" sz="3600" b="1" dirty="0" smtClean="0"/>
              <a:t>F</a:t>
            </a:r>
            <a:r>
              <a:rPr lang="en-US" sz="2000" b="1" dirty="0" smtClean="0"/>
              <a:t>1</a:t>
            </a:r>
            <a:r>
              <a:rPr lang="ru-RU" sz="3600" b="1" dirty="0" smtClean="0"/>
              <a:t> с длинношерстным родителем; 4) </a:t>
            </a:r>
            <a:r>
              <a:rPr lang="ru-RU" sz="3600" b="1" dirty="0" err="1" smtClean="0"/>
              <a:t>потом-ства</a:t>
            </a:r>
            <a:r>
              <a:rPr lang="ru-RU" sz="3600" b="1" dirty="0" smtClean="0"/>
              <a:t> от возвратного скрещивания </a:t>
            </a:r>
            <a:r>
              <a:rPr lang="en-US" sz="3600" b="1" dirty="0" smtClean="0"/>
              <a:t>F</a:t>
            </a:r>
            <a:r>
              <a:rPr lang="en-US" sz="2000" b="1" dirty="0" smtClean="0"/>
              <a:t>1</a:t>
            </a:r>
            <a:r>
              <a:rPr lang="ru-RU" sz="3600" b="1" dirty="0" smtClean="0"/>
              <a:t> с короткошерстным родителем; </a:t>
            </a:r>
            <a:endParaRPr lang="ru-RU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ОТВЕТ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857916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1) в </a:t>
            </a:r>
            <a:r>
              <a:rPr lang="en-US" sz="2800" b="1" dirty="0" smtClean="0"/>
              <a:t>F1</a:t>
            </a:r>
            <a:r>
              <a:rPr lang="ru-RU" sz="2800" b="1" dirty="0" smtClean="0"/>
              <a:t> все потомство единообразное: по </a:t>
            </a:r>
            <a:r>
              <a:rPr lang="ru-RU" sz="2800" b="1" dirty="0" err="1" smtClean="0"/>
              <a:t>ге-нотипу</a:t>
            </a:r>
            <a:r>
              <a:rPr lang="ru-RU" sz="2800" b="1" dirty="0" smtClean="0"/>
              <a:t>  </a:t>
            </a:r>
            <a:r>
              <a:rPr lang="ru-RU" sz="2800" b="1" dirty="0" err="1" smtClean="0"/>
              <a:t>Аа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по</a:t>
            </a:r>
            <a:r>
              <a:rPr lang="ru-RU" sz="2800" b="1" dirty="0" smtClean="0"/>
              <a:t> фенотипу длинношерстное </a:t>
            </a:r>
          </a:p>
          <a:p>
            <a:r>
              <a:rPr lang="ru-RU" sz="2800" b="1" dirty="0" smtClean="0"/>
              <a:t>2) в </a:t>
            </a:r>
            <a:r>
              <a:rPr lang="en-US" sz="2800" b="1" dirty="0" smtClean="0"/>
              <a:t>F</a:t>
            </a:r>
            <a:r>
              <a:rPr lang="ru-RU" sz="2800" b="1" dirty="0" smtClean="0"/>
              <a:t>2</a:t>
            </a:r>
            <a:r>
              <a:rPr lang="ru-RU" sz="2800" b="1" dirty="0"/>
              <a:t> </a:t>
            </a:r>
            <a:r>
              <a:rPr lang="ru-RU" sz="2800" b="1" dirty="0" smtClean="0"/>
              <a:t>произошло расщепление по генотипу 1АА:2Аа:1аа; по фенотипу 3:1(3/4с длинной шер-стью:1/4  с короткой шерстью)</a:t>
            </a:r>
          </a:p>
          <a:p>
            <a:r>
              <a:rPr lang="ru-RU" sz="2800" b="1" dirty="0" smtClean="0"/>
              <a:t> 3) в потомстве от возвратного скрещивания </a:t>
            </a:r>
            <a:r>
              <a:rPr lang="en-US" sz="2800" b="1" dirty="0" smtClean="0"/>
              <a:t>F1</a:t>
            </a:r>
            <a:r>
              <a:rPr lang="ru-RU" sz="2800" b="1" dirty="0" smtClean="0"/>
              <a:t> с длинношерстным родителем наблюдается расщепление по генотипу 1АА:1Аа, а по фенотипу 100% длинношерстные</a:t>
            </a:r>
          </a:p>
          <a:p>
            <a:r>
              <a:rPr lang="ru-RU" sz="2800" b="1" dirty="0" smtClean="0"/>
              <a:t> 4) в  потомстве от возвратного скрещивания </a:t>
            </a:r>
            <a:r>
              <a:rPr lang="en-US" sz="2800" b="1" dirty="0" smtClean="0"/>
              <a:t>F1</a:t>
            </a:r>
            <a:r>
              <a:rPr lang="ru-RU" sz="2800" b="1" dirty="0" smtClean="0"/>
              <a:t> с короткошерстным родителем наблюдается расщепление по генотипу 1Аа:1аа, а по фенотипу 1:1</a:t>
            </a:r>
          </a:p>
          <a:p>
            <a:r>
              <a:rPr lang="ru-RU" sz="2800" b="1" dirty="0" smtClean="0"/>
              <a:t>( ½ длинношерстные и ½ короткошерстные) </a:t>
            </a:r>
            <a:endParaRPr lang="ru-RU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772400" cy="514353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Определение генотипа и фенотипа родителей по генотипу и фенотипу потомков или расщеплению в потомстве</a:t>
            </a:r>
            <a:endParaRPr lang="ru-RU" sz="4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 Задача </a:t>
            </a:r>
            <a:r>
              <a:rPr lang="ru-RU" sz="2000" dirty="0" smtClean="0"/>
              <a:t>(05)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4429132"/>
            <a:ext cx="7772400" cy="150018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У фасоли черная окраска семенной кожуры А доминирует над белой   а. При скрещивании </a:t>
            </a:r>
            <a:r>
              <a:rPr lang="ru-RU" sz="3600" b="1" dirty="0" err="1" smtClean="0">
                <a:solidFill>
                  <a:schemeClr val="tx1"/>
                </a:solidFill>
              </a:rPr>
              <a:t>черносеменного</a:t>
            </a:r>
            <a:r>
              <a:rPr lang="ru-RU" sz="3600" b="1" dirty="0" smtClean="0">
                <a:solidFill>
                  <a:schemeClr val="tx1"/>
                </a:solidFill>
              </a:rPr>
              <a:t> растения с </a:t>
            </a:r>
            <a:r>
              <a:rPr lang="ru-RU" sz="3600" b="1" dirty="0" err="1" smtClean="0">
                <a:solidFill>
                  <a:schemeClr val="tx1"/>
                </a:solidFill>
              </a:rPr>
              <a:t>белосеменным</a:t>
            </a:r>
            <a:r>
              <a:rPr lang="ru-RU" sz="3600" b="1" dirty="0" smtClean="0">
                <a:solidFill>
                  <a:schemeClr val="tx1"/>
                </a:solidFill>
              </a:rPr>
              <a:t> все растения оказались </a:t>
            </a:r>
            <a:r>
              <a:rPr lang="ru-RU" sz="3600" b="1" dirty="0" err="1" smtClean="0">
                <a:solidFill>
                  <a:schemeClr val="tx1"/>
                </a:solidFill>
              </a:rPr>
              <a:t>черносеменными</a:t>
            </a:r>
            <a:r>
              <a:rPr lang="ru-RU" sz="3600" b="1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Определите генотип материнского растения.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    </a:t>
            </a:r>
            <a:r>
              <a:rPr lang="ru-RU" sz="4400" dirty="0" smtClean="0">
                <a:solidFill>
                  <a:srgbClr val="FF0000"/>
                </a:solidFill>
              </a:rPr>
              <a:t>Ответ: 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</a:rPr>
              <a:t>Генотип материнского организма АА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Задача</a:t>
            </a:r>
            <a:r>
              <a:rPr lang="ru-RU" b="1" dirty="0" smtClean="0"/>
              <a:t> </a:t>
            </a:r>
            <a:r>
              <a:rPr lang="ru-RU" sz="2000" b="1" dirty="0" smtClean="0"/>
              <a:t>(06)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428736"/>
            <a:ext cx="6400800" cy="1752600"/>
          </a:xfrm>
        </p:spPr>
        <p:txBody>
          <a:bodyPr>
            <a:noAutofit/>
          </a:bodyPr>
          <a:lstStyle/>
          <a:p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У дрозофилы серая окраска тела В доминирует над черной</a:t>
            </a:r>
            <a:r>
              <a:rPr lang="en-US" sz="3600" dirty="0" smtClean="0">
                <a:solidFill>
                  <a:schemeClr val="tx1"/>
                </a:solidFill>
              </a:rPr>
              <a:t> b</a:t>
            </a:r>
            <a:r>
              <a:rPr lang="ru-RU" sz="3600" dirty="0" smtClean="0">
                <a:solidFill>
                  <a:schemeClr val="tx1"/>
                </a:solidFill>
              </a:rPr>
              <a:t>. При скрещивании серой мухи с черной, всё потомство имело серую окраску тела. Какое потомство можно ожидать от возвратного скрещивания серой самки </a:t>
            </a:r>
            <a:r>
              <a:rPr lang="en-US" sz="3600" dirty="0" smtClean="0">
                <a:solidFill>
                  <a:schemeClr val="tx1"/>
                </a:solidFill>
              </a:rPr>
              <a:t>F</a:t>
            </a:r>
            <a:r>
              <a:rPr lang="en-US" sz="2000" dirty="0" smtClean="0">
                <a:solidFill>
                  <a:schemeClr val="tx1"/>
                </a:solidFill>
              </a:rPr>
              <a:t>1</a:t>
            </a:r>
            <a:r>
              <a:rPr lang="ru-RU" sz="3600" dirty="0" smtClean="0">
                <a:solidFill>
                  <a:schemeClr val="tx1"/>
                </a:solidFill>
              </a:rPr>
              <a:t>?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Ответ: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500174"/>
            <a:ext cx="6400800" cy="1752600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В </a:t>
            </a:r>
            <a:r>
              <a:rPr lang="en-US" sz="4400" b="1" dirty="0" smtClean="0">
                <a:solidFill>
                  <a:schemeClr val="tx1"/>
                </a:solidFill>
              </a:rPr>
              <a:t>F</a:t>
            </a:r>
            <a:r>
              <a:rPr lang="ru-RU" sz="4400" b="1" dirty="0" smtClean="0">
                <a:solidFill>
                  <a:schemeClr val="tx1"/>
                </a:solidFill>
              </a:rPr>
              <a:t>в ½  с серой окраской тела и ½ - с черной.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</a:t>
            </a:r>
            <a:r>
              <a:rPr lang="ru-RU" dirty="0" smtClean="0"/>
              <a:t> </a:t>
            </a:r>
            <a:r>
              <a:rPr lang="ru-RU" sz="2000" b="1" dirty="0" smtClean="0"/>
              <a:t>(07)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214422"/>
            <a:ext cx="8215370" cy="17526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У кур оперенные ноги - доминантный признак( О ), отсутствие оперения - рецессивный (о). От скрещивания петуха с оперенными ногами и курицы, у которой оперение ног отсутствует, получены цыплята с оперенными ногами. Какое потомство можно получить от скрещивания петуха из </a:t>
            </a:r>
            <a:r>
              <a:rPr lang="en-US" sz="3600" dirty="0" smtClean="0">
                <a:solidFill>
                  <a:schemeClr val="tx1"/>
                </a:solidFill>
              </a:rPr>
              <a:t>F</a:t>
            </a:r>
            <a:r>
              <a:rPr lang="ru-RU" sz="2000" dirty="0" smtClean="0">
                <a:solidFill>
                  <a:schemeClr val="tx1"/>
                </a:solidFill>
              </a:rPr>
              <a:t>1</a:t>
            </a:r>
            <a:r>
              <a:rPr lang="ru-RU" sz="3600" dirty="0" smtClean="0">
                <a:solidFill>
                  <a:schemeClr val="tx1"/>
                </a:solidFill>
              </a:rPr>
              <a:t> с курицей, имеющей оперенные ноги?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Ответ: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071546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19200" b="1" dirty="0" smtClean="0">
                <a:solidFill>
                  <a:schemeClr val="tx1"/>
                </a:solidFill>
              </a:rPr>
              <a:t>Если генотип курицы ОО, то потомство с оперенными ногами, если – </a:t>
            </a:r>
            <a:r>
              <a:rPr lang="ru-RU" sz="19200" b="1" dirty="0" err="1" smtClean="0">
                <a:solidFill>
                  <a:schemeClr val="tx1"/>
                </a:solidFill>
              </a:rPr>
              <a:t>Оо</a:t>
            </a:r>
            <a:r>
              <a:rPr lang="ru-RU" sz="19200" b="1" dirty="0" smtClean="0">
                <a:solidFill>
                  <a:schemeClr val="tx1"/>
                </a:solidFill>
              </a:rPr>
              <a:t>, то 75% с оперенными ногами и 25% без оперения на ногах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5929353"/>
          </a:xfrm>
        </p:spPr>
        <p:txBody>
          <a:bodyPr>
            <a:normAutofit/>
          </a:bodyPr>
          <a:lstStyle/>
          <a:p>
            <a:r>
              <a:rPr lang="ru-RU" dirty="0" smtClean="0"/>
              <a:t>У гороха желтая окраска семян (А) доминирует над зеленой (а). Определите генотипы и фенотипы </a:t>
            </a:r>
            <a:r>
              <a:rPr lang="en-US" dirty="0" smtClean="0"/>
              <a:t>F</a:t>
            </a:r>
            <a:r>
              <a:rPr lang="ru-RU" sz="2000" dirty="0" smtClean="0"/>
              <a:t>1 </a:t>
            </a:r>
            <a:r>
              <a:rPr lang="en-US" dirty="0" smtClean="0"/>
              <a:t> </a:t>
            </a:r>
            <a:r>
              <a:rPr lang="ru-RU" dirty="0" smtClean="0"/>
              <a:t>и</a:t>
            </a:r>
            <a:r>
              <a:rPr lang="en-US" dirty="0" smtClean="0"/>
              <a:t>  F</a:t>
            </a:r>
            <a:r>
              <a:rPr lang="ru-RU" sz="2000" dirty="0" smtClean="0"/>
              <a:t>2</a:t>
            </a:r>
            <a:r>
              <a:rPr lang="ru-RU" dirty="0" smtClean="0"/>
              <a:t>, полученных от скрещивания гомозиготных растений, имеющих желтую и зеленую окраску семян.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14290"/>
            <a:ext cx="8286808" cy="607223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ЗАДАЧА</a:t>
            </a:r>
            <a:r>
              <a:rPr lang="ru-RU" sz="2000" b="1" dirty="0" smtClean="0">
                <a:solidFill>
                  <a:srgbClr val="FF0000"/>
                </a:solidFill>
              </a:rPr>
              <a:t>(0)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</a:t>
            </a:r>
            <a:r>
              <a:rPr lang="ru-RU" sz="2000" dirty="0" smtClean="0"/>
              <a:t>(08)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286808" cy="17526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У фасоли желтая окраска бобов – доминантный признак, зеленая – рецессивный. От скрещивания растений с желтыми бобами получено потомство, ¾ которого имело желтые бобы, а ¼ - зеленые. Определите генотипы скрещиваемых растений.    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285860"/>
            <a:ext cx="6400800" cy="17526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Генотип Р – </a:t>
            </a:r>
            <a:r>
              <a:rPr lang="ru-RU" sz="4400" dirty="0" err="1" smtClean="0">
                <a:solidFill>
                  <a:schemeClr val="tx1"/>
                </a:solidFill>
              </a:rPr>
              <a:t>Аа</a:t>
            </a:r>
            <a:r>
              <a:rPr lang="ru-RU" sz="4400" dirty="0" smtClean="0">
                <a:solidFill>
                  <a:schemeClr val="tx1"/>
                </a:solidFill>
              </a:rPr>
              <a:t>.  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</a:t>
            </a:r>
            <a:r>
              <a:rPr lang="ru-RU" dirty="0" smtClean="0"/>
              <a:t> </a:t>
            </a:r>
            <a:r>
              <a:rPr lang="ru-RU" sz="2000" dirty="0" smtClean="0"/>
              <a:t>(09)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143932" cy="17526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У гороха нормальный рост доминирует над карликовостью. Растение нормального роста скрещено в карликовым. В потомстве произошло расщепление признаков: 123 растения нормальных, 112 – карликовых. Определите генотипы родителей и потомков. 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Ответ: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643050"/>
            <a:ext cx="6400800" cy="17526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Генотип: жен.- </a:t>
            </a:r>
            <a:r>
              <a:rPr lang="ru-RU" sz="4000" dirty="0" err="1" smtClean="0">
                <a:solidFill>
                  <a:schemeClr val="tx1"/>
                </a:solidFill>
              </a:rPr>
              <a:t>Аа</a:t>
            </a:r>
            <a:r>
              <a:rPr lang="ru-RU" sz="4000" dirty="0" smtClean="0">
                <a:solidFill>
                  <a:schemeClr val="tx1"/>
                </a:solidFill>
              </a:rPr>
              <a:t>, муж. – </a:t>
            </a:r>
            <a:r>
              <a:rPr lang="ru-RU" sz="4000" dirty="0" err="1" smtClean="0">
                <a:solidFill>
                  <a:schemeClr val="tx1"/>
                </a:solidFill>
              </a:rPr>
              <a:t>аа</a:t>
            </a:r>
            <a:r>
              <a:rPr lang="ru-RU" sz="4000" dirty="0" smtClean="0">
                <a:solidFill>
                  <a:schemeClr val="tx1"/>
                </a:solidFill>
              </a:rPr>
              <a:t>; </a:t>
            </a:r>
            <a:r>
              <a:rPr lang="en-US" sz="4000" dirty="0" smtClean="0">
                <a:solidFill>
                  <a:schemeClr val="tx1"/>
                </a:solidFill>
              </a:rPr>
              <a:t>F</a:t>
            </a:r>
            <a:r>
              <a:rPr lang="ru-RU" sz="2000" dirty="0" smtClean="0">
                <a:solidFill>
                  <a:schemeClr val="tx1"/>
                </a:solidFill>
              </a:rPr>
              <a:t>1</a:t>
            </a:r>
            <a:r>
              <a:rPr lang="en-US" sz="4000" dirty="0" smtClean="0">
                <a:solidFill>
                  <a:schemeClr val="tx1"/>
                </a:solidFill>
              </a:rPr>
              <a:t> – </a:t>
            </a:r>
            <a:r>
              <a:rPr lang="ru-RU" sz="4000" dirty="0" err="1" smtClean="0">
                <a:solidFill>
                  <a:schemeClr val="tx1"/>
                </a:solidFill>
              </a:rPr>
              <a:t>Аа</a:t>
            </a:r>
            <a:r>
              <a:rPr lang="ru-RU" sz="4000" dirty="0" smtClean="0">
                <a:solidFill>
                  <a:schemeClr val="tx1"/>
                </a:solidFill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</a:rPr>
              <a:t>аа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</a:t>
            </a:r>
            <a:r>
              <a:rPr lang="ru-RU" b="1" dirty="0" smtClean="0"/>
              <a:t> </a:t>
            </a:r>
            <a:r>
              <a:rPr lang="ru-RU" sz="2000" b="1" dirty="0" smtClean="0"/>
              <a:t>(010)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215370" cy="1752600"/>
          </a:xfrm>
        </p:spPr>
        <p:txBody>
          <a:bodyPr>
            <a:noAutofit/>
          </a:bodyPr>
          <a:lstStyle/>
          <a:p>
            <a:r>
              <a:rPr lang="ru-RU" sz="4000" dirty="0" smtClean="0"/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От скрещивания позднеспелого сорта клевера красного со скороспелым все потомство оказалось позднеспелым. Определите: </a:t>
            </a:r>
          </a:p>
          <a:p>
            <a:pPr marL="514350" indent="-514350">
              <a:buAutoNum type="arabicParenR"/>
            </a:pPr>
            <a:r>
              <a:rPr lang="ru-RU" sz="4000" dirty="0" smtClean="0">
                <a:solidFill>
                  <a:schemeClr val="tx1"/>
                </a:solidFill>
              </a:rPr>
              <a:t>Какой признак доминирует; </a:t>
            </a:r>
          </a:p>
          <a:p>
            <a:pPr marL="514350" indent="-514350">
              <a:buAutoNum type="arabicParenR"/>
            </a:pPr>
            <a:r>
              <a:rPr lang="ru-RU" sz="4000" dirty="0" smtClean="0">
                <a:solidFill>
                  <a:schemeClr val="tx1"/>
                </a:solidFill>
              </a:rPr>
              <a:t>Генотипы родительских особей и потомства.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500174"/>
            <a:ext cx="6400800" cy="1752600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sz="4400" dirty="0" smtClean="0">
                <a:solidFill>
                  <a:schemeClr val="tx1"/>
                </a:solidFill>
              </a:rPr>
              <a:t>Позднеспелость – доминантный признак.</a:t>
            </a:r>
          </a:p>
          <a:p>
            <a:pPr marL="514350" indent="-514350">
              <a:buAutoNum type="arabicParenR"/>
            </a:pPr>
            <a:r>
              <a:rPr lang="ru-RU" sz="4400" dirty="0" smtClean="0">
                <a:solidFill>
                  <a:schemeClr val="tx1"/>
                </a:solidFill>
              </a:rPr>
              <a:t>Генотипы: Р – Жен. АА, Муж. </a:t>
            </a:r>
            <a:r>
              <a:rPr lang="en-US" sz="4400" dirty="0" smtClean="0">
                <a:solidFill>
                  <a:schemeClr val="tx1"/>
                </a:solidFill>
              </a:rPr>
              <a:t>F</a:t>
            </a:r>
            <a:r>
              <a:rPr lang="en-US" sz="2000" dirty="0" smtClean="0">
                <a:solidFill>
                  <a:schemeClr val="tx1"/>
                </a:solidFill>
              </a:rPr>
              <a:t>1</a:t>
            </a:r>
            <a:r>
              <a:rPr lang="en-US" sz="4400" dirty="0" smtClean="0">
                <a:solidFill>
                  <a:schemeClr val="tx1"/>
                </a:solidFill>
              </a:rPr>
              <a:t> - </a:t>
            </a:r>
            <a:r>
              <a:rPr lang="ru-RU" sz="4400" dirty="0" err="1" smtClean="0">
                <a:solidFill>
                  <a:schemeClr val="tx1"/>
                </a:solidFill>
              </a:rPr>
              <a:t>Аа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-14290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</a:t>
            </a:r>
            <a:r>
              <a:rPr lang="ru-RU" b="1" dirty="0" smtClean="0"/>
              <a:t> </a:t>
            </a:r>
            <a:r>
              <a:rPr lang="ru-RU" sz="2000" b="1" dirty="0" smtClean="0"/>
              <a:t>( 011 )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785794"/>
            <a:ext cx="8429684" cy="1752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От скрещивания растения флокса с белой окраской венчика с растение, имеющем кремовую окраску венчика, получено потомство с белым венчиком. Определите: 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chemeClr val="tx1"/>
                </a:solidFill>
              </a:rPr>
              <a:t>Какой признак доминирует;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chemeClr val="tx1"/>
                </a:solidFill>
              </a:rPr>
              <a:t>Генотипы родительских особей и потомства </a:t>
            </a:r>
            <a:r>
              <a:rPr lang="en-US" sz="3600" b="1" dirty="0" smtClean="0">
                <a:solidFill>
                  <a:schemeClr val="tx1"/>
                </a:solidFill>
              </a:rPr>
              <a:t>F1</a:t>
            </a:r>
            <a:r>
              <a:rPr lang="ru-RU" sz="3600" b="1" dirty="0" smtClean="0">
                <a:solidFill>
                  <a:schemeClr val="tx1"/>
                </a:solidFill>
              </a:rPr>
              <a:t>; 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chemeClr val="tx1"/>
                </a:solidFill>
              </a:rPr>
              <a:t>Формулы расщепления гибридов</a:t>
            </a:r>
            <a:r>
              <a:rPr lang="en-US" sz="3600" b="1" dirty="0" smtClean="0">
                <a:solidFill>
                  <a:schemeClr val="tx1"/>
                </a:solidFill>
              </a:rPr>
              <a:t>  F2</a:t>
            </a:r>
            <a:r>
              <a:rPr lang="ru-RU" sz="3600" b="1" dirty="0" smtClean="0">
                <a:solidFill>
                  <a:schemeClr val="tx1"/>
                </a:solidFill>
              </a:rPr>
              <a:t> по генотипу и фенотипу. 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072494" cy="1752600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chemeClr val="tx1"/>
                </a:solidFill>
              </a:rPr>
              <a:t>Белая окраска венчика – доминантный признак. 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chemeClr val="tx1"/>
                </a:solidFill>
              </a:rPr>
              <a:t>Генотипы Р: жен. АА, муж. </a:t>
            </a:r>
            <a:r>
              <a:rPr lang="ru-RU" sz="3600" b="1" dirty="0" err="1" smtClean="0">
                <a:solidFill>
                  <a:schemeClr val="tx1"/>
                </a:solidFill>
              </a:rPr>
              <a:t>аа</a:t>
            </a:r>
            <a:r>
              <a:rPr lang="ru-RU" sz="3600" b="1" dirty="0" smtClean="0">
                <a:solidFill>
                  <a:schemeClr val="tx1"/>
                </a:solidFill>
              </a:rPr>
              <a:t>. Генотипы </a:t>
            </a:r>
            <a:r>
              <a:rPr lang="en-US" sz="3600" b="1" dirty="0" smtClean="0">
                <a:solidFill>
                  <a:schemeClr val="tx1"/>
                </a:solidFill>
              </a:rPr>
              <a:t> F1</a:t>
            </a:r>
            <a:r>
              <a:rPr lang="ru-RU" sz="3600" b="1" dirty="0" smtClean="0">
                <a:solidFill>
                  <a:schemeClr val="tx1"/>
                </a:solidFill>
              </a:rPr>
              <a:t>: </a:t>
            </a:r>
            <a:r>
              <a:rPr lang="ru-RU" sz="3600" b="1" dirty="0" err="1" smtClean="0">
                <a:solidFill>
                  <a:schemeClr val="tx1"/>
                </a:solidFill>
              </a:rPr>
              <a:t>Аа</a:t>
            </a:r>
            <a:r>
              <a:rPr lang="ru-RU" sz="3600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en-US" sz="3600" b="1" dirty="0" smtClean="0">
                <a:solidFill>
                  <a:schemeClr val="tx1"/>
                </a:solidFill>
              </a:rPr>
              <a:t>F2</a:t>
            </a:r>
            <a:r>
              <a:rPr lang="ru-RU" sz="3600" b="1" dirty="0" smtClean="0">
                <a:solidFill>
                  <a:schemeClr val="tx1"/>
                </a:solidFill>
              </a:rPr>
              <a:t>: формула расщепления по генотипу – </a:t>
            </a:r>
          </a:p>
          <a:p>
            <a:pPr marL="514350" indent="-514350"/>
            <a:r>
              <a:rPr lang="ru-RU" sz="3600" b="1" dirty="0" smtClean="0">
                <a:solidFill>
                  <a:schemeClr val="tx1"/>
                </a:solidFill>
              </a:rPr>
              <a:t> 1( АА): 2( </a:t>
            </a:r>
            <a:r>
              <a:rPr lang="ru-RU" sz="3600" b="1" dirty="0" err="1" smtClean="0">
                <a:solidFill>
                  <a:schemeClr val="tx1"/>
                </a:solidFill>
              </a:rPr>
              <a:t>Аа</a:t>
            </a:r>
            <a:r>
              <a:rPr lang="ru-RU" sz="3600" b="1" dirty="0" smtClean="0">
                <a:solidFill>
                  <a:schemeClr val="tx1"/>
                </a:solidFill>
              </a:rPr>
              <a:t>): 1( </a:t>
            </a:r>
            <a:r>
              <a:rPr lang="ru-RU" sz="3600" b="1" dirty="0" err="1" smtClean="0">
                <a:solidFill>
                  <a:schemeClr val="tx1"/>
                </a:solidFill>
              </a:rPr>
              <a:t>аа</a:t>
            </a:r>
            <a:r>
              <a:rPr lang="ru-RU" sz="3600" b="1" dirty="0" smtClean="0">
                <a:solidFill>
                  <a:schemeClr val="tx1"/>
                </a:solidFill>
              </a:rPr>
              <a:t>); формулы расщепления по фенотипу – 3 (белые): 1 ( кремовая ).</a:t>
            </a:r>
          </a:p>
          <a:p>
            <a:endParaRPr lang="ru-RU" sz="36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(012)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285860"/>
            <a:ext cx="6400800" cy="1752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 скрещивании дрозофил с нормальными крыльями получено потомство, 75% которого имело нормальные крылья, а 25% - зачаточные. Определите: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Какой признак доминирует;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Генотипы родительских особей и потомства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1357298"/>
            <a:ext cx="6400800" cy="1752600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Нормальные крылья – доминантный признак. 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Генотипы Р: </a:t>
            </a:r>
            <a:r>
              <a:rPr lang="ru-RU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Аа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Генотипы </a:t>
            </a:r>
          </a:p>
          <a:p>
            <a:pPr marL="514350" indent="-514350"/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F1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 1 (АА): 2(</a:t>
            </a:r>
            <a:r>
              <a:rPr lang="ru-RU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Аа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): 1 (</a:t>
            </a:r>
            <a:r>
              <a:rPr lang="ru-RU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аа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8643998" cy="517211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ОТВЕТ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4000" b="1" dirty="0" smtClean="0"/>
              <a:t>F1</a:t>
            </a:r>
            <a:r>
              <a:rPr lang="ru-RU" sz="4000" b="1" dirty="0" smtClean="0"/>
              <a:t>-100% </a:t>
            </a:r>
            <a:r>
              <a:rPr lang="ru-RU" sz="4000" b="1" dirty="0" err="1" smtClean="0"/>
              <a:t>желтосемянных</a:t>
            </a:r>
            <a:r>
              <a:rPr lang="ru-RU" sz="4000" b="1" dirty="0" smtClean="0"/>
              <a:t> растений (</a:t>
            </a:r>
            <a:r>
              <a:rPr lang="ru-RU" sz="4000" b="1" dirty="0" err="1" smtClean="0"/>
              <a:t>Аа</a:t>
            </a:r>
            <a:r>
              <a:rPr lang="ru-RU" sz="4000" b="1" dirty="0" smtClean="0"/>
              <a:t>)</a:t>
            </a:r>
            <a:br>
              <a:rPr lang="ru-RU" sz="4000" b="1" dirty="0" smtClean="0"/>
            </a:br>
            <a:r>
              <a:rPr lang="en-US" sz="4000" b="1" dirty="0" smtClean="0"/>
              <a:t>F2</a:t>
            </a:r>
            <a:r>
              <a:rPr lang="ru-RU" sz="4000" b="1" dirty="0" smtClean="0"/>
              <a:t>- по генотипу: 1 (АА) : 2(</a:t>
            </a:r>
            <a:r>
              <a:rPr lang="ru-RU" sz="4000" b="1" dirty="0" err="1" smtClean="0"/>
              <a:t>Аа</a:t>
            </a:r>
            <a:r>
              <a:rPr lang="ru-RU" sz="4000" b="1" dirty="0" smtClean="0"/>
              <a:t>) : 1 (</a:t>
            </a:r>
            <a:r>
              <a:rPr lang="ru-RU" sz="4000" b="1" dirty="0" err="1" smtClean="0"/>
              <a:t>аа</a:t>
            </a:r>
            <a:r>
              <a:rPr lang="ru-RU" sz="4000" b="1" dirty="0" smtClean="0"/>
              <a:t>); по фенотипу: растения с желтыми и зелеными семенами в соотношении 3 : 1 , или 75% </a:t>
            </a:r>
            <a:r>
              <a:rPr lang="ru-RU" sz="4000" b="1" dirty="0" err="1" smtClean="0"/>
              <a:t>желтосемянных</a:t>
            </a:r>
            <a:r>
              <a:rPr lang="ru-RU" sz="4000" b="1" dirty="0" smtClean="0"/>
              <a:t> и 25% зеленосемянных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</a:t>
            </a:r>
            <a:r>
              <a:rPr lang="ru-RU" b="1" dirty="0" smtClean="0"/>
              <a:t> </a:t>
            </a:r>
            <a:r>
              <a:rPr lang="ru-RU" sz="2000" b="1" dirty="0" smtClean="0"/>
              <a:t>(013)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285860"/>
            <a:ext cx="6400800" cy="1752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От скрещивания кроликов с серой окраской меха получено 11 крольчат, 8 из которых имели серую окраску меха, а 3 – черную. Определите: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chemeClr val="tx1"/>
                </a:solidFill>
              </a:rPr>
              <a:t>Доминантный признак;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chemeClr val="tx1"/>
                </a:solidFill>
              </a:rPr>
              <a:t>Генотип скрещиваемых кроликов. 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Ответ: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285860"/>
            <a:ext cx="6400800" cy="1752600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Серая окраска  меха – доминантный признак. </a:t>
            </a:r>
          </a:p>
          <a:p>
            <a:pPr marL="514350" indent="-514350">
              <a:buAutoNum type="arabicParenR"/>
            </a:pP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Генотипы Р- </a:t>
            </a:r>
            <a:r>
              <a:rPr lang="ru-RU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Аа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629524" cy="192880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</a:t>
            </a:r>
            <a:r>
              <a:rPr lang="ru-RU" sz="2000" b="1" dirty="0" smtClean="0"/>
              <a:t>(014)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214422"/>
            <a:ext cx="8143932" cy="17526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Петуха с розовидным гребнем скрестили с двумя курицами, одна из которых имела розовидный гребень, а другая – простой( в её родословной все животные имели простой гребень). От первого скрещивания получено потомство с розовидным гребнем, от второго – потомство ½ которого имело розовидный гребень, а ½   простой. Какое потомство можно получить от скрещивания этого петуха с гетерозиготной курицей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857364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75% цыплят с розовидным гребнем и 25% - с простым.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(015)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142984"/>
            <a:ext cx="7286676" cy="4714908"/>
          </a:xfrm>
        </p:spPr>
        <p:txBody>
          <a:bodyPr/>
          <a:lstStyle/>
          <a:p>
            <a:pPr marL="1165225" indent="-361950"/>
            <a:r>
              <a:rPr lang="ru-RU" dirty="0" smtClean="0">
                <a:solidFill>
                  <a:schemeClr val="tx1"/>
                </a:solidFill>
              </a:rPr>
              <a:t>У тыквы желтая окраска плодов А доминирует над белой а . Скрещиваются  растения , имеющие генотипы АА и </a:t>
            </a:r>
            <a:r>
              <a:rPr lang="ru-RU" dirty="0" err="1" smtClean="0">
                <a:solidFill>
                  <a:schemeClr val="tx1"/>
                </a:solidFill>
              </a:rPr>
              <a:t>Аа</a:t>
            </a:r>
            <a:r>
              <a:rPr lang="ru-RU" dirty="0" smtClean="0">
                <a:solidFill>
                  <a:schemeClr val="tx1"/>
                </a:solidFill>
              </a:rPr>
              <a:t> . Определите вероятность появления растений с белыми плодами.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Ответ: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643050"/>
            <a:ext cx="6400800" cy="392909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Вероятность появления растений с белыми плодами равна нулю.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</a:t>
            </a:r>
            <a:r>
              <a:rPr lang="ru-RU" sz="2000" dirty="0" smtClean="0"/>
              <a:t>(016)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000108"/>
            <a:ext cx="7500990" cy="4929222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 табака пурпурная окраска венчика цветка А доминирует над белой а. Скрещиваются растения с пурпурными цветками . Потомство имеет тот же признак. Какова вероятность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появления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гомозиготных растений?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Ответ: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r>
              <a:rPr lang="ru-RU" dirty="0" smtClean="0"/>
              <a:t>Возможны два варианта:1)Р    АА</a:t>
            </a:r>
            <a:endParaRPr lang="ru-RU" dirty="0"/>
          </a:p>
        </p:txBody>
      </p:sp>
      <p:sp>
        <p:nvSpPr>
          <p:cNvPr id="4" name="Умножение 3"/>
          <p:cNvSpPr/>
          <p:nvPr/>
        </p:nvSpPr>
        <p:spPr>
          <a:xfrm>
            <a:off x="6643702" y="1714488"/>
            <a:ext cx="428628" cy="357190"/>
          </a:xfrm>
          <a:prstGeom prst="mathMultiply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072330" y="1785926"/>
            <a:ext cx="271458" cy="2857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7179487" y="1607331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786446" y="1785926"/>
            <a:ext cx="285752" cy="2857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5751124" y="2249876"/>
            <a:ext cx="357190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786446" y="2285992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357166"/>
          <a:ext cx="9144000" cy="6970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502920"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ГЕНОТИПЫ (Х)  ОСОБЕЙ     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ГАМЕТЫ </a:t>
                      </a:r>
                      <a:r>
                        <a:rPr lang="ru-RU" sz="2400" baseline="0" dirty="0" smtClean="0"/>
                        <a:t>(Х) 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ОСОБЕЙ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СООТНОШЕ -НИЕ ГЕНО-ТИПОВ В ПОТМСТВЕ</a:t>
                      </a:r>
                      <a:endParaRPr lang="ru-RU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СООТНОШЕ НИЕ ФЕНО-ТИПОВ В ПОТОМСТВЕ</a:t>
                      </a:r>
                      <a:endParaRPr lang="ru-RU" sz="2400" dirty="0"/>
                    </a:p>
                  </a:txBody>
                  <a:tcPr/>
                </a:tc>
              </a:tr>
              <a:tr h="11401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ПЕРВЫЙ РОДИТЕЛЬ</a:t>
                      </a:r>
                      <a:endParaRPr lang="ru-RU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ВТОРОЙ РОДИТЕЛЬ</a:t>
                      </a:r>
                      <a:endParaRPr lang="ru-RU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7872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АА Х АА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7872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АА Х </a:t>
                      </a:r>
                      <a:r>
                        <a:rPr lang="ru-RU" sz="3600" dirty="0" err="1" smtClean="0"/>
                        <a:t>Аа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7872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АА </a:t>
                      </a:r>
                      <a:r>
                        <a:rPr lang="ru-RU" sz="3600" dirty="0" err="1" smtClean="0"/>
                        <a:t>х</a:t>
                      </a:r>
                      <a:r>
                        <a:rPr lang="ru-RU" sz="3600" dirty="0" smtClean="0"/>
                        <a:t> </a:t>
                      </a:r>
                      <a:r>
                        <a:rPr lang="ru-RU" sz="3600" dirty="0" err="1" smtClean="0"/>
                        <a:t>аа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7872">
                <a:tc>
                  <a:txBody>
                    <a:bodyPr/>
                    <a:lstStyle/>
                    <a:p>
                      <a:r>
                        <a:rPr lang="ru-RU" sz="3600" dirty="0" err="1" smtClean="0"/>
                        <a:t>аа</a:t>
                      </a:r>
                      <a:r>
                        <a:rPr lang="ru-RU" sz="3600" dirty="0" smtClean="0"/>
                        <a:t> </a:t>
                      </a:r>
                      <a:r>
                        <a:rPr lang="ru-RU" sz="3600" dirty="0" err="1" smtClean="0"/>
                        <a:t>х</a:t>
                      </a:r>
                      <a:r>
                        <a:rPr lang="ru-RU" sz="3600" dirty="0" smtClean="0"/>
                        <a:t> </a:t>
                      </a:r>
                      <a:r>
                        <a:rPr lang="ru-RU" sz="3600" dirty="0" err="1" smtClean="0"/>
                        <a:t>аа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7872">
                <a:tc>
                  <a:txBody>
                    <a:bodyPr/>
                    <a:lstStyle/>
                    <a:p>
                      <a:r>
                        <a:rPr lang="ru-RU" sz="3600" dirty="0" err="1" smtClean="0"/>
                        <a:t>Аа</a:t>
                      </a:r>
                      <a:r>
                        <a:rPr lang="ru-RU" sz="3600" dirty="0" smtClean="0"/>
                        <a:t> </a:t>
                      </a:r>
                      <a:r>
                        <a:rPr lang="ru-RU" sz="3600" dirty="0" err="1" smtClean="0"/>
                        <a:t>х</a:t>
                      </a:r>
                      <a:r>
                        <a:rPr lang="ru-RU" sz="3600" dirty="0" smtClean="0"/>
                        <a:t> </a:t>
                      </a:r>
                      <a:r>
                        <a:rPr lang="ru-RU" sz="3600" dirty="0" err="1" smtClean="0"/>
                        <a:t>Аа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7872">
                <a:tc>
                  <a:txBody>
                    <a:bodyPr/>
                    <a:lstStyle/>
                    <a:p>
                      <a:r>
                        <a:rPr lang="ru-RU" sz="3600" dirty="0" err="1" smtClean="0"/>
                        <a:t>Аа</a:t>
                      </a:r>
                      <a:r>
                        <a:rPr lang="ru-RU" sz="3600" dirty="0" smtClean="0"/>
                        <a:t> </a:t>
                      </a:r>
                      <a:r>
                        <a:rPr lang="ru-RU" sz="3600" dirty="0" err="1" smtClean="0"/>
                        <a:t>х</a:t>
                      </a:r>
                      <a:r>
                        <a:rPr lang="ru-RU" sz="3600" dirty="0" smtClean="0"/>
                        <a:t> </a:t>
                      </a:r>
                      <a:r>
                        <a:rPr lang="ru-RU" sz="3600" dirty="0" err="1" smtClean="0"/>
                        <a:t>аа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ЗАДАЧА</a:t>
            </a:r>
            <a:r>
              <a:rPr lang="ru-RU" sz="2000" b="1" dirty="0" smtClean="0">
                <a:solidFill>
                  <a:srgbClr val="FF0000"/>
                </a:solidFill>
              </a:rPr>
              <a:t>(01)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643602"/>
          </a:xfrm>
        </p:spPr>
        <p:txBody>
          <a:bodyPr/>
          <a:lstStyle/>
          <a:p>
            <a:r>
              <a:rPr lang="ru-RU" b="1" dirty="0" smtClean="0"/>
              <a:t>У гороха желтая окраска семян доминантна по отношению к зеленой. От скрещивания гомозиготных </a:t>
            </a:r>
            <a:r>
              <a:rPr lang="ru-RU" b="1" dirty="0" err="1" smtClean="0"/>
              <a:t>желтосеменного</a:t>
            </a:r>
            <a:r>
              <a:rPr lang="ru-RU" b="1" dirty="0" smtClean="0"/>
              <a:t> и </a:t>
            </a:r>
            <a:r>
              <a:rPr lang="ru-RU" b="1" dirty="0" err="1" smtClean="0"/>
              <a:t>зеленосеменного</a:t>
            </a:r>
            <a:r>
              <a:rPr lang="ru-RU" b="1" dirty="0" smtClean="0"/>
              <a:t> растений получено 158 семян в </a:t>
            </a:r>
            <a:r>
              <a:rPr lang="en-US" b="1" dirty="0" smtClean="0"/>
              <a:t>F</a:t>
            </a:r>
            <a:r>
              <a:rPr lang="ru-RU" sz="1600" b="1" dirty="0" smtClean="0"/>
              <a:t>1</a:t>
            </a:r>
            <a:r>
              <a:rPr lang="ru-RU" b="1" dirty="0" smtClean="0"/>
              <a:t> и 3256 в </a:t>
            </a:r>
            <a:r>
              <a:rPr lang="en-US" b="1" dirty="0" smtClean="0"/>
              <a:t>F</a:t>
            </a:r>
            <a:r>
              <a:rPr lang="en-US" sz="1600" b="1" dirty="0" smtClean="0"/>
              <a:t>2</a:t>
            </a:r>
            <a:endParaRPr lang="ru-RU" sz="1600" b="1" dirty="0" smtClean="0"/>
          </a:p>
          <a:p>
            <a:r>
              <a:rPr lang="ru-RU" sz="2800" b="1" dirty="0" smtClean="0"/>
              <a:t>1.Сколько семян в </a:t>
            </a:r>
            <a:r>
              <a:rPr lang="en-US" sz="2800" b="1" dirty="0" smtClean="0"/>
              <a:t>F1 </a:t>
            </a:r>
            <a:r>
              <a:rPr lang="ru-RU" sz="2800" b="1" dirty="0" err="1" smtClean="0"/>
              <a:t>гомозиготны</a:t>
            </a:r>
            <a:r>
              <a:rPr lang="ru-RU" sz="2800" b="1" dirty="0" smtClean="0"/>
              <a:t> ?</a:t>
            </a:r>
          </a:p>
          <a:p>
            <a:r>
              <a:rPr lang="ru-RU" sz="2800" b="1" dirty="0" smtClean="0"/>
              <a:t>2.Сколько разных генотипов имеют семена в </a:t>
            </a:r>
            <a:r>
              <a:rPr lang="en-US" sz="2800" b="1" dirty="0" smtClean="0"/>
              <a:t>F1</a:t>
            </a:r>
            <a:r>
              <a:rPr lang="ru-RU" sz="2800" b="1" dirty="0" smtClean="0"/>
              <a:t>?</a:t>
            </a:r>
          </a:p>
          <a:p>
            <a:r>
              <a:rPr lang="ru-RU" sz="2800" b="1" dirty="0" smtClean="0"/>
              <a:t>3.Сколько разных фенотипов имеют семена в </a:t>
            </a:r>
            <a:r>
              <a:rPr lang="en-US" sz="2800" b="1" dirty="0" smtClean="0"/>
              <a:t>F</a:t>
            </a:r>
            <a:r>
              <a:rPr lang="ru-RU" sz="2800" b="1" dirty="0"/>
              <a:t>2</a:t>
            </a:r>
            <a:r>
              <a:rPr lang="ru-RU" sz="2800" b="1" dirty="0" smtClean="0"/>
              <a:t>?</a:t>
            </a:r>
          </a:p>
          <a:p>
            <a:r>
              <a:rPr lang="ru-RU" sz="2800" b="1" dirty="0" smtClean="0"/>
              <a:t>4. Сколько семян </a:t>
            </a:r>
            <a:r>
              <a:rPr lang="en-US" sz="2800" b="1" dirty="0" smtClean="0"/>
              <a:t>F</a:t>
            </a:r>
            <a:r>
              <a:rPr lang="ru-RU" sz="2800" b="1" dirty="0" smtClean="0"/>
              <a:t>2 могут быть гомозиготными ? </a:t>
            </a:r>
          </a:p>
          <a:p>
            <a:r>
              <a:rPr lang="ru-RU" sz="2800" b="1" dirty="0" smtClean="0"/>
              <a:t>5. Сколько зеленых семян может быть в  </a:t>
            </a:r>
            <a:r>
              <a:rPr lang="en-US" sz="2800" b="1" dirty="0" smtClean="0"/>
              <a:t>F</a:t>
            </a:r>
            <a:r>
              <a:rPr lang="ru-RU" sz="2800" b="1" dirty="0" smtClean="0"/>
              <a:t>2 ? </a:t>
            </a:r>
          </a:p>
          <a:p>
            <a:endParaRPr lang="ru-RU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ОТВЕТ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>1) 0; 2) 1; 3) 2; 4) 1628; 5) 814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        Определение генотипа и фенотипа потомков по генотипу и фенотипу родителей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ЗАДАЧА</a:t>
            </a:r>
            <a:r>
              <a:rPr lang="ru-RU" sz="2000" b="1" dirty="0" smtClean="0">
                <a:solidFill>
                  <a:srgbClr val="C00000"/>
                </a:solidFill>
              </a:rPr>
              <a:t>(02)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У арбуза зеленая окраска плодов доминирует над полосатой. Определите окраску плодов арбузов, полученных от скрещивания растений, </a:t>
            </a:r>
            <a:r>
              <a:rPr lang="ru-RU" sz="4000" b="1" dirty="0"/>
              <a:t>и</a:t>
            </a:r>
            <a:r>
              <a:rPr lang="ru-RU" sz="4000" b="1" dirty="0" smtClean="0"/>
              <a:t>меющих генотипы </a:t>
            </a:r>
            <a:r>
              <a:rPr lang="ru-RU" sz="4000" b="1" dirty="0" err="1" smtClean="0">
                <a:solidFill>
                  <a:srgbClr val="C00000"/>
                </a:solidFill>
              </a:rPr>
              <a:t>аа</a:t>
            </a:r>
            <a:r>
              <a:rPr lang="ru-RU" sz="4000" b="1" dirty="0" smtClean="0">
                <a:solidFill>
                  <a:srgbClr val="C00000"/>
                </a:solidFill>
              </a:rPr>
              <a:t> и </a:t>
            </a:r>
            <a:r>
              <a:rPr lang="ru-RU" sz="4000" b="1" dirty="0" err="1" smtClean="0">
                <a:solidFill>
                  <a:srgbClr val="C00000"/>
                </a:solidFill>
              </a:rPr>
              <a:t>Аа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ОТВЕТ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В</a:t>
            </a:r>
            <a:r>
              <a:rPr lang="en-US" sz="4000" b="1" dirty="0" smtClean="0"/>
              <a:t> F</a:t>
            </a:r>
            <a:r>
              <a:rPr lang="ru-RU" sz="2000" b="1" dirty="0" smtClean="0"/>
              <a:t>(1)</a:t>
            </a:r>
            <a:r>
              <a:rPr lang="ru-RU" sz="4000" b="1" dirty="0" smtClean="0"/>
              <a:t> ½ РАСТЕНИЙ С ЗЕЛЕНОЙ ОКРАСКОЙ ПЛОДОВ И</a:t>
            </a:r>
          </a:p>
          <a:p>
            <a:r>
              <a:rPr lang="ru-RU" sz="4000" b="1" dirty="0" smtClean="0"/>
              <a:t> ½ - ПОЛОСАТЫХ</a:t>
            </a:r>
            <a:endParaRPr lang="ru-RU" sz="4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ЗАДАЧА</a:t>
            </a:r>
            <a:r>
              <a:rPr lang="ru-RU" dirty="0" smtClean="0"/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(03)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У человека близорукость доминирует над нормальной остротой зрения. Гетерозиготная близорукая женщина выходит замуж за мужчину с нормальной остротой зрения. Каких детей можно ожидать от такого брака?</a:t>
            </a:r>
            <a:endParaRPr lang="ru-RU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1157</Words>
  <Application>Microsoft Office PowerPoint</Application>
  <PresentationFormat>Экран (4:3)</PresentationFormat>
  <Paragraphs>110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МОНОГИБРИДНОЕ  СКРЕЩИВАНИЕ</vt:lpstr>
      <vt:lpstr>У гороха желтая окраска семян (А) доминирует над зеленой (а). Определите генотипы и фенотипы F1  и  F2, полученных от скрещивания гомозиготных растений, имеющих желтую и зеленую окраску семян.</vt:lpstr>
      <vt:lpstr>ОТВЕТ F1-100% желтосемянных растений (Аа) F2- по генотипу: 1 (АА) : 2(Аа) : 1 (аа); по фенотипу: растения с желтыми и зелеными семенами в соотношении 3 : 1 , или 75% желтосемянных и 25% зеленосемянных</vt:lpstr>
      <vt:lpstr>Слайд 4</vt:lpstr>
      <vt:lpstr>ЗАДАЧА(01)</vt:lpstr>
      <vt:lpstr>  ОТВЕТ 1) 0; 2) 1; 3) 2; 4) 1628; 5) 814  </vt:lpstr>
      <vt:lpstr>ЗАДАЧА(02)</vt:lpstr>
      <vt:lpstr>ОТВЕТ</vt:lpstr>
      <vt:lpstr>ЗАДАЧА (03)</vt:lpstr>
      <vt:lpstr>ОТВЕТ</vt:lpstr>
      <vt:lpstr>ЗАДАЧА (04)</vt:lpstr>
      <vt:lpstr>ОТВЕТ</vt:lpstr>
      <vt:lpstr>Определение генотипа и фенотипа родителей по генотипу и фенотипу потомков или расщеплению в потомстве</vt:lpstr>
      <vt:lpstr>                      Задача (05)</vt:lpstr>
      <vt:lpstr>                         Ответ: </vt:lpstr>
      <vt:lpstr>Задача (06)</vt:lpstr>
      <vt:lpstr>Ответ: </vt:lpstr>
      <vt:lpstr>Задача (07)</vt:lpstr>
      <vt:lpstr>Ответ: </vt:lpstr>
      <vt:lpstr>Задача (08)</vt:lpstr>
      <vt:lpstr>Ответ:</vt:lpstr>
      <vt:lpstr>Задача (09)</vt:lpstr>
      <vt:lpstr>Ответ:</vt:lpstr>
      <vt:lpstr>ЗАДАЧА (010)</vt:lpstr>
      <vt:lpstr>Ответ:</vt:lpstr>
      <vt:lpstr>Задача ( 011 )</vt:lpstr>
      <vt:lpstr>Ответ:</vt:lpstr>
      <vt:lpstr>Задача (012)</vt:lpstr>
      <vt:lpstr>Ответ:</vt:lpstr>
      <vt:lpstr>Задача (013)</vt:lpstr>
      <vt:lpstr>Ответ:</vt:lpstr>
      <vt:lpstr>Задача (014)</vt:lpstr>
      <vt:lpstr>Ответ:</vt:lpstr>
      <vt:lpstr>Задача(015)</vt:lpstr>
      <vt:lpstr>Ответ:</vt:lpstr>
      <vt:lpstr>Задача(016)</vt:lpstr>
      <vt:lpstr>Ответ:</vt:lpstr>
      <vt:lpstr>Слайд 38</vt:lpstr>
      <vt:lpstr>Слайд 39</vt:lpstr>
      <vt:lpstr>Слайд 40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гороха желтая окраска семян (А) доминирует над зеленой (а). Определите генотипы и фенотипы F1  и  F2, полученных от скрещивания гомозиготных растений, имеющих желтую и зеленую окраску семян.</dc:title>
  <dc:creator>Admin</dc:creator>
  <cp:lastModifiedBy>учитель</cp:lastModifiedBy>
  <cp:revision>153</cp:revision>
  <dcterms:created xsi:type="dcterms:W3CDTF">2012-10-14T10:15:12Z</dcterms:created>
  <dcterms:modified xsi:type="dcterms:W3CDTF">2013-11-08T10:34:19Z</dcterms:modified>
</cp:coreProperties>
</file>