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305" r:id="rId3"/>
    <p:sldId id="297" r:id="rId4"/>
    <p:sldId id="298" r:id="rId5"/>
    <p:sldId id="301" r:id="rId6"/>
    <p:sldId id="302" r:id="rId7"/>
    <p:sldId id="303" r:id="rId8"/>
    <p:sldId id="304" r:id="rId9"/>
    <p:sldId id="306" r:id="rId10"/>
    <p:sldId id="308" r:id="rId11"/>
    <p:sldId id="307" r:id="rId12"/>
    <p:sldId id="309" r:id="rId13"/>
    <p:sldId id="296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C907AD"/>
    <a:srgbClr val="C0C0C0"/>
    <a:srgbClr val="FF0066"/>
    <a:srgbClr val="FFFF99"/>
    <a:srgbClr val="B4183D"/>
    <a:srgbClr val="FFFF7A"/>
    <a:srgbClr val="298E2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9" d="100"/>
          <a:sy n="89" d="100"/>
        </p:scale>
        <p:origin x="1248" y="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0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C7B2143-C6A8-4398-9DE4-9A4195AFFDCE}" type="datetimeFigureOut">
              <a:rPr lang="ru-RU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03E20FB-103F-4EC1-8500-DBE8D3AC61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D0BD9B5-DA2E-4C8D-ABFE-478A6BEB19C1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C37AD-A7BD-4C77-A1A0-E761072E6C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4F288-82B4-4E79-AB6B-2B10E257E5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84274-CDD3-42B9-8573-5F59838BE7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4982A-9CC8-4C52-99FF-DA57810EC0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22BB3-C916-44B4-95A9-49D90B93A4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95B34-26B9-4C57-9C66-0CDA834E4B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89C5B-9621-47A8-9FD9-0AC4C97ACB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C1255-D375-4C6B-A241-759C8AD099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1BF8B-999A-4F0B-9EBC-B81C2122DE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90A04-D522-4486-B8CA-B00CA42E5C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4B82D-20C2-4E6A-BA6B-3706015D41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94E5F-DB20-42F7-A340-332DF856CD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1C66D-FFA1-4067-88AA-FF767BD7C1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A9E97-11CA-4F68-BF2D-015624DCD7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0D42E-1BCF-45A4-8D92-5811954056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22FE1-2719-45BB-80FD-A323A3C33D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BCF91-E532-406E-9864-A402EA1E87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36263-D7C8-4EA0-A3E6-D5F027BF67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90414-0018-4A67-962E-5671DBC6D2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BCB85-5497-4B35-A94E-C57391AD8F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039A4-1863-4C53-A44B-2FDF87201F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6D11E-3004-49D0-9469-8BEA7B5327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B92981D-9AF5-4798-9F3C-FED063AF8A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</p:sldLayoutIdLst>
  <p:transition>
    <p:push dir="r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EDA033EB-032B-46E7-AB2C-0785584674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61" r:id="rId2"/>
    <p:sldLayoutId id="2147483870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71" r:id="rId9"/>
    <p:sldLayoutId id="2147483867" r:id="rId10"/>
    <p:sldLayoutId id="2147483868" r:id="rId11"/>
  </p:sldLayoutIdLst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714375" y="1071563"/>
            <a:ext cx="8001000" cy="2357437"/>
          </a:xfrm>
        </p:spPr>
        <p:txBody>
          <a:bodyPr/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Презентация по теме: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«Координатная плоскость».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Алгебра 7 класс.</a:t>
            </a:r>
          </a:p>
        </p:txBody>
      </p:sp>
      <p:sp>
        <p:nvSpPr>
          <p:cNvPr id="2051" name="Содержимое 2"/>
          <p:cNvSpPr>
            <a:spLocks noGrp="1"/>
          </p:cNvSpPr>
          <p:nvPr>
            <p:ph sz="half" idx="1"/>
          </p:nvPr>
        </p:nvSpPr>
        <p:spPr>
          <a:xfrm>
            <a:off x="500063" y="285750"/>
            <a:ext cx="7929562" cy="428625"/>
          </a:xfrm>
        </p:spPr>
        <p:txBody>
          <a:bodyPr/>
          <a:lstStyle/>
          <a:p>
            <a:pPr algn="ctr">
              <a:buFontTx/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Содержимое 3"/>
          <p:cNvSpPr>
            <a:spLocks noGrp="1"/>
          </p:cNvSpPr>
          <p:nvPr>
            <p:ph sz="half" idx="2"/>
          </p:nvPr>
        </p:nvSpPr>
        <p:spPr>
          <a:xfrm>
            <a:off x="5143500" y="4572000"/>
            <a:ext cx="3500438" cy="1554163"/>
          </a:xfrm>
        </p:spPr>
        <p:txBody>
          <a:bodyPr/>
          <a:lstStyle/>
          <a:p>
            <a:pPr>
              <a:buFontTx/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3"/>
          <p:cNvSpPr txBox="1">
            <a:spLocks/>
          </p:cNvSpPr>
          <p:nvPr/>
        </p:nvSpPr>
        <p:spPr bwMode="auto">
          <a:xfrm>
            <a:off x="428625" y="6143644"/>
            <a:ext cx="8367713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ru-RU" sz="1600" kern="0" smtClean="0">
                <a:latin typeface="Times New Roman" pitchFamily="18" charset="0"/>
                <a:cs typeface="Times New Roman" pitchFamily="18" charset="0"/>
              </a:rPr>
              <a:t>2013г</a:t>
            </a:r>
            <a:r>
              <a:rPr lang="ru-RU" sz="1600" kern="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" name="Group 223"/>
          <p:cNvGraphicFramePr>
            <a:graphicFrameLocks noGrp="1"/>
          </p:cNvGraphicFramePr>
          <p:nvPr/>
        </p:nvGraphicFramePr>
        <p:xfrm>
          <a:off x="2143125" y="1285875"/>
          <a:ext cx="4968875" cy="5181600"/>
        </p:xfrm>
        <a:graphic>
          <a:graphicData uri="http://schemas.openxmlformats.org/drawingml/2006/table">
            <a:tbl>
              <a:tblPr/>
              <a:tblGrid>
                <a:gridCol w="487362"/>
                <a:gridCol w="488950"/>
                <a:gridCol w="465138"/>
                <a:gridCol w="511175"/>
                <a:gridCol w="488950"/>
                <a:gridCol w="487362"/>
                <a:gridCol w="487363"/>
                <a:gridCol w="544512"/>
                <a:gridCol w="504825"/>
                <a:gridCol w="503238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568" name="Line 140"/>
          <p:cNvSpPr>
            <a:spLocks noChangeShapeType="1"/>
          </p:cNvSpPr>
          <p:nvPr/>
        </p:nvSpPr>
        <p:spPr bwMode="auto">
          <a:xfrm flipV="1">
            <a:off x="4572000" y="1285875"/>
            <a:ext cx="0" cy="5184775"/>
          </a:xfrm>
          <a:prstGeom prst="line">
            <a:avLst/>
          </a:prstGeom>
          <a:ln>
            <a:solidFill>
              <a:srgbClr val="C00000"/>
            </a:solidFill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8569" name="Line 141"/>
          <p:cNvSpPr>
            <a:spLocks noChangeShapeType="1"/>
          </p:cNvSpPr>
          <p:nvPr/>
        </p:nvSpPr>
        <p:spPr bwMode="auto">
          <a:xfrm>
            <a:off x="2143125" y="3857625"/>
            <a:ext cx="4968875" cy="0"/>
          </a:xfrm>
          <a:prstGeom prst="line">
            <a:avLst/>
          </a:prstGeom>
          <a:ln>
            <a:solidFill>
              <a:srgbClr val="C00000"/>
            </a:solidFill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3679" name="Text Box 142"/>
          <p:cNvSpPr txBox="1">
            <a:spLocks noChangeArrowheads="1"/>
          </p:cNvSpPr>
          <p:nvPr/>
        </p:nvSpPr>
        <p:spPr bwMode="auto">
          <a:xfrm>
            <a:off x="4932363" y="390366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</a:t>
            </a:r>
          </a:p>
        </p:txBody>
      </p:sp>
      <p:sp>
        <p:nvSpPr>
          <p:cNvPr id="23680" name="Text Box 143"/>
          <p:cNvSpPr txBox="1">
            <a:spLocks noChangeArrowheads="1"/>
          </p:cNvSpPr>
          <p:nvPr/>
        </p:nvSpPr>
        <p:spPr bwMode="auto">
          <a:xfrm>
            <a:off x="5429250" y="3902075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</a:t>
            </a:r>
          </a:p>
        </p:txBody>
      </p:sp>
      <p:sp>
        <p:nvSpPr>
          <p:cNvPr id="23681" name="Text Box 144"/>
          <p:cNvSpPr txBox="1">
            <a:spLocks noChangeArrowheads="1"/>
          </p:cNvSpPr>
          <p:nvPr/>
        </p:nvSpPr>
        <p:spPr bwMode="auto">
          <a:xfrm>
            <a:off x="5916613" y="3914775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3</a:t>
            </a:r>
          </a:p>
        </p:txBody>
      </p:sp>
      <p:sp>
        <p:nvSpPr>
          <p:cNvPr id="23682" name="Text Box 145"/>
          <p:cNvSpPr txBox="1">
            <a:spLocks noChangeArrowheads="1"/>
          </p:cNvSpPr>
          <p:nvPr/>
        </p:nvSpPr>
        <p:spPr bwMode="auto">
          <a:xfrm>
            <a:off x="6429375" y="391477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4</a:t>
            </a:r>
          </a:p>
        </p:txBody>
      </p:sp>
      <p:sp>
        <p:nvSpPr>
          <p:cNvPr id="23683" name="Text Box 146"/>
          <p:cNvSpPr txBox="1">
            <a:spLocks noChangeArrowheads="1"/>
          </p:cNvSpPr>
          <p:nvPr/>
        </p:nvSpPr>
        <p:spPr bwMode="auto">
          <a:xfrm>
            <a:off x="6816725" y="3784600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х</a:t>
            </a:r>
          </a:p>
        </p:txBody>
      </p:sp>
      <p:sp>
        <p:nvSpPr>
          <p:cNvPr id="23684" name="Text Box 147"/>
          <p:cNvSpPr txBox="1">
            <a:spLocks noChangeArrowheads="1"/>
          </p:cNvSpPr>
          <p:nvPr/>
        </p:nvSpPr>
        <p:spPr bwMode="auto">
          <a:xfrm>
            <a:off x="4616450" y="1657350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4</a:t>
            </a:r>
          </a:p>
        </p:txBody>
      </p:sp>
      <p:sp>
        <p:nvSpPr>
          <p:cNvPr id="23685" name="Text Box 148"/>
          <p:cNvSpPr txBox="1">
            <a:spLocks noChangeArrowheads="1"/>
          </p:cNvSpPr>
          <p:nvPr/>
        </p:nvSpPr>
        <p:spPr bwMode="auto">
          <a:xfrm>
            <a:off x="4630738" y="215741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3</a:t>
            </a:r>
          </a:p>
        </p:txBody>
      </p:sp>
      <p:sp>
        <p:nvSpPr>
          <p:cNvPr id="23686" name="Text Box 149"/>
          <p:cNvSpPr txBox="1">
            <a:spLocks noChangeArrowheads="1"/>
          </p:cNvSpPr>
          <p:nvPr/>
        </p:nvSpPr>
        <p:spPr bwMode="auto">
          <a:xfrm>
            <a:off x="4614863" y="267176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</a:t>
            </a:r>
          </a:p>
        </p:txBody>
      </p:sp>
      <p:sp>
        <p:nvSpPr>
          <p:cNvPr id="23687" name="Text Box 150"/>
          <p:cNvSpPr txBox="1">
            <a:spLocks noChangeArrowheads="1"/>
          </p:cNvSpPr>
          <p:nvPr/>
        </p:nvSpPr>
        <p:spPr bwMode="auto">
          <a:xfrm>
            <a:off x="4140200" y="421481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-1</a:t>
            </a:r>
          </a:p>
        </p:txBody>
      </p:sp>
      <p:sp>
        <p:nvSpPr>
          <p:cNvPr id="23688" name="Text Box 151"/>
          <p:cNvSpPr txBox="1">
            <a:spLocks noChangeArrowheads="1"/>
          </p:cNvSpPr>
          <p:nvPr/>
        </p:nvSpPr>
        <p:spPr bwMode="auto">
          <a:xfrm>
            <a:off x="3386138" y="3911600"/>
            <a:ext cx="433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-2</a:t>
            </a:r>
          </a:p>
        </p:txBody>
      </p:sp>
      <p:sp>
        <p:nvSpPr>
          <p:cNvPr id="23689" name="Text Box 152"/>
          <p:cNvSpPr txBox="1">
            <a:spLocks noChangeArrowheads="1"/>
          </p:cNvSpPr>
          <p:nvPr/>
        </p:nvSpPr>
        <p:spPr bwMode="auto">
          <a:xfrm>
            <a:off x="2898775" y="3900488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-3</a:t>
            </a:r>
          </a:p>
        </p:txBody>
      </p:sp>
      <p:sp>
        <p:nvSpPr>
          <p:cNvPr id="23690" name="Text Box 153"/>
          <p:cNvSpPr txBox="1">
            <a:spLocks noChangeArrowheads="1"/>
          </p:cNvSpPr>
          <p:nvPr/>
        </p:nvSpPr>
        <p:spPr bwMode="auto">
          <a:xfrm>
            <a:off x="2428875" y="390048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-4</a:t>
            </a:r>
          </a:p>
        </p:txBody>
      </p:sp>
      <p:sp>
        <p:nvSpPr>
          <p:cNvPr id="23691" name="Text Box 154"/>
          <p:cNvSpPr txBox="1">
            <a:spLocks noChangeArrowheads="1"/>
          </p:cNvSpPr>
          <p:nvPr/>
        </p:nvSpPr>
        <p:spPr bwMode="auto">
          <a:xfrm>
            <a:off x="4614863" y="318611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</a:t>
            </a:r>
          </a:p>
        </p:txBody>
      </p:sp>
      <p:sp>
        <p:nvSpPr>
          <p:cNvPr id="23692" name="Line 155"/>
          <p:cNvSpPr>
            <a:spLocks noChangeShapeType="1"/>
          </p:cNvSpPr>
          <p:nvPr/>
        </p:nvSpPr>
        <p:spPr bwMode="auto">
          <a:xfrm>
            <a:off x="4498975" y="2828925"/>
            <a:ext cx="1444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93" name="Line 158"/>
          <p:cNvSpPr>
            <a:spLocks noChangeShapeType="1"/>
          </p:cNvSpPr>
          <p:nvPr/>
        </p:nvSpPr>
        <p:spPr bwMode="auto">
          <a:xfrm>
            <a:off x="6588125" y="3814763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94" name="Line 160"/>
          <p:cNvSpPr>
            <a:spLocks noChangeShapeType="1"/>
          </p:cNvSpPr>
          <p:nvPr/>
        </p:nvSpPr>
        <p:spPr bwMode="auto">
          <a:xfrm>
            <a:off x="5073650" y="3814763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95" name="Line 161"/>
          <p:cNvSpPr>
            <a:spLocks noChangeShapeType="1"/>
          </p:cNvSpPr>
          <p:nvPr/>
        </p:nvSpPr>
        <p:spPr bwMode="auto">
          <a:xfrm>
            <a:off x="4516438" y="2328863"/>
            <a:ext cx="1444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96" name="Line 162"/>
          <p:cNvSpPr>
            <a:spLocks noChangeShapeType="1"/>
          </p:cNvSpPr>
          <p:nvPr/>
        </p:nvSpPr>
        <p:spPr bwMode="auto">
          <a:xfrm>
            <a:off x="5562600" y="37814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97" name="Line 163"/>
          <p:cNvSpPr>
            <a:spLocks noChangeShapeType="1"/>
          </p:cNvSpPr>
          <p:nvPr/>
        </p:nvSpPr>
        <p:spPr bwMode="auto">
          <a:xfrm>
            <a:off x="6081713" y="37814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98" name="Line 164"/>
          <p:cNvSpPr>
            <a:spLocks noChangeShapeType="1"/>
          </p:cNvSpPr>
          <p:nvPr/>
        </p:nvSpPr>
        <p:spPr bwMode="auto">
          <a:xfrm>
            <a:off x="4102100" y="380047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99" name="Line 165"/>
          <p:cNvSpPr>
            <a:spLocks noChangeShapeType="1"/>
          </p:cNvSpPr>
          <p:nvPr/>
        </p:nvSpPr>
        <p:spPr bwMode="auto">
          <a:xfrm>
            <a:off x="3587750" y="3786188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700" name="Line 166"/>
          <p:cNvSpPr>
            <a:spLocks noChangeShapeType="1"/>
          </p:cNvSpPr>
          <p:nvPr/>
        </p:nvSpPr>
        <p:spPr bwMode="auto">
          <a:xfrm>
            <a:off x="4500563" y="4400550"/>
            <a:ext cx="1444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701" name="Line 167"/>
          <p:cNvSpPr>
            <a:spLocks noChangeShapeType="1"/>
          </p:cNvSpPr>
          <p:nvPr/>
        </p:nvSpPr>
        <p:spPr bwMode="auto">
          <a:xfrm>
            <a:off x="4516438" y="4929188"/>
            <a:ext cx="1444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702" name="Line 168"/>
          <p:cNvSpPr>
            <a:spLocks noChangeShapeType="1"/>
          </p:cNvSpPr>
          <p:nvPr/>
        </p:nvSpPr>
        <p:spPr bwMode="auto">
          <a:xfrm>
            <a:off x="4502150" y="5445125"/>
            <a:ext cx="1444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703" name="Line 169"/>
          <p:cNvSpPr>
            <a:spLocks noChangeShapeType="1"/>
          </p:cNvSpPr>
          <p:nvPr/>
        </p:nvSpPr>
        <p:spPr bwMode="auto">
          <a:xfrm>
            <a:off x="4500563" y="5972175"/>
            <a:ext cx="1444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704" name="Text Box 170"/>
          <p:cNvSpPr txBox="1">
            <a:spLocks noChangeArrowheads="1"/>
          </p:cNvSpPr>
          <p:nvPr/>
        </p:nvSpPr>
        <p:spPr bwMode="auto">
          <a:xfrm>
            <a:off x="3870325" y="391953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-1</a:t>
            </a:r>
          </a:p>
        </p:txBody>
      </p:sp>
      <p:sp>
        <p:nvSpPr>
          <p:cNvPr id="23705" name="Text Box 171"/>
          <p:cNvSpPr txBox="1">
            <a:spLocks noChangeArrowheads="1"/>
          </p:cNvSpPr>
          <p:nvPr/>
        </p:nvSpPr>
        <p:spPr bwMode="auto">
          <a:xfrm flipH="1">
            <a:off x="4154488" y="4716463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-2</a:t>
            </a:r>
          </a:p>
        </p:txBody>
      </p:sp>
      <p:sp>
        <p:nvSpPr>
          <p:cNvPr id="23706" name="Text Box 172"/>
          <p:cNvSpPr txBox="1">
            <a:spLocks noChangeArrowheads="1"/>
          </p:cNvSpPr>
          <p:nvPr/>
        </p:nvSpPr>
        <p:spPr bwMode="auto">
          <a:xfrm>
            <a:off x="4171950" y="527208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-3</a:t>
            </a:r>
          </a:p>
        </p:txBody>
      </p:sp>
      <p:sp>
        <p:nvSpPr>
          <p:cNvPr id="23707" name="Text Box 173"/>
          <p:cNvSpPr txBox="1">
            <a:spLocks noChangeArrowheads="1"/>
          </p:cNvSpPr>
          <p:nvPr/>
        </p:nvSpPr>
        <p:spPr bwMode="auto">
          <a:xfrm>
            <a:off x="4156075" y="57578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-4</a:t>
            </a:r>
          </a:p>
        </p:txBody>
      </p:sp>
      <p:sp>
        <p:nvSpPr>
          <p:cNvPr id="23708" name="Text Box 174"/>
          <p:cNvSpPr txBox="1">
            <a:spLocks noChangeArrowheads="1"/>
          </p:cNvSpPr>
          <p:nvPr/>
        </p:nvSpPr>
        <p:spPr bwMode="auto">
          <a:xfrm>
            <a:off x="4214813" y="3873500"/>
            <a:ext cx="2841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0</a:t>
            </a:r>
          </a:p>
        </p:txBody>
      </p:sp>
      <p:sp>
        <p:nvSpPr>
          <p:cNvPr id="23709" name="Text Box 175"/>
          <p:cNvSpPr txBox="1">
            <a:spLocks noChangeArrowheads="1"/>
          </p:cNvSpPr>
          <p:nvPr/>
        </p:nvSpPr>
        <p:spPr bwMode="auto">
          <a:xfrm>
            <a:off x="4572000" y="1249363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Y</a:t>
            </a:r>
            <a:endParaRPr lang="ru-RU" sz="2000" b="1"/>
          </a:p>
        </p:txBody>
      </p:sp>
      <p:sp>
        <p:nvSpPr>
          <p:cNvPr id="23712" name="Line 165"/>
          <p:cNvSpPr>
            <a:spLocks noChangeShapeType="1"/>
          </p:cNvSpPr>
          <p:nvPr/>
        </p:nvSpPr>
        <p:spPr bwMode="auto">
          <a:xfrm>
            <a:off x="3106738" y="379730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713" name="Line 165"/>
          <p:cNvSpPr>
            <a:spLocks noChangeShapeType="1"/>
          </p:cNvSpPr>
          <p:nvPr/>
        </p:nvSpPr>
        <p:spPr bwMode="auto">
          <a:xfrm>
            <a:off x="2643188" y="379730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714" name="Line 155"/>
          <p:cNvSpPr>
            <a:spLocks noChangeShapeType="1"/>
          </p:cNvSpPr>
          <p:nvPr/>
        </p:nvSpPr>
        <p:spPr bwMode="auto">
          <a:xfrm>
            <a:off x="4502150" y="3359150"/>
            <a:ext cx="1444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728" name="Line 155"/>
          <p:cNvSpPr>
            <a:spLocks noChangeShapeType="1"/>
          </p:cNvSpPr>
          <p:nvPr/>
        </p:nvSpPr>
        <p:spPr bwMode="auto">
          <a:xfrm>
            <a:off x="4498975" y="1808163"/>
            <a:ext cx="1444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4" name="TextBox 73"/>
          <p:cNvSpPr txBox="1"/>
          <p:nvPr/>
        </p:nvSpPr>
        <p:spPr>
          <a:xfrm>
            <a:off x="7429500" y="1428750"/>
            <a:ext cx="142875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9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8001000" y="642938"/>
            <a:ext cx="857250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pic>
        <p:nvPicPr>
          <p:cNvPr id="23734" name="Picture 182" descr="C:\Users\Дашулька\Desktop\Песенки для мамы\Рисунки\123571923с2_0lik.png"/>
          <p:cNvPicPr>
            <a:picLocks noChangeAspect="1" noChangeArrowheads="1"/>
          </p:cNvPicPr>
          <p:nvPr/>
        </p:nvPicPr>
        <p:blipFill>
          <a:blip r:embed="rId2" cstate="print"/>
          <a:srcRect l="20484" t="9677" r="2406" b="12903"/>
          <a:stretch>
            <a:fillRect/>
          </a:stretch>
        </p:blipFill>
        <p:spPr bwMode="auto">
          <a:xfrm>
            <a:off x="142844" y="642918"/>
            <a:ext cx="2000264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" name="TextBox 59"/>
          <p:cNvSpPr txBox="1"/>
          <p:nvPr/>
        </p:nvSpPr>
        <p:spPr>
          <a:xfrm>
            <a:off x="1643042" y="428604"/>
            <a:ext cx="6357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Определите уравнение прямой</a:t>
            </a:r>
            <a:endParaRPr lang="ru-RU" sz="2400" b="1" i="1" dirty="0"/>
          </a:p>
        </p:txBody>
      </p:sp>
      <p:sp>
        <p:nvSpPr>
          <p:cNvPr id="61" name="Line 141"/>
          <p:cNvSpPr>
            <a:spLocks noChangeShapeType="1"/>
          </p:cNvSpPr>
          <p:nvPr/>
        </p:nvSpPr>
        <p:spPr bwMode="auto">
          <a:xfrm flipH="1" flipV="1">
            <a:off x="3571868" y="1428736"/>
            <a:ext cx="45719" cy="4500593"/>
          </a:xfrm>
          <a:prstGeom prst="line">
            <a:avLst/>
          </a:prstGeom>
          <a:ln>
            <a:solidFill>
              <a:srgbClr val="C00000"/>
            </a:solidFill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2" name="TextBox 61"/>
          <p:cNvSpPr txBox="1"/>
          <p:nvPr/>
        </p:nvSpPr>
        <p:spPr>
          <a:xfrm>
            <a:off x="2643174" y="2786058"/>
            <a:ext cx="1143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х</a:t>
            </a:r>
            <a:r>
              <a:rPr lang="ru-RU" sz="2000" b="1" i="1" dirty="0" smtClean="0"/>
              <a:t>=-2</a:t>
            </a:r>
            <a:endParaRPr lang="ru-RU" sz="2000" b="1" i="1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" name="Group 223"/>
          <p:cNvGraphicFramePr>
            <a:graphicFrameLocks noGrp="1"/>
          </p:cNvGraphicFramePr>
          <p:nvPr/>
        </p:nvGraphicFramePr>
        <p:xfrm>
          <a:off x="2143125" y="1285875"/>
          <a:ext cx="4968875" cy="5181600"/>
        </p:xfrm>
        <a:graphic>
          <a:graphicData uri="http://schemas.openxmlformats.org/drawingml/2006/table">
            <a:tbl>
              <a:tblPr/>
              <a:tblGrid>
                <a:gridCol w="487362"/>
                <a:gridCol w="488950"/>
                <a:gridCol w="465138"/>
                <a:gridCol w="511175"/>
                <a:gridCol w="488950"/>
                <a:gridCol w="487362"/>
                <a:gridCol w="487363"/>
                <a:gridCol w="544512"/>
                <a:gridCol w="504825"/>
                <a:gridCol w="503238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568" name="Line 140"/>
          <p:cNvSpPr>
            <a:spLocks noChangeShapeType="1"/>
          </p:cNvSpPr>
          <p:nvPr/>
        </p:nvSpPr>
        <p:spPr bwMode="auto">
          <a:xfrm flipV="1">
            <a:off x="4572000" y="1285875"/>
            <a:ext cx="0" cy="5184775"/>
          </a:xfrm>
          <a:prstGeom prst="line">
            <a:avLst/>
          </a:prstGeom>
          <a:ln>
            <a:solidFill>
              <a:srgbClr val="C00000"/>
            </a:solidFill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8569" name="Line 141"/>
          <p:cNvSpPr>
            <a:spLocks noChangeShapeType="1"/>
          </p:cNvSpPr>
          <p:nvPr/>
        </p:nvSpPr>
        <p:spPr bwMode="auto">
          <a:xfrm>
            <a:off x="2143125" y="3857625"/>
            <a:ext cx="4968875" cy="0"/>
          </a:xfrm>
          <a:prstGeom prst="line">
            <a:avLst/>
          </a:prstGeom>
          <a:ln>
            <a:solidFill>
              <a:srgbClr val="C00000"/>
            </a:solidFill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3679" name="Text Box 142"/>
          <p:cNvSpPr txBox="1">
            <a:spLocks noChangeArrowheads="1"/>
          </p:cNvSpPr>
          <p:nvPr/>
        </p:nvSpPr>
        <p:spPr bwMode="auto">
          <a:xfrm>
            <a:off x="4932363" y="390366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</a:t>
            </a:r>
          </a:p>
        </p:txBody>
      </p:sp>
      <p:sp>
        <p:nvSpPr>
          <p:cNvPr id="23680" name="Text Box 143"/>
          <p:cNvSpPr txBox="1">
            <a:spLocks noChangeArrowheads="1"/>
          </p:cNvSpPr>
          <p:nvPr/>
        </p:nvSpPr>
        <p:spPr bwMode="auto">
          <a:xfrm>
            <a:off x="5429250" y="3902075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</a:t>
            </a:r>
          </a:p>
        </p:txBody>
      </p:sp>
      <p:sp>
        <p:nvSpPr>
          <p:cNvPr id="23681" name="Text Box 144"/>
          <p:cNvSpPr txBox="1">
            <a:spLocks noChangeArrowheads="1"/>
          </p:cNvSpPr>
          <p:nvPr/>
        </p:nvSpPr>
        <p:spPr bwMode="auto">
          <a:xfrm>
            <a:off x="5916613" y="3914775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3</a:t>
            </a:r>
          </a:p>
        </p:txBody>
      </p:sp>
      <p:sp>
        <p:nvSpPr>
          <p:cNvPr id="23682" name="Text Box 145"/>
          <p:cNvSpPr txBox="1">
            <a:spLocks noChangeArrowheads="1"/>
          </p:cNvSpPr>
          <p:nvPr/>
        </p:nvSpPr>
        <p:spPr bwMode="auto">
          <a:xfrm>
            <a:off x="6429375" y="391477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4</a:t>
            </a:r>
          </a:p>
        </p:txBody>
      </p:sp>
      <p:sp>
        <p:nvSpPr>
          <p:cNvPr id="23683" name="Text Box 146"/>
          <p:cNvSpPr txBox="1">
            <a:spLocks noChangeArrowheads="1"/>
          </p:cNvSpPr>
          <p:nvPr/>
        </p:nvSpPr>
        <p:spPr bwMode="auto">
          <a:xfrm>
            <a:off x="6816725" y="3784600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х</a:t>
            </a:r>
          </a:p>
        </p:txBody>
      </p:sp>
      <p:sp>
        <p:nvSpPr>
          <p:cNvPr id="23684" name="Text Box 147"/>
          <p:cNvSpPr txBox="1">
            <a:spLocks noChangeArrowheads="1"/>
          </p:cNvSpPr>
          <p:nvPr/>
        </p:nvSpPr>
        <p:spPr bwMode="auto">
          <a:xfrm>
            <a:off x="4616450" y="1657350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4</a:t>
            </a:r>
          </a:p>
        </p:txBody>
      </p:sp>
      <p:sp>
        <p:nvSpPr>
          <p:cNvPr id="23685" name="Text Box 148"/>
          <p:cNvSpPr txBox="1">
            <a:spLocks noChangeArrowheads="1"/>
          </p:cNvSpPr>
          <p:nvPr/>
        </p:nvSpPr>
        <p:spPr bwMode="auto">
          <a:xfrm>
            <a:off x="4630738" y="215741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3</a:t>
            </a:r>
          </a:p>
        </p:txBody>
      </p:sp>
      <p:sp>
        <p:nvSpPr>
          <p:cNvPr id="23686" name="Text Box 149"/>
          <p:cNvSpPr txBox="1">
            <a:spLocks noChangeArrowheads="1"/>
          </p:cNvSpPr>
          <p:nvPr/>
        </p:nvSpPr>
        <p:spPr bwMode="auto">
          <a:xfrm>
            <a:off x="4614863" y="267176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</a:t>
            </a:r>
          </a:p>
        </p:txBody>
      </p:sp>
      <p:sp>
        <p:nvSpPr>
          <p:cNvPr id="23687" name="Text Box 150"/>
          <p:cNvSpPr txBox="1">
            <a:spLocks noChangeArrowheads="1"/>
          </p:cNvSpPr>
          <p:nvPr/>
        </p:nvSpPr>
        <p:spPr bwMode="auto">
          <a:xfrm>
            <a:off x="4140200" y="421481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-1</a:t>
            </a:r>
          </a:p>
        </p:txBody>
      </p:sp>
      <p:sp>
        <p:nvSpPr>
          <p:cNvPr id="23688" name="Text Box 151"/>
          <p:cNvSpPr txBox="1">
            <a:spLocks noChangeArrowheads="1"/>
          </p:cNvSpPr>
          <p:nvPr/>
        </p:nvSpPr>
        <p:spPr bwMode="auto">
          <a:xfrm>
            <a:off x="3386138" y="3911600"/>
            <a:ext cx="433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-2</a:t>
            </a:r>
          </a:p>
        </p:txBody>
      </p:sp>
      <p:sp>
        <p:nvSpPr>
          <p:cNvPr id="23689" name="Text Box 152"/>
          <p:cNvSpPr txBox="1">
            <a:spLocks noChangeArrowheads="1"/>
          </p:cNvSpPr>
          <p:nvPr/>
        </p:nvSpPr>
        <p:spPr bwMode="auto">
          <a:xfrm>
            <a:off x="2898775" y="3900488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-3</a:t>
            </a:r>
          </a:p>
        </p:txBody>
      </p:sp>
      <p:sp>
        <p:nvSpPr>
          <p:cNvPr id="23690" name="Text Box 153"/>
          <p:cNvSpPr txBox="1">
            <a:spLocks noChangeArrowheads="1"/>
          </p:cNvSpPr>
          <p:nvPr/>
        </p:nvSpPr>
        <p:spPr bwMode="auto">
          <a:xfrm>
            <a:off x="2428875" y="390048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-4</a:t>
            </a:r>
          </a:p>
        </p:txBody>
      </p:sp>
      <p:sp>
        <p:nvSpPr>
          <p:cNvPr id="23691" name="Text Box 154"/>
          <p:cNvSpPr txBox="1">
            <a:spLocks noChangeArrowheads="1"/>
          </p:cNvSpPr>
          <p:nvPr/>
        </p:nvSpPr>
        <p:spPr bwMode="auto">
          <a:xfrm>
            <a:off x="4614863" y="318611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</a:t>
            </a:r>
          </a:p>
        </p:txBody>
      </p:sp>
      <p:sp>
        <p:nvSpPr>
          <p:cNvPr id="23692" name="Line 155"/>
          <p:cNvSpPr>
            <a:spLocks noChangeShapeType="1"/>
          </p:cNvSpPr>
          <p:nvPr/>
        </p:nvSpPr>
        <p:spPr bwMode="auto">
          <a:xfrm>
            <a:off x="4498975" y="2828925"/>
            <a:ext cx="1444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93" name="Line 158"/>
          <p:cNvSpPr>
            <a:spLocks noChangeShapeType="1"/>
          </p:cNvSpPr>
          <p:nvPr/>
        </p:nvSpPr>
        <p:spPr bwMode="auto">
          <a:xfrm>
            <a:off x="6588125" y="3814763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94" name="Line 160"/>
          <p:cNvSpPr>
            <a:spLocks noChangeShapeType="1"/>
          </p:cNvSpPr>
          <p:nvPr/>
        </p:nvSpPr>
        <p:spPr bwMode="auto">
          <a:xfrm>
            <a:off x="5073650" y="3814763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95" name="Line 161"/>
          <p:cNvSpPr>
            <a:spLocks noChangeShapeType="1"/>
          </p:cNvSpPr>
          <p:nvPr/>
        </p:nvSpPr>
        <p:spPr bwMode="auto">
          <a:xfrm>
            <a:off x="4516438" y="2328863"/>
            <a:ext cx="1444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96" name="Line 162"/>
          <p:cNvSpPr>
            <a:spLocks noChangeShapeType="1"/>
          </p:cNvSpPr>
          <p:nvPr/>
        </p:nvSpPr>
        <p:spPr bwMode="auto">
          <a:xfrm>
            <a:off x="5562600" y="37814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97" name="Line 163"/>
          <p:cNvSpPr>
            <a:spLocks noChangeShapeType="1"/>
          </p:cNvSpPr>
          <p:nvPr/>
        </p:nvSpPr>
        <p:spPr bwMode="auto">
          <a:xfrm>
            <a:off x="6081713" y="37814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98" name="Line 164"/>
          <p:cNvSpPr>
            <a:spLocks noChangeShapeType="1"/>
          </p:cNvSpPr>
          <p:nvPr/>
        </p:nvSpPr>
        <p:spPr bwMode="auto">
          <a:xfrm>
            <a:off x="4102100" y="380047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99" name="Line 165"/>
          <p:cNvSpPr>
            <a:spLocks noChangeShapeType="1"/>
          </p:cNvSpPr>
          <p:nvPr/>
        </p:nvSpPr>
        <p:spPr bwMode="auto">
          <a:xfrm>
            <a:off x="3587750" y="3786188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700" name="Line 166"/>
          <p:cNvSpPr>
            <a:spLocks noChangeShapeType="1"/>
          </p:cNvSpPr>
          <p:nvPr/>
        </p:nvSpPr>
        <p:spPr bwMode="auto">
          <a:xfrm>
            <a:off x="4500563" y="4400550"/>
            <a:ext cx="1444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701" name="Line 167"/>
          <p:cNvSpPr>
            <a:spLocks noChangeShapeType="1"/>
          </p:cNvSpPr>
          <p:nvPr/>
        </p:nvSpPr>
        <p:spPr bwMode="auto">
          <a:xfrm>
            <a:off x="4516438" y="4929188"/>
            <a:ext cx="1444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702" name="Line 168"/>
          <p:cNvSpPr>
            <a:spLocks noChangeShapeType="1"/>
          </p:cNvSpPr>
          <p:nvPr/>
        </p:nvSpPr>
        <p:spPr bwMode="auto">
          <a:xfrm>
            <a:off x="4502150" y="5445125"/>
            <a:ext cx="1444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703" name="Line 169"/>
          <p:cNvSpPr>
            <a:spLocks noChangeShapeType="1"/>
          </p:cNvSpPr>
          <p:nvPr/>
        </p:nvSpPr>
        <p:spPr bwMode="auto">
          <a:xfrm>
            <a:off x="4500563" y="5972175"/>
            <a:ext cx="1444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704" name="Text Box 170"/>
          <p:cNvSpPr txBox="1">
            <a:spLocks noChangeArrowheads="1"/>
          </p:cNvSpPr>
          <p:nvPr/>
        </p:nvSpPr>
        <p:spPr bwMode="auto">
          <a:xfrm>
            <a:off x="3870325" y="391953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-1</a:t>
            </a:r>
          </a:p>
        </p:txBody>
      </p:sp>
      <p:sp>
        <p:nvSpPr>
          <p:cNvPr id="23705" name="Text Box 171"/>
          <p:cNvSpPr txBox="1">
            <a:spLocks noChangeArrowheads="1"/>
          </p:cNvSpPr>
          <p:nvPr/>
        </p:nvSpPr>
        <p:spPr bwMode="auto">
          <a:xfrm flipH="1">
            <a:off x="4154488" y="4716463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-2</a:t>
            </a:r>
          </a:p>
        </p:txBody>
      </p:sp>
      <p:sp>
        <p:nvSpPr>
          <p:cNvPr id="23706" name="Text Box 172"/>
          <p:cNvSpPr txBox="1">
            <a:spLocks noChangeArrowheads="1"/>
          </p:cNvSpPr>
          <p:nvPr/>
        </p:nvSpPr>
        <p:spPr bwMode="auto">
          <a:xfrm>
            <a:off x="4171950" y="527208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-3</a:t>
            </a:r>
          </a:p>
        </p:txBody>
      </p:sp>
      <p:sp>
        <p:nvSpPr>
          <p:cNvPr id="23707" name="Text Box 173"/>
          <p:cNvSpPr txBox="1">
            <a:spLocks noChangeArrowheads="1"/>
          </p:cNvSpPr>
          <p:nvPr/>
        </p:nvSpPr>
        <p:spPr bwMode="auto">
          <a:xfrm>
            <a:off x="4156075" y="57578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-4</a:t>
            </a:r>
          </a:p>
        </p:txBody>
      </p:sp>
      <p:sp>
        <p:nvSpPr>
          <p:cNvPr id="23708" name="Text Box 174"/>
          <p:cNvSpPr txBox="1">
            <a:spLocks noChangeArrowheads="1"/>
          </p:cNvSpPr>
          <p:nvPr/>
        </p:nvSpPr>
        <p:spPr bwMode="auto">
          <a:xfrm>
            <a:off x="4214813" y="3873500"/>
            <a:ext cx="2841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0</a:t>
            </a:r>
          </a:p>
        </p:txBody>
      </p:sp>
      <p:sp>
        <p:nvSpPr>
          <p:cNvPr id="23709" name="Text Box 175"/>
          <p:cNvSpPr txBox="1">
            <a:spLocks noChangeArrowheads="1"/>
          </p:cNvSpPr>
          <p:nvPr/>
        </p:nvSpPr>
        <p:spPr bwMode="auto">
          <a:xfrm>
            <a:off x="4572000" y="1249363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Y</a:t>
            </a:r>
            <a:endParaRPr lang="ru-RU" sz="2000" b="1"/>
          </a:p>
        </p:txBody>
      </p:sp>
      <p:sp>
        <p:nvSpPr>
          <p:cNvPr id="23712" name="Line 165"/>
          <p:cNvSpPr>
            <a:spLocks noChangeShapeType="1"/>
          </p:cNvSpPr>
          <p:nvPr/>
        </p:nvSpPr>
        <p:spPr bwMode="auto">
          <a:xfrm>
            <a:off x="3106738" y="379730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713" name="Line 165"/>
          <p:cNvSpPr>
            <a:spLocks noChangeShapeType="1"/>
          </p:cNvSpPr>
          <p:nvPr/>
        </p:nvSpPr>
        <p:spPr bwMode="auto">
          <a:xfrm>
            <a:off x="2643188" y="379730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714" name="Line 155"/>
          <p:cNvSpPr>
            <a:spLocks noChangeShapeType="1"/>
          </p:cNvSpPr>
          <p:nvPr/>
        </p:nvSpPr>
        <p:spPr bwMode="auto">
          <a:xfrm>
            <a:off x="4502150" y="3359150"/>
            <a:ext cx="1444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728" name="Line 155"/>
          <p:cNvSpPr>
            <a:spLocks noChangeShapeType="1"/>
          </p:cNvSpPr>
          <p:nvPr/>
        </p:nvSpPr>
        <p:spPr bwMode="auto">
          <a:xfrm>
            <a:off x="4498975" y="1808163"/>
            <a:ext cx="1444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4" name="TextBox 73"/>
          <p:cNvSpPr txBox="1"/>
          <p:nvPr/>
        </p:nvSpPr>
        <p:spPr>
          <a:xfrm>
            <a:off x="7429500" y="1428750"/>
            <a:ext cx="142875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9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8001000" y="642938"/>
            <a:ext cx="857250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pic>
        <p:nvPicPr>
          <p:cNvPr id="23734" name="Picture 182" descr="C:\Users\Дашулька\Desktop\Песенки для мамы\Рисунки\123571923с2_0lik.png"/>
          <p:cNvPicPr>
            <a:picLocks noChangeAspect="1" noChangeArrowheads="1"/>
          </p:cNvPicPr>
          <p:nvPr/>
        </p:nvPicPr>
        <p:blipFill>
          <a:blip r:embed="rId2" cstate="print"/>
          <a:srcRect l="20484" t="9677" r="2406" b="12903"/>
          <a:stretch>
            <a:fillRect/>
          </a:stretch>
        </p:blipFill>
        <p:spPr bwMode="auto">
          <a:xfrm>
            <a:off x="142844" y="642918"/>
            <a:ext cx="2000264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" name="TextBox 59"/>
          <p:cNvSpPr txBox="1"/>
          <p:nvPr/>
        </p:nvSpPr>
        <p:spPr>
          <a:xfrm>
            <a:off x="1643042" y="428604"/>
            <a:ext cx="6357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Определите уравнение прямой</a:t>
            </a:r>
            <a:endParaRPr lang="ru-RU" sz="2400" b="1" i="1" dirty="0"/>
          </a:p>
        </p:txBody>
      </p:sp>
      <p:sp>
        <p:nvSpPr>
          <p:cNvPr id="61" name="Line 141"/>
          <p:cNvSpPr>
            <a:spLocks noChangeShapeType="1"/>
          </p:cNvSpPr>
          <p:nvPr/>
        </p:nvSpPr>
        <p:spPr bwMode="auto">
          <a:xfrm flipH="1" flipV="1">
            <a:off x="6572263" y="1428735"/>
            <a:ext cx="45719" cy="4401909"/>
          </a:xfrm>
          <a:prstGeom prst="line">
            <a:avLst/>
          </a:prstGeom>
          <a:ln>
            <a:solidFill>
              <a:srgbClr val="C00000"/>
            </a:solidFill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2" name="TextBox 61"/>
          <p:cNvSpPr txBox="1"/>
          <p:nvPr/>
        </p:nvSpPr>
        <p:spPr>
          <a:xfrm>
            <a:off x="5357818" y="2714620"/>
            <a:ext cx="1143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err="1" smtClean="0"/>
              <a:t>х</a:t>
            </a:r>
            <a:r>
              <a:rPr lang="ru-RU" sz="2000" b="1" i="1" dirty="0" err="1" smtClean="0"/>
              <a:t>=</a:t>
            </a:r>
            <a:r>
              <a:rPr lang="ru-RU" sz="2000" b="1" i="1" dirty="0" smtClean="0"/>
              <a:t> 4</a:t>
            </a:r>
            <a:endParaRPr lang="ru-RU" sz="2000" b="1" i="1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57251" y="928688"/>
            <a:ext cx="7715278" cy="378619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579" name="WordArt 6"/>
          <p:cNvSpPr>
            <a:spLocks noChangeArrowheads="1" noChangeShapeType="1" noTextEdit="1"/>
          </p:cNvSpPr>
          <p:nvPr/>
        </p:nvSpPr>
        <p:spPr bwMode="auto">
          <a:xfrm>
            <a:off x="1258888" y="188913"/>
            <a:ext cx="6265862" cy="3959225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43477"/>
              </a:avLst>
            </a:prstTxWarp>
          </a:bodyPr>
          <a:lstStyle/>
          <a:p>
            <a:pPr algn="ctr"/>
            <a:endParaRPr lang="ru-RU" sz="3600" b="1" kern="10" spc="720" normalizeH="1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206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Century Schoolbook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500" y="1643050"/>
            <a:ext cx="8858250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6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Всем спасибо за работу!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44"/>
          <p:cNvGrpSpPr>
            <a:grpSpLocks/>
          </p:cNvGrpSpPr>
          <p:nvPr/>
        </p:nvGrpSpPr>
        <p:grpSpPr bwMode="auto">
          <a:xfrm>
            <a:off x="0" y="0"/>
            <a:ext cx="6786563" cy="7072313"/>
            <a:chOff x="192" y="144"/>
            <a:chExt cx="2592" cy="2640"/>
          </a:xfrm>
        </p:grpSpPr>
        <p:sp>
          <p:nvSpPr>
            <p:cNvPr id="8245" name="Line 3"/>
            <p:cNvSpPr>
              <a:spLocks noChangeShapeType="1"/>
            </p:cNvSpPr>
            <p:nvPr/>
          </p:nvSpPr>
          <p:spPr bwMode="auto">
            <a:xfrm>
              <a:off x="192" y="144"/>
              <a:ext cx="0" cy="264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46" name="Line 5"/>
            <p:cNvSpPr>
              <a:spLocks noChangeShapeType="1"/>
            </p:cNvSpPr>
            <p:nvPr/>
          </p:nvSpPr>
          <p:spPr bwMode="auto">
            <a:xfrm>
              <a:off x="448" y="144"/>
              <a:ext cx="0" cy="264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47" name="Line 6"/>
            <p:cNvSpPr>
              <a:spLocks noChangeShapeType="1"/>
            </p:cNvSpPr>
            <p:nvPr/>
          </p:nvSpPr>
          <p:spPr bwMode="auto">
            <a:xfrm>
              <a:off x="704" y="144"/>
              <a:ext cx="0" cy="264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48" name="Line 7"/>
            <p:cNvSpPr>
              <a:spLocks noChangeShapeType="1"/>
            </p:cNvSpPr>
            <p:nvPr/>
          </p:nvSpPr>
          <p:spPr bwMode="auto">
            <a:xfrm>
              <a:off x="960" y="144"/>
              <a:ext cx="0" cy="264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49" name="Line 8"/>
            <p:cNvSpPr>
              <a:spLocks noChangeShapeType="1"/>
            </p:cNvSpPr>
            <p:nvPr/>
          </p:nvSpPr>
          <p:spPr bwMode="auto">
            <a:xfrm>
              <a:off x="1216" y="144"/>
              <a:ext cx="0" cy="264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50" name="Line 9"/>
            <p:cNvSpPr>
              <a:spLocks noChangeShapeType="1"/>
            </p:cNvSpPr>
            <p:nvPr/>
          </p:nvSpPr>
          <p:spPr bwMode="auto">
            <a:xfrm>
              <a:off x="1472" y="144"/>
              <a:ext cx="0" cy="264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51" name="Line 10"/>
            <p:cNvSpPr>
              <a:spLocks noChangeShapeType="1"/>
            </p:cNvSpPr>
            <p:nvPr/>
          </p:nvSpPr>
          <p:spPr bwMode="auto">
            <a:xfrm>
              <a:off x="1728" y="144"/>
              <a:ext cx="0" cy="264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52" name="Line 11"/>
            <p:cNvSpPr>
              <a:spLocks noChangeShapeType="1"/>
            </p:cNvSpPr>
            <p:nvPr/>
          </p:nvSpPr>
          <p:spPr bwMode="auto">
            <a:xfrm>
              <a:off x="1984" y="144"/>
              <a:ext cx="0" cy="264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53" name="Line 12"/>
            <p:cNvSpPr>
              <a:spLocks noChangeShapeType="1"/>
            </p:cNvSpPr>
            <p:nvPr/>
          </p:nvSpPr>
          <p:spPr bwMode="auto">
            <a:xfrm>
              <a:off x="2240" y="144"/>
              <a:ext cx="0" cy="264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54" name="Line 13"/>
            <p:cNvSpPr>
              <a:spLocks noChangeShapeType="1"/>
            </p:cNvSpPr>
            <p:nvPr/>
          </p:nvSpPr>
          <p:spPr bwMode="auto">
            <a:xfrm>
              <a:off x="2496" y="144"/>
              <a:ext cx="0" cy="264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55" name="Line 14"/>
            <p:cNvSpPr>
              <a:spLocks noChangeShapeType="1"/>
            </p:cNvSpPr>
            <p:nvPr/>
          </p:nvSpPr>
          <p:spPr bwMode="auto">
            <a:xfrm>
              <a:off x="2752" y="144"/>
              <a:ext cx="0" cy="264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56" name="Line 26"/>
            <p:cNvSpPr>
              <a:spLocks noChangeShapeType="1"/>
            </p:cNvSpPr>
            <p:nvPr/>
          </p:nvSpPr>
          <p:spPr bwMode="auto">
            <a:xfrm>
              <a:off x="192" y="144"/>
              <a:ext cx="259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57" name="Line 28"/>
            <p:cNvSpPr>
              <a:spLocks noChangeShapeType="1"/>
            </p:cNvSpPr>
            <p:nvPr/>
          </p:nvSpPr>
          <p:spPr bwMode="auto">
            <a:xfrm>
              <a:off x="192" y="381"/>
              <a:ext cx="259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58" name="Line 29"/>
            <p:cNvSpPr>
              <a:spLocks noChangeShapeType="1"/>
            </p:cNvSpPr>
            <p:nvPr/>
          </p:nvSpPr>
          <p:spPr bwMode="auto">
            <a:xfrm>
              <a:off x="192" y="618"/>
              <a:ext cx="259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59" name="Line 30"/>
            <p:cNvSpPr>
              <a:spLocks noChangeShapeType="1"/>
            </p:cNvSpPr>
            <p:nvPr/>
          </p:nvSpPr>
          <p:spPr bwMode="auto">
            <a:xfrm>
              <a:off x="192" y="856"/>
              <a:ext cx="259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60" name="Line 31"/>
            <p:cNvSpPr>
              <a:spLocks noChangeShapeType="1"/>
            </p:cNvSpPr>
            <p:nvPr/>
          </p:nvSpPr>
          <p:spPr bwMode="auto">
            <a:xfrm>
              <a:off x="192" y="1093"/>
              <a:ext cx="259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61" name="Line 32"/>
            <p:cNvSpPr>
              <a:spLocks noChangeShapeType="1"/>
            </p:cNvSpPr>
            <p:nvPr/>
          </p:nvSpPr>
          <p:spPr bwMode="auto">
            <a:xfrm>
              <a:off x="192" y="1330"/>
              <a:ext cx="259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62" name="Line 33"/>
            <p:cNvSpPr>
              <a:spLocks noChangeShapeType="1"/>
            </p:cNvSpPr>
            <p:nvPr/>
          </p:nvSpPr>
          <p:spPr bwMode="auto">
            <a:xfrm>
              <a:off x="192" y="1567"/>
              <a:ext cx="259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63" name="Line 34"/>
            <p:cNvSpPr>
              <a:spLocks noChangeShapeType="1"/>
            </p:cNvSpPr>
            <p:nvPr/>
          </p:nvSpPr>
          <p:spPr bwMode="auto">
            <a:xfrm>
              <a:off x="192" y="1804"/>
              <a:ext cx="259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64" name="Line 35"/>
            <p:cNvSpPr>
              <a:spLocks noChangeShapeType="1"/>
            </p:cNvSpPr>
            <p:nvPr/>
          </p:nvSpPr>
          <p:spPr bwMode="auto">
            <a:xfrm>
              <a:off x="192" y="2041"/>
              <a:ext cx="259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65" name="Line 36"/>
            <p:cNvSpPr>
              <a:spLocks noChangeShapeType="1"/>
            </p:cNvSpPr>
            <p:nvPr/>
          </p:nvSpPr>
          <p:spPr bwMode="auto">
            <a:xfrm>
              <a:off x="192" y="2279"/>
              <a:ext cx="259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66" name="Line 37"/>
            <p:cNvSpPr>
              <a:spLocks noChangeShapeType="1"/>
            </p:cNvSpPr>
            <p:nvPr/>
          </p:nvSpPr>
          <p:spPr bwMode="auto">
            <a:xfrm>
              <a:off x="192" y="2516"/>
              <a:ext cx="259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67" name="Line 38"/>
            <p:cNvSpPr>
              <a:spLocks noChangeShapeType="1"/>
            </p:cNvSpPr>
            <p:nvPr/>
          </p:nvSpPr>
          <p:spPr bwMode="auto">
            <a:xfrm>
              <a:off x="192" y="2753"/>
              <a:ext cx="259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363" name="Line 39"/>
          <p:cNvSpPr>
            <a:spLocks noChangeShapeType="1"/>
          </p:cNvSpPr>
          <p:nvPr/>
        </p:nvSpPr>
        <p:spPr bwMode="auto">
          <a:xfrm>
            <a:off x="1343025" y="192881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8196" name="Group 44"/>
          <p:cNvGrpSpPr>
            <a:grpSpLocks/>
          </p:cNvGrpSpPr>
          <p:nvPr/>
        </p:nvGrpSpPr>
        <p:grpSpPr bwMode="auto">
          <a:xfrm>
            <a:off x="6700838" y="-1588"/>
            <a:ext cx="6786562" cy="7072313"/>
            <a:chOff x="192" y="144"/>
            <a:chExt cx="2592" cy="2640"/>
          </a:xfrm>
        </p:grpSpPr>
        <p:sp>
          <p:nvSpPr>
            <p:cNvPr id="8222" name="Line 3"/>
            <p:cNvSpPr>
              <a:spLocks noChangeShapeType="1"/>
            </p:cNvSpPr>
            <p:nvPr/>
          </p:nvSpPr>
          <p:spPr bwMode="auto">
            <a:xfrm>
              <a:off x="192" y="144"/>
              <a:ext cx="0" cy="264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3" name="Line 5"/>
            <p:cNvSpPr>
              <a:spLocks noChangeShapeType="1"/>
            </p:cNvSpPr>
            <p:nvPr/>
          </p:nvSpPr>
          <p:spPr bwMode="auto">
            <a:xfrm>
              <a:off x="448" y="144"/>
              <a:ext cx="0" cy="264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4" name="Line 6"/>
            <p:cNvSpPr>
              <a:spLocks noChangeShapeType="1"/>
            </p:cNvSpPr>
            <p:nvPr/>
          </p:nvSpPr>
          <p:spPr bwMode="auto">
            <a:xfrm>
              <a:off x="704" y="144"/>
              <a:ext cx="0" cy="264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5" name="Line 7"/>
            <p:cNvSpPr>
              <a:spLocks noChangeShapeType="1"/>
            </p:cNvSpPr>
            <p:nvPr/>
          </p:nvSpPr>
          <p:spPr bwMode="auto">
            <a:xfrm>
              <a:off x="960" y="144"/>
              <a:ext cx="0" cy="264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6" name="Line 8"/>
            <p:cNvSpPr>
              <a:spLocks noChangeShapeType="1"/>
            </p:cNvSpPr>
            <p:nvPr/>
          </p:nvSpPr>
          <p:spPr bwMode="auto">
            <a:xfrm>
              <a:off x="1216" y="144"/>
              <a:ext cx="0" cy="264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7" name="Line 9"/>
            <p:cNvSpPr>
              <a:spLocks noChangeShapeType="1"/>
            </p:cNvSpPr>
            <p:nvPr/>
          </p:nvSpPr>
          <p:spPr bwMode="auto">
            <a:xfrm>
              <a:off x="1472" y="144"/>
              <a:ext cx="0" cy="264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8" name="Line 10"/>
            <p:cNvSpPr>
              <a:spLocks noChangeShapeType="1"/>
            </p:cNvSpPr>
            <p:nvPr/>
          </p:nvSpPr>
          <p:spPr bwMode="auto">
            <a:xfrm>
              <a:off x="1728" y="144"/>
              <a:ext cx="0" cy="264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9" name="Line 11"/>
            <p:cNvSpPr>
              <a:spLocks noChangeShapeType="1"/>
            </p:cNvSpPr>
            <p:nvPr/>
          </p:nvSpPr>
          <p:spPr bwMode="auto">
            <a:xfrm>
              <a:off x="1984" y="144"/>
              <a:ext cx="0" cy="264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0" name="Line 12"/>
            <p:cNvSpPr>
              <a:spLocks noChangeShapeType="1"/>
            </p:cNvSpPr>
            <p:nvPr/>
          </p:nvSpPr>
          <p:spPr bwMode="auto">
            <a:xfrm>
              <a:off x="2240" y="144"/>
              <a:ext cx="0" cy="264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1" name="Line 13"/>
            <p:cNvSpPr>
              <a:spLocks noChangeShapeType="1"/>
            </p:cNvSpPr>
            <p:nvPr/>
          </p:nvSpPr>
          <p:spPr bwMode="auto">
            <a:xfrm>
              <a:off x="2496" y="144"/>
              <a:ext cx="0" cy="264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2" name="Line 14"/>
            <p:cNvSpPr>
              <a:spLocks noChangeShapeType="1"/>
            </p:cNvSpPr>
            <p:nvPr/>
          </p:nvSpPr>
          <p:spPr bwMode="auto">
            <a:xfrm>
              <a:off x="2752" y="144"/>
              <a:ext cx="0" cy="264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3" name="Line 26"/>
            <p:cNvSpPr>
              <a:spLocks noChangeShapeType="1"/>
            </p:cNvSpPr>
            <p:nvPr/>
          </p:nvSpPr>
          <p:spPr bwMode="auto">
            <a:xfrm>
              <a:off x="192" y="144"/>
              <a:ext cx="259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4" name="Line 28"/>
            <p:cNvSpPr>
              <a:spLocks noChangeShapeType="1"/>
            </p:cNvSpPr>
            <p:nvPr/>
          </p:nvSpPr>
          <p:spPr bwMode="auto">
            <a:xfrm>
              <a:off x="192" y="381"/>
              <a:ext cx="259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5" name="Line 29"/>
            <p:cNvSpPr>
              <a:spLocks noChangeShapeType="1"/>
            </p:cNvSpPr>
            <p:nvPr/>
          </p:nvSpPr>
          <p:spPr bwMode="auto">
            <a:xfrm>
              <a:off x="192" y="618"/>
              <a:ext cx="259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6" name="Line 30"/>
            <p:cNvSpPr>
              <a:spLocks noChangeShapeType="1"/>
            </p:cNvSpPr>
            <p:nvPr/>
          </p:nvSpPr>
          <p:spPr bwMode="auto">
            <a:xfrm>
              <a:off x="192" y="856"/>
              <a:ext cx="259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7" name="Line 31"/>
            <p:cNvSpPr>
              <a:spLocks noChangeShapeType="1"/>
            </p:cNvSpPr>
            <p:nvPr/>
          </p:nvSpPr>
          <p:spPr bwMode="auto">
            <a:xfrm>
              <a:off x="192" y="1093"/>
              <a:ext cx="259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8" name="Line 32"/>
            <p:cNvSpPr>
              <a:spLocks noChangeShapeType="1"/>
            </p:cNvSpPr>
            <p:nvPr/>
          </p:nvSpPr>
          <p:spPr bwMode="auto">
            <a:xfrm>
              <a:off x="192" y="1330"/>
              <a:ext cx="259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9" name="Line 33"/>
            <p:cNvSpPr>
              <a:spLocks noChangeShapeType="1"/>
            </p:cNvSpPr>
            <p:nvPr/>
          </p:nvSpPr>
          <p:spPr bwMode="auto">
            <a:xfrm>
              <a:off x="192" y="1567"/>
              <a:ext cx="259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40" name="Line 34"/>
            <p:cNvSpPr>
              <a:spLocks noChangeShapeType="1"/>
            </p:cNvSpPr>
            <p:nvPr/>
          </p:nvSpPr>
          <p:spPr bwMode="auto">
            <a:xfrm>
              <a:off x="192" y="1804"/>
              <a:ext cx="259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41" name="Line 35"/>
            <p:cNvSpPr>
              <a:spLocks noChangeShapeType="1"/>
            </p:cNvSpPr>
            <p:nvPr/>
          </p:nvSpPr>
          <p:spPr bwMode="auto">
            <a:xfrm>
              <a:off x="192" y="2041"/>
              <a:ext cx="259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42" name="Line 36"/>
            <p:cNvSpPr>
              <a:spLocks noChangeShapeType="1"/>
            </p:cNvSpPr>
            <p:nvPr/>
          </p:nvSpPr>
          <p:spPr bwMode="auto">
            <a:xfrm>
              <a:off x="192" y="2279"/>
              <a:ext cx="259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43" name="Line 37"/>
            <p:cNvSpPr>
              <a:spLocks noChangeShapeType="1"/>
            </p:cNvSpPr>
            <p:nvPr/>
          </p:nvSpPr>
          <p:spPr bwMode="auto">
            <a:xfrm>
              <a:off x="192" y="2516"/>
              <a:ext cx="259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44" name="Line 38"/>
            <p:cNvSpPr>
              <a:spLocks noChangeShapeType="1"/>
            </p:cNvSpPr>
            <p:nvPr/>
          </p:nvSpPr>
          <p:spPr bwMode="auto">
            <a:xfrm>
              <a:off x="192" y="2753"/>
              <a:ext cx="259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365" name="Line 6"/>
          <p:cNvSpPr>
            <a:spLocks noChangeShapeType="1"/>
          </p:cNvSpPr>
          <p:nvPr/>
        </p:nvSpPr>
        <p:spPr bwMode="auto">
          <a:xfrm>
            <a:off x="428625" y="1914525"/>
            <a:ext cx="84963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66" name="Line 14"/>
          <p:cNvSpPr>
            <a:spLocks noChangeShapeType="1"/>
          </p:cNvSpPr>
          <p:nvPr/>
        </p:nvSpPr>
        <p:spPr bwMode="auto">
          <a:xfrm>
            <a:off x="6057900" y="192881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7" name="Line 15"/>
          <p:cNvSpPr>
            <a:spLocks noChangeShapeType="1"/>
          </p:cNvSpPr>
          <p:nvPr/>
        </p:nvSpPr>
        <p:spPr bwMode="auto">
          <a:xfrm>
            <a:off x="5372100" y="192881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1214414" y="3157538"/>
            <a:ext cx="6786610" cy="32623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Как называется прямая, изображенная на рисунке?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Назовите координаты точек 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  <a:r>
              <a:rPr lang="ru-RU" sz="3200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А,</a:t>
            </a:r>
            <a:r>
              <a:rPr lang="en-US" sz="3200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</a:t>
            </a:r>
            <a:r>
              <a:rPr lang="en-US" sz="3200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sz="3200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C, </a:t>
            </a:r>
            <a:r>
              <a:rPr lang="ru-RU" sz="3200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D,</a:t>
            </a:r>
            <a:r>
              <a:rPr lang="ru-RU" sz="3200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О</a:t>
            </a:r>
            <a:r>
              <a:rPr lang="en-US" sz="3200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200" dirty="0">
              <a:solidFill>
                <a:srgbClr val="66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А(4), В(-4), С(5,5),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(-1,5), О(0)</a:t>
            </a:r>
          </a:p>
        </p:txBody>
      </p:sp>
      <p:sp>
        <p:nvSpPr>
          <p:cNvPr id="15369" name="Line 29"/>
          <p:cNvSpPr>
            <a:spLocks noChangeShapeType="1"/>
          </p:cNvSpPr>
          <p:nvPr/>
        </p:nvSpPr>
        <p:spPr bwMode="auto">
          <a:xfrm>
            <a:off x="6715125" y="192881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0" name="Line 30"/>
          <p:cNvSpPr>
            <a:spLocks noChangeShapeType="1"/>
          </p:cNvSpPr>
          <p:nvPr/>
        </p:nvSpPr>
        <p:spPr bwMode="auto">
          <a:xfrm>
            <a:off x="7358063" y="192881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1" name="Line 31"/>
          <p:cNvSpPr>
            <a:spLocks noChangeShapeType="1"/>
          </p:cNvSpPr>
          <p:nvPr/>
        </p:nvSpPr>
        <p:spPr bwMode="auto">
          <a:xfrm>
            <a:off x="8072438" y="192881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2" name="Line 39"/>
          <p:cNvSpPr>
            <a:spLocks noChangeShapeType="1"/>
          </p:cNvSpPr>
          <p:nvPr/>
        </p:nvSpPr>
        <p:spPr bwMode="auto">
          <a:xfrm>
            <a:off x="671513" y="192881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3" name="Text Box 50"/>
          <p:cNvSpPr txBox="1">
            <a:spLocks noChangeArrowheads="1"/>
          </p:cNvSpPr>
          <p:nvPr/>
        </p:nvSpPr>
        <p:spPr bwMode="auto">
          <a:xfrm>
            <a:off x="7472363" y="1200150"/>
            <a:ext cx="5762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6600FF"/>
                </a:solidFill>
              </a:rPr>
              <a:t>С</a:t>
            </a:r>
          </a:p>
        </p:txBody>
      </p:sp>
      <p:sp>
        <p:nvSpPr>
          <p:cNvPr id="15374" name="Text Box 51"/>
          <p:cNvSpPr txBox="1">
            <a:spLocks noChangeArrowheads="1"/>
          </p:cNvSpPr>
          <p:nvPr/>
        </p:nvSpPr>
        <p:spPr bwMode="auto">
          <a:xfrm>
            <a:off x="6457950" y="1214438"/>
            <a:ext cx="5032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>
                <a:solidFill>
                  <a:srgbClr val="6600FF"/>
                </a:solidFill>
              </a:rPr>
              <a:t>А</a:t>
            </a:r>
          </a:p>
        </p:txBody>
      </p:sp>
      <p:sp>
        <p:nvSpPr>
          <p:cNvPr id="15375" name="Text Box 52"/>
          <p:cNvSpPr txBox="1">
            <a:spLocks noChangeArrowheads="1"/>
          </p:cNvSpPr>
          <p:nvPr/>
        </p:nvSpPr>
        <p:spPr bwMode="auto">
          <a:xfrm>
            <a:off x="3743325" y="1216025"/>
            <a:ext cx="504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6600FF"/>
                </a:solidFill>
              </a:rPr>
              <a:t>О</a:t>
            </a:r>
          </a:p>
        </p:txBody>
      </p:sp>
      <p:sp>
        <p:nvSpPr>
          <p:cNvPr id="15376" name="Text Box 53"/>
          <p:cNvSpPr txBox="1">
            <a:spLocks noChangeArrowheads="1"/>
          </p:cNvSpPr>
          <p:nvPr/>
        </p:nvSpPr>
        <p:spPr bwMode="auto">
          <a:xfrm>
            <a:off x="2770188" y="1181100"/>
            <a:ext cx="431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6600FF"/>
                </a:solidFill>
              </a:rPr>
              <a:t>D</a:t>
            </a:r>
            <a:endParaRPr lang="ru-RU" sz="4000">
              <a:solidFill>
                <a:srgbClr val="6600FF"/>
              </a:solidFill>
            </a:endParaRPr>
          </a:p>
        </p:txBody>
      </p:sp>
      <p:sp>
        <p:nvSpPr>
          <p:cNvPr id="15377" name="Text Box 54"/>
          <p:cNvSpPr txBox="1">
            <a:spLocks noChangeArrowheads="1"/>
          </p:cNvSpPr>
          <p:nvPr/>
        </p:nvSpPr>
        <p:spPr bwMode="auto">
          <a:xfrm>
            <a:off x="1095375" y="1190625"/>
            <a:ext cx="576263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6600FF"/>
                </a:solidFill>
              </a:rPr>
              <a:t>В</a:t>
            </a:r>
          </a:p>
        </p:txBody>
      </p:sp>
      <p:sp>
        <p:nvSpPr>
          <p:cNvPr id="10276" name="Oval 55"/>
          <p:cNvSpPr>
            <a:spLocks noChangeArrowheads="1"/>
          </p:cNvSpPr>
          <p:nvPr/>
        </p:nvSpPr>
        <p:spPr bwMode="auto">
          <a:xfrm flipH="1" flipV="1">
            <a:off x="6629400" y="1828800"/>
            <a:ext cx="171450" cy="171450"/>
          </a:xfrm>
          <a:prstGeom prst="ellips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 sz="3600" dirty="0"/>
          </a:p>
        </p:txBody>
      </p:sp>
      <p:sp>
        <p:nvSpPr>
          <p:cNvPr id="39" name="Oval 55"/>
          <p:cNvSpPr>
            <a:spLocks noChangeArrowheads="1"/>
          </p:cNvSpPr>
          <p:nvPr/>
        </p:nvSpPr>
        <p:spPr bwMode="auto">
          <a:xfrm flipH="1" flipV="1">
            <a:off x="7643813" y="1828800"/>
            <a:ext cx="171450" cy="171450"/>
          </a:xfrm>
          <a:prstGeom prst="ellips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 sz="3600" dirty="0"/>
          </a:p>
        </p:txBody>
      </p:sp>
      <p:sp>
        <p:nvSpPr>
          <p:cNvPr id="40" name="Oval 55"/>
          <p:cNvSpPr>
            <a:spLocks noChangeArrowheads="1"/>
          </p:cNvSpPr>
          <p:nvPr/>
        </p:nvSpPr>
        <p:spPr bwMode="auto">
          <a:xfrm flipH="1" flipV="1">
            <a:off x="2928938" y="1828800"/>
            <a:ext cx="171450" cy="171450"/>
          </a:xfrm>
          <a:prstGeom prst="ellips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 sz="3600" dirty="0"/>
          </a:p>
        </p:txBody>
      </p:sp>
      <p:sp>
        <p:nvSpPr>
          <p:cNvPr id="41" name="Oval 55"/>
          <p:cNvSpPr>
            <a:spLocks noChangeArrowheads="1"/>
          </p:cNvSpPr>
          <p:nvPr/>
        </p:nvSpPr>
        <p:spPr bwMode="auto">
          <a:xfrm flipH="1" flipV="1">
            <a:off x="1257300" y="1814513"/>
            <a:ext cx="171450" cy="171450"/>
          </a:xfrm>
          <a:prstGeom prst="ellips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 sz="3600" dirty="0"/>
          </a:p>
        </p:txBody>
      </p:sp>
      <p:sp>
        <p:nvSpPr>
          <p:cNvPr id="15382" name="Line 39"/>
          <p:cNvSpPr>
            <a:spLocks noChangeShapeType="1"/>
          </p:cNvSpPr>
          <p:nvPr/>
        </p:nvSpPr>
        <p:spPr bwMode="auto">
          <a:xfrm>
            <a:off x="4700588" y="192881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3" name="Line 39"/>
          <p:cNvSpPr>
            <a:spLocks noChangeShapeType="1"/>
          </p:cNvSpPr>
          <p:nvPr/>
        </p:nvSpPr>
        <p:spPr bwMode="auto">
          <a:xfrm>
            <a:off x="4014788" y="192881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4" name="Line 39"/>
          <p:cNvSpPr>
            <a:spLocks noChangeShapeType="1"/>
          </p:cNvSpPr>
          <p:nvPr/>
        </p:nvSpPr>
        <p:spPr bwMode="auto">
          <a:xfrm>
            <a:off x="3371850" y="192881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5" name="Line 39"/>
          <p:cNvSpPr>
            <a:spLocks noChangeShapeType="1"/>
          </p:cNvSpPr>
          <p:nvPr/>
        </p:nvSpPr>
        <p:spPr bwMode="auto">
          <a:xfrm>
            <a:off x="2700338" y="192881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6" name="Line 39"/>
          <p:cNvSpPr>
            <a:spLocks noChangeShapeType="1"/>
          </p:cNvSpPr>
          <p:nvPr/>
        </p:nvSpPr>
        <p:spPr bwMode="auto">
          <a:xfrm>
            <a:off x="2014538" y="192881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7" name="TextBox 145"/>
          <p:cNvSpPr txBox="1">
            <a:spLocks noChangeArrowheads="1"/>
          </p:cNvSpPr>
          <p:nvPr/>
        </p:nvSpPr>
        <p:spPr bwMode="auto">
          <a:xfrm>
            <a:off x="357188" y="2155825"/>
            <a:ext cx="81438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</a:t>
            </a:r>
            <a:r>
              <a:rPr lang="ru-RU" sz="2800"/>
              <a:t>-5   -4    -3   -2    -1     0    1     2     3     4     5     6</a:t>
            </a:r>
          </a:p>
        </p:txBody>
      </p:sp>
      <p:sp>
        <p:nvSpPr>
          <p:cNvPr id="147" name="Oval 55"/>
          <p:cNvSpPr>
            <a:spLocks noChangeArrowheads="1"/>
          </p:cNvSpPr>
          <p:nvPr/>
        </p:nvSpPr>
        <p:spPr bwMode="auto">
          <a:xfrm flipH="1" flipV="1">
            <a:off x="3929063" y="1828800"/>
            <a:ext cx="171450" cy="171450"/>
          </a:xfrm>
          <a:prstGeom prst="ellips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 sz="3600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20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0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0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20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2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19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9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9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19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9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19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19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19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9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19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9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9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/>
      <p:bldP spid="15365" grpId="0" animBg="1"/>
      <p:bldP spid="15366" grpId="0" animBg="1"/>
      <p:bldP spid="15367" grpId="0" animBg="1"/>
      <p:bldP spid="15369" grpId="0" animBg="1"/>
      <p:bldP spid="15370" grpId="0" animBg="1"/>
      <p:bldP spid="15371" grpId="0" animBg="1"/>
      <p:bldP spid="15372" grpId="0" animBg="1"/>
      <p:bldP spid="15373" grpId="0"/>
      <p:bldP spid="15374" grpId="0"/>
      <p:bldP spid="15375" grpId="0"/>
      <p:bldP spid="15376" grpId="0"/>
      <p:bldP spid="15377" grpId="0"/>
      <p:bldP spid="10276" grpId="0" animBg="1"/>
      <p:bldP spid="39" grpId="0" animBg="1"/>
      <p:bldP spid="40" grpId="0" animBg="1"/>
      <p:bldP spid="41" grpId="0" animBg="1"/>
      <p:bldP spid="15382" grpId="0" animBg="1"/>
      <p:bldP spid="15383" grpId="0" animBg="1"/>
      <p:bldP spid="15384" grpId="0" animBg="1"/>
      <p:bldP spid="15385" grpId="0" animBg="1"/>
      <p:bldP spid="15386" grpId="0" animBg="1"/>
      <p:bldP spid="15387" grpId="0"/>
      <p:bldP spid="14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227" name="Group 867"/>
          <p:cNvGraphicFramePr>
            <a:graphicFrameLocks noGrp="1"/>
          </p:cNvGraphicFramePr>
          <p:nvPr/>
        </p:nvGraphicFramePr>
        <p:xfrm>
          <a:off x="571500" y="714375"/>
          <a:ext cx="5214973" cy="5531823"/>
        </p:xfrm>
        <a:graphic>
          <a:graphicData uri="http://schemas.openxmlformats.org/drawingml/2006/table">
            <a:tbl>
              <a:tblPr/>
              <a:tblGrid>
                <a:gridCol w="511500"/>
                <a:gridCol w="513167"/>
                <a:gridCol w="488175"/>
                <a:gridCol w="536493"/>
                <a:gridCol w="513167"/>
                <a:gridCol w="511500"/>
                <a:gridCol w="511501"/>
                <a:gridCol w="571480"/>
                <a:gridCol w="529828"/>
                <a:gridCol w="528162"/>
              </a:tblGrid>
              <a:tr h="551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51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51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51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51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51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51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697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51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51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393" name="Line 689"/>
          <p:cNvSpPr>
            <a:spLocks noChangeShapeType="1"/>
          </p:cNvSpPr>
          <p:nvPr/>
        </p:nvSpPr>
        <p:spPr bwMode="auto">
          <a:xfrm flipV="1">
            <a:off x="3143240" y="785794"/>
            <a:ext cx="0" cy="518477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394" name="Line 690"/>
          <p:cNvSpPr>
            <a:spLocks noChangeShapeType="1"/>
          </p:cNvSpPr>
          <p:nvPr/>
        </p:nvSpPr>
        <p:spPr bwMode="auto">
          <a:xfrm>
            <a:off x="857224" y="3500438"/>
            <a:ext cx="4968875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352" name="Text Box 693"/>
          <p:cNvSpPr txBox="1">
            <a:spLocks noChangeArrowheads="1"/>
          </p:cNvSpPr>
          <p:nvPr/>
        </p:nvSpPr>
        <p:spPr bwMode="auto">
          <a:xfrm>
            <a:off x="3502025" y="357346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</a:t>
            </a:r>
          </a:p>
        </p:txBody>
      </p:sp>
      <p:sp>
        <p:nvSpPr>
          <p:cNvPr id="9353" name="Text Box 694"/>
          <p:cNvSpPr txBox="1">
            <a:spLocks noChangeArrowheads="1"/>
          </p:cNvSpPr>
          <p:nvPr/>
        </p:nvSpPr>
        <p:spPr bwMode="auto">
          <a:xfrm>
            <a:off x="3992563" y="357346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</a:t>
            </a:r>
          </a:p>
        </p:txBody>
      </p:sp>
      <p:sp>
        <p:nvSpPr>
          <p:cNvPr id="9354" name="Text Box 695"/>
          <p:cNvSpPr txBox="1">
            <a:spLocks noChangeArrowheads="1"/>
          </p:cNvSpPr>
          <p:nvPr/>
        </p:nvSpPr>
        <p:spPr bwMode="auto">
          <a:xfrm>
            <a:off x="4586288" y="357346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3</a:t>
            </a:r>
          </a:p>
        </p:txBody>
      </p:sp>
      <p:sp>
        <p:nvSpPr>
          <p:cNvPr id="9355" name="Text Box 696"/>
          <p:cNvSpPr txBox="1">
            <a:spLocks noChangeArrowheads="1"/>
          </p:cNvSpPr>
          <p:nvPr/>
        </p:nvSpPr>
        <p:spPr bwMode="auto">
          <a:xfrm>
            <a:off x="5086350" y="357346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4</a:t>
            </a:r>
          </a:p>
        </p:txBody>
      </p:sp>
      <p:sp>
        <p:nvSpPr>
          <p:cNvPr id="9356" name="Text Box 697"/>
          <p:cNvSpPr txBox="1">
            <a:spLocks noChangeArrowheads="1"/>
          </p:cNvSpPr>
          <p:nvPr/>
        </p:nvSpPr>
        <p:spPr bwMode="auto">
          <a:xfrm>
            <a:off x="5500688" y="3429000"/>
            <a:ext cx="458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х</a:t>
            </a:r>
          </a:p>
        </p:txBody>
      </p:sp>
      <p:sp>
        <p:nvSpPr>
          <p:cNvPr id="9357" name="Text Box 698"/>
          <p:cNvSpPr txBox="1">
            <a:spLocks noChangeArrowheads="1"/>
          </p:cNvSpPr>
          <p:nvPr/>
        </p:nvSpPr>
        <p:spPr bwMode="auto">
          <a:xfrm>
            <a:off x="3160713" y="108426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4</a:t>
            </a:r>
          </a:p>
        </p:txBody>
      </p:sp>
      <p:sp>
        <p:nvSpPr>
          <p:cNvPr id="9358" name="Text Box 699"/>
          <p:cNvSpPr txBox="1">
            <a:spLocks noChangeArrowheads="1"/>
          </p:cNvSpPr>
          <p:nvPr/>
        </p:nvSpPr>
        <p:spPr bwMode="auto">
          <a:xfrm>
            <a:off x="3167063" y="164306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3</a:t>
            </a:r>
          </a:p>
        </p:txBody>
      </p:sp>
      <p:sp>
        <p:nvSpPr>
          <p:cNvPr id="9359" name="Text Box 700"/>
          <p:cNvSpPr txBox="1">
            <a:spLocks noChangeArrowheads="1"/>
          </p:cNvSpPr>
          <p:nvPr/>
        </p:nvSpPr>
        <p:spPr bwMode="auto">
          <a:xfrm>
            <a:off x="3173413" y="2168525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</a:t>
            </a:r>
          </a:p>
        </p:txBody>
      </p:sp>
      <p:sp>
        <p:nvSpPr>
          <p:cNvPr id="9360" name="Text Box 701"/>
          <p:cNvSpPr txBox="1">
            <a:spLocks noChangeArrowheads="1"/>
          </p:cNvSpPr>
          <p:nvPr/>
        </p:nvSpPr>
        <p:spPr bwMode="auto">
          <a:xfrm>
            <a:off x="2419350" y="3571875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-1</a:t>
            </a:r>
          </a:p>
        </p:txBody>
      </p:sp>
      <p:sp>
        <p:nvSpPr>
          <p:cNvPr id="9361" name="Text Box 760"/>
          <p:cNvSpPr txBox="1">
            <a:spLocks noChangeArrowheads="1"/>
          </p:cNvSpPr>
          <p:nvPr/>
        </p:nvSpPr>
        <p:spPr bwMode="auto">
          <a:xfrm>
            <a:off x="1865313" y="3573463"/>
            <a:ext cx="4333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-2</a:t>
            </a:r>
          </a:p>
        </p:txBody>
      </p:sp>
      <p:sp>
        <p:nvSpPr>
          <p:cNvPr id="9362" name="Text Box 761"/>
          <p:cNvSpPr txBox="1">
            <a:spLocks noChangeArrowheads="1"/>
          </p:cNvSpPr>
          <p:nvPr/>
        </p:nvSpPr>
        <p:spPr bwMode="auto">
          <a:xfrm>
            <a:off x="1397000" y="3573463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-3</a:t>
            </a:r>
          </a:p>
        </p:txBody>
      </p:sp>
      <p:sp>
        <p:nvSpPr>
          <p:cNvPr id="9363" name="Text Box 762"/>
          <p:cNvSpPr txBox="1">
            <a:spLocks noChangeArrowheads="1"/>
          </p:cNvSpPr>
          <p:nvPr/>
        </p:nvSpPr>
        <p:spPr bwMode="auto">
          <a:xfrm>
            <a:off x="857250" y="35718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-4</a:t>
            </a:r>
          </a:p>
        </p:txBody>
      </p:sp>
      <p:sp>
        <p:nvSpPr>
          <p:cNvPr id="9364" name="Text Box 763"/>
          <p:cNvSpPr txBox="1">
            <a:spLocks noChangeArrowheads="1"/>
          </p:cNvSpPr>
          <p:nvPr/>
        </p:nvSpPr>
        <p:spPr bwMode="auto">
          <a:xfrm>
            <a:off x="3187700" y="271462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</a:t>
            </a:r>
          </a:p>
        </p:txBody>
      </p:sp>
      <p:sp>
        <p:nvSpPr>
          <p:cNvPr id="2" name="Line 764"/>
          <p:cNvSpPr>
            <a:spLocks noChangeShapeType="1"/>
          </p:cNvSpPr>
          <p:nvPr/>
        </p:nvSpPr>
        <p:spPr bwMode="auto">
          <a:xfrm>
            <a:off x="3071802" y="2928934"/>
            <a:ext cx="144463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Line 766"/>
          <p:cNvSpPr>
            <a:spLocks noChangeShapeType="1"/>
          </p:cNvSpPr>
          <p:nvPr/>
        </p:nvSpPr>
        <p:spPr bwMode="auto">
          <a:xfrm>
            <a:off x="3071802" y="2357430"/>
            <a:ext cx="144462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Line 767"/>
          <p:cNvSpPr>
            <a:spLocks noChangeShapeType="1"/>
          </p:cNvSpPr>
          <p:nvPr/>
        </p:nvSpPr>
        <p:spPr bwMode="auto">
          <a:xfrm>
            <a:off x="3071802" y="1785926"/>
            <a:ext cx="144462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Line 769"/>
          <p:cNvSpPr>
            <a:spLocks noChangeShapeType="1"/>
          </p:cNvSpPr>
          <p:nvPr/>
        </p:nvSpPr>
        <p:spPr bwMode="auto">
          <a:xfrm>
            <a:off x="2643174" y="3429000"/>
            <a:ext cx="0" cy="144462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412" name="Line 771"/>
          <p:cNvSpPr>
            <a:spLocks noChangeShapeType="1"/>
          </p:cNvSpPr>
          <p:nvPr/>
        </p:nvSpPr>
        <p:spPr bwMode="auto">
          <a:xfrm>
            <a:off x="2071670" y="3429000"/>
            <a:ext cx="0" cy="144462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413" name="Line 783"/>
          <p:cNvSpPr>
            <a:spLocks noChangeShapeType="1"/>
          </p:cNvSpPr>
          <p:nvPr/>
        </p:nvSpPr>
        <p:spPr bwMode="auto">
          <a:xfrm>
            <a:off x="3643306" y="3429000"/>
            <a:ext cx="0" cy="144462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414" name="Line 785"/>
          <p:cNvSpPr>
            <a:spLocks noChangeShapeType="1"/>
          </p:cNvSpPr>
          <p:nvPr/>
        </p:nvSpPr>
        <p:spPr bwMode="auto">
          <a:xfrm>
            <a:off x="3071802" y="1285860"/>
            <a:ext cx="144463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415" name="Line 786"/>
          <p:cNvSpPr>
            <a:spLocks noChangeShapeType="1"/>
          </p:cNvSpPr>
          <p:nvPr/>
        </p:nvSpPr>
        <p:spPr bwMode="auto">
          <a:xfrm>
            <a:off x="4143372" y="3429000"/>
            <a:ext cx="0" cy="144462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416" name="Line 788"/>
          <p:cNvSpPr>
            <a:spLocks noChangeShapeType="1"/>
          </p:cNvSpPr>
          <p:nvPr/>
        </p:nvSpPr>
        <p:spPr bwMode="auto">
          <a:xfrm>
            <a:off x="5286380" y="3429000"/>
            <a:ext cx="0" cy="144462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417" name="Line 793"/>
          <p:cNvSpPr>
            <a:spLocks noChangeShapeType="1"/>
          </p:cNvSpPr>
          <p:nvPr/>
        </p:nvSpPr>
        <p:spPr bwMode="auto">
          <a:xfrm>
            <a:off x="1571604" y="3429000"/>
            <a:ext cx="0" cy="144462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418" name="Line 794"/>
          <p:cNvSpPr>
            <a:spLocks noChangeShapeType="1"/>
          </p:cNvSpPr>
          <p:nvPr/>
        </p:nvSpPr>
        <p:spPr bwMode="auto">
          <a:xfrm>
            <a:off x="1071538" y="3429000"/>
            <a:ext cx="0" cy="144462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419" name="Line 795"/>
          <p:cNvSpPr>
            <a:spLocks noChangeShapeType="1"/>
          </p:cNvSpPr>
          <p:nvPr/>
        </p:nvSpPr>
        <p:spPr bwMode="auto">
          <a:xfrm>
            <a:off x="3071802" y="4000504"/>
            <a:ext cx="144463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420" name="Line 796"/>
          <p:cNvSpPr>
            <a:spLocks noChangeShapeType="1"/>
          </p:cNvSpPr>
          <p:nvPr/>
        </p:nvSpPr>
        <p:spPr bwMode="auto">
          <a:xfrm>
            <a:off x="3071802" y="4572008"/>
            <a:ext cx="144463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421" name="Line 799"/>
          <p:cNvSpPr>
            <a:spLocks noChangeShapeType="1"/>
          </p:cNvSpPr>
          <p:nvPr/>
        </p:nvSpPr>
        <p:spPr bwMode="auto">
          <a:xfrm>
            <a:off x="3071802" y="5143512"/>
            <a:ext cx="144463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422" name="Line 800"/>
          <p:cNvSpPr>
            <a:spLocks noChangeShapeType="1"/>
          </p:cNvSpPr>
          <p:nvPr/>
        </p:nvSpPr>
        <p:spPr bwMode="auto">
          <a:xfrm>
            <a:off x="3071802" y="5715016"/>
            <a:ext cx="144463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410" name="Text Box 802"/>
          <p:cNvSpPr txBox="1">
            <a:spLocks noChangeArrowheads="1"/>
          </p:cNvSpPr>
          <p:nvPr/>
        </p:nvSpPr>
        <p:spPr bwMode="auto">
          <a:xfrm>
            <a:off x="2714625" y="385762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-1</a:t>
            </a:r>
          </a:p>
        </p:txBody>
      </p:sp>
      <p:sp>
        <p:nvSpPr>
          <p:cNvPr id="9411" name="Text Box 803"/>
          <p:cNvSpPr txBox="1">
            <a:spLocks noChangeArrowheads="1"/>
          </p:cNvSpPr>
          <p:nvPr/>
        </p:nvSpPr>
        <p:spPr bwMode="auto">
          <a:xfrm flipH="1">
            <a:off x="2706688" y="4403725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-2</a:t>
            </a:r>
          </a:p>
        </p:txBody>
      </p:sp>
      <p:sp>
        <p:nvSpPr>
          <p:cNvPr id="9412" name="Text Box 804"/>
          <p:cNvSpPr txBox="1">
            <a:spLocks noChangeArrowheads="1"/>
          </p:cNvSpPr>
          <p:nvPr/>
        </p:nvSpPr>
        <p:spPr bwMode="auto">
          <a:xfrm>
            <a:off x="2571750" y="50006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-3</a:t>
            </a:r>
          </a:p>
        </p:txBody>
      </p:sp>
      <p:sp>
        <p:nvSpPr>
          <p:cNvPr id="9413" name="Text Box 805"/>
          <p:cNvSpPr txBox="1">
            <a:spLocks noChangeArrowheads="1"/>
          </p:cNvSpPr>
          <p:nvPr/>
        </p:nvSpPr>
        <p:spPr bwMode="auto">
          <a:xfrm>
            <a:off x="2714612" y="5429264"/>
            <a:ext cx="500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-4</a:t>
            </a:r>
          </a:p>
        </p:txBody>
      </p:sp>
      <p:sp>
        <p:nvSpPr>
          <p:cNvPr id="9414" name="Text Box 806"/>
          <p:cNvSpPr txBox="1">
            <a:spLocks noChangeArrowheads="1"/>
          </p:cNvSpPr>
          <p:nvPr/>
        </p:nvSpPr>
        <p:spPr bwMode="auto">
          <a:xfrm>
            <a:off x="2811463" y="3429000"/>
            <a:ext cx="287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0</a:t>
            </a:r>
          </a:p>
        </p:txBody>
      </p:sp>
      <p:sp>
        <p:nvSpPr>
          <p:cNvPr id="9415" name="Text Box 807"/>
          <p:cNvSpPr txBox="1">
            <a:spLocks noChangeArrowheads="1"/>
          </p:cNvSpPr>
          <p:nvPr/>
        </p:nvSpPr>
        <p:spPr bwMode="auto">
          <a:xfrm>
            <a:off x="3214688" y="889000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Y</a:t>
            </a:r>
            <a:endParaRPr lang="ru-RU" sz="2000" b="1"/>
          </a:p>
        </p:txBody>
      </p:sp>
      <p:sp>
        <p:nvSpPr>
          <p:cNvPr id="16168" name="Text Box 808"/>
          <p:cNvSpPr txBox="1">
            <a:spLocks noChangeArrowheads="1"/>
          </p:cNvSpPr>
          <p:nvPr/>
        </p:nvSpPr>
        <p:spPr bwMode="auto">
          <a:xfrm>
            <a:off x="6215063" y="357188"/>
            <a:ext cx="2701925" cy="3292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rgbClr val="CC3300"/>
                </a:solidFill>
              </a:rPr>
              <a:t>О</a:t>
            </a:r>
            <a:r>
              <a:rPr lang="en-US" sz="2000">
                <a:solidFill>
                  <a:srgbClr val="CC3300"/>
                </a:solidFill>
              </a:rPr>
              <a:t>x</a:t>
            </a:r>
            <a:r>
              <a:rPr lang="ru-RU" sz="2000"/>
              <a:t> – </a:t>
            </a:r>
            <a:r>
              <a:rPr lang="ru-RU" sz="2000">
                <a:solidFill>
                  <a:srgbClr val="6600CC"/>
                </a:solidFill>
              </a:rPr>
              <a:t>ось абсцисс</a:t>
            </a:r>
          </a:p>
          <a:p>
            <a:pPr>
              <a:spcBef>
                <a:spcPct val="50000"/>
              </a:spcBef>
            </a:pPr>
            <a:r>
              <a:rPr lang="ru-RU" sz="2000">
                <a:solidFill>
                  <a:srgbClr val="CC3300"/>
                </a:solidFill>
              </a:rPr>
              <a:t>О</a:t>
            </a:r>
            <a:r>
              <a:rPr lang="en-US" sz="2000">
                <a:solidFill>
                  <a:srgbClr val="CC3300"/>
                </a:solidFill>
              </a:rPr>
              <a:t>y</a:t>
            </a:r>
            <a:r>
              <a:rPr lang="en-US" sz="2000"/>
              <a:t> -  </a:t>
            </a:r>
            <a:r>
              <a:rPr lang="ru-RU" sz="2000">
                <a:solidFill>
                  <a:srgbClr val="6600CC"/>
                </a:solidFill>
              </a:rPr>
              <a:t>ось ординат</a:t>
            </a:r>
          </a:p>
          <a:p>
            <a:pPr>
              <a:spcBef>
                <a:spcPct val="50000"/>
              </a:spcBef>
            </a:pPr>
            <a:r>
              <a:rPr lang="ru-RU" sz="2000">
                <a:solidFill>
                  <a:srgbClr val="CC3300"/>
                </a:solidFill>
              </a:rPr>
              <a:t>Точка 0 – начало отсчета</a:t>
            </a:r>
          </a:p>
          <a:p>
            <a:pPr>
              <a:spcBef>
                <a:spcPct val="50000"/>
              </a:spcBef>
            </a:pPr>
            <a:r>
              <a:rPr lang="ru-RU" sz="2000"/>
              <a:t>3 – </a:t>
            </a:r>
            <a:r>
              <a:rPr lang="ru-RU" sz="2000">
                <a:solidFill>
                  <a:srgbClr val="6600CC"/>
                </a:solidFill>
              </a:rPr>
              <a:t>абсцисса точки М</a:t>
            </a:r>
          </a:p>
          <a:p>
            <a:pPr>
              <a:spcBef>
                <a:spcPct val="50000"/>
              </a:spcBef>
            </a:pPr>
            <a:r>
              <a:rPr lang="ru-RU" sz="2000"/>
              <a:t>4 - </a:t>
            </a:r>
            <a:r>
              <a:rPr lang="ru-RU" sz="2000">
                <a:solidFill>
                  <a:srgbClr val="6600CC"/>
                </a:solidFill>
              </a:rPr>
              <a:t>ордината точки М</a:t>
            </a:r>
          </a:p>
          <a:p>
            <a:pPr>
              <a:spcBef>
                <a:spcPct val="50000"/>
              </a:spcBef>
            </a:pPr>
            <a:r>
              <a:rPr lang="ru-RU" sz="2000"/>
              <a:t>          </a:t>
            </a:r>
            <a:r>
              <a:rPr lang="ru-RU" sz="3200"/>
              <a:t>М(3;4)</a:t>
            </a:r>
          </a:p>
        </p:txBody>
      </p:sp>
      <p:sp>
        <p:nvSpPr>
          <p:cNvPr id="16169" name="Text Box 809"/>
          <p:cNvSpPr txBox="1">
            <a:spLocks noChangeArrowheads="1"/>
          </p:cNvSpPr>
          <p:nvPr/>
        </p:nvSpPr>
        <p:spPr bwMode="auto">
          <a:xfrm>
            <a:off x="4786313" y="1196975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М</a:t>
            </a:r>
          </a:p>
        </p:txBody>
      </p:sp>
      <p:sp>
        <p:nvSpPr>
          <p:cNvPr id="16172" name="Oval 812"/>
          <p:cNvSpPr>
            <a:spLocks noChangeArrowheads="1"/>
          </p:cNvSpPr>
          <p:nvPr/>
        </p:nvSpPr>
        <p:spPr bwMode="auto">
          <a:xfrm>
            <a:off x="4643438" y="1214438"/>
            <a:ext cx="142875" cy="144462"/>
          </a:xfrm>
          <a:prstGeom prst="ellipse">
            <a:avLst/>
          </a:prstGeom>
          <a:solidFill>
            <a:srgbClr val="FF0000"/>
          </a:solidFill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FF0000"/>
              </a:solidFill>
            </a:endParaRPr>
          </a:p>
        </p:txBody>
      </p:sp>
      <p:sp>
        <p:nvSpPr>
          <p:cNvPr id="45" name="Line 788"/>
          <p:cNvSpPr>
            <a:spLocks noChangeShapeType="1"/>
          </p:cNvSpPr>
          <p:nvPr/>
        </p:nvSpPr>
        <p:spPr bwMode="auto">
          <a:xfrm>
            <a:off x="4714876" y="3429000"/>
            <a:ext cx="0" cy="144463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714375" y="5929313"/>
            <a:ext cx="5929313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171" name="Text Box 811"/>
          <p:cNvSpPr txBox="1">
            <a:spLocks noChangeArrowheads="1"/>
          </p:cNvSpPr>
          <p:nvPr/>
        </p:nvSpPr>
        <p:spPr bwMode="auto">
          <a:xfrm>
            <a:off x="642938" y="5929313"/>
            <a:ext cx="61198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Плоскость, с указанной на ней системой координат, называют </a:t>
            </a:r>
            <a:r>
              <a:rPr lang="ru-RU">
                <a:solidFill>
                  <a:srgbClr val="6600CC"/>
                </a:solidFill>
              </a:rPr>
              <a:t>координатной</a:t>
            </a:r>
            <a:r>
              <a:rPr lang="en-US">
                <a:solidFill>
                  <a:srgbClr val="6600CC"/>
                </a:solidFill>
              </a:rPr>
              <a:t>.</a:t>
            </a:r>
            <a:endParaRPr lang="ru-RU">
              <a:solidFill>
                <a:srgbClr val="6600CC"/>
              </a:solidFill>
            </a:endParaRPr>
          </a:p>
        </p:txBody>
      </p:sp>
      <p:sp>
        <p:nvSpPr>
          <p:cNvPr id="9424" name="TextBox 48"/>
          <p:cNvSpPr txBox="1">
            <a:spLocks noChangeArrowheads="1"/>
          </p:cNvSpPr>
          <p:nvPr/>
        </p:nvSpPr>
        <p:spPr bwMode="auto">
          <a:xfrm>
            <a:off x="4429125" y="1857375"/>
            <a:ext cx="1500188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solidFill>
                  <a:srgbClr val="7030A0"/>
                </a:solidFill>
              </a:rPr>
              <a:t>I</a:t>
            </a:r>
            <a:endParaRPr lang="ru-RU" sz="6600">
              <a:solidFill>
                <a:srgbClr val="7030A0"/>
              </a:solidFill>
            </a:endParaRPr>
          </a:p>
        </p:txBody>
      </p:sp>
      <p:sp>
        <p:nvSpPr>
          <p:cNvPr id="9425" name="TextBox 50"/>
          <p:cNvSpPr txBox="1">
            <a:spLocks noChangeArrowheads="1"/>
          </p:cNvSpPr>
          <p:nvPr/>
        </p:nvSpPr>
        <p:spPr bwMode="auto">
          <a:xfrm>
            <a:off x="1785938" y="1928813"/>
            <a:ext cx="85725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solidFill>
                  <a:srgbClr val="7030A0"/>
                </a:solidFill>
              </a:rPr>
              <a:t>II</a:t>
            </a:r>
            <a:endParaRPr lang="ru-RU" sz="6600">
              <a:solidFill>
                <a:srgbClr val="7030A0"/>
              </a:solidFill>
            </a:endParaRPr>
          </a:p>
        </p:txBody>
      </p:sp>
      <p:sp>
        <p:nvSpPr>
          <p:cNvPr id="9426" name="TextBox 51"/>
          <p:cNvSpPr txBox="1">
            <a:spLocks noChangeArrowheads="1"/>
          </p:cNvSpPr>
          <p:nvPr/>
        </p:nvSpPr>
        <p:spPr bwMode="auto">
          <a:xfrm>
            <a:off x="1571625" y="4071938"/>
            <a:ext cx="1214438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solidFill>
                  <a:srgbClr val="7030A0"/>
                </a:solidFill>
              </a:rPr>
              <a:t>III</a:t>
            </a:r>
            <a:endParaRPr lang="ru-RU" sz="6600">
              <a:solidFill>
                <a:srgbClr val="7030A0"/>
              </a:solidFill>
            </a:endParaRPr>
          </a:p>
        </p:txBody>
      </p:sp>
      <p:sp>
        <p:nvSpPr>
          <p:cNvPr id="9427" name="TextBox 52"/>
          <p:cNvSpPr txBox="1">
            <a:spLocks noChangeArrowheads="1"/>
          </p:cNvSpPr>
          <p:nvPr/>
        </p:nvSpPr>
        <p:spPr bwMode="auto">
          <a:xfrm>
            <a:off x="4000500" y="4286250"/>
            <a:ext cx="1785938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>
                <a:solidFill>
                  <a:srgbClr val="7030A0"/>
                </a:solidFill>
              </a:rPr>
              <a:t>IV</a:t>
            </a:r>
            <a:endParaRPr lang="ru-RU" sz="6600">
              <a:solidFill>
                <a:srgbClr val="7030A0"/>
              </a:solidFill>
            </a:endParaRPr>
          </a:p>
        </p:txBody>
      </p:sp>
      <p:pic>
        <p:nvPicPr>
          <p:cNvPr id="16596" name="Picture 207" descr="C:\Users\Дашулька\Desktop\Песенки для мамы\Рисунки\Neznaika2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3786188"/>
            <a:ext cx="2651125" cy="292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6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6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6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6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6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6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6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6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6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16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16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16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16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16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16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161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161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161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69" grpId="0"/>
      <p:bldP spid="16172" grpId="0" animBg="1"/>
      <p:bldP spid="48" grpId="0" animBg="1"/>
      <p:bldP spid="161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Прямоугольник 54"/>
          <p:cNvSpPr/>
          <p:nvPr/>
        </p:nvSpPr>
        <p:spPr>
          <a:xfrm>
            <a:off x="6143625" y="642938"/>
            <a:ext cx="2500313" cy="3857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34015" name="Group 223"/>
          <p:cNvGraphicFramePr>
            <a:graphicFrameLocks noGrp="1"/>
          </p:cNvGraphicFramePr>
          <p:nvPr/>
        </p:nvGraphicFramePr>
        <p:xfrm>
          <a:off x="827088" y="1109663"/>
          <a:ext cx="4968875" cy="5181600"/>
        </p:xfrm>
        <a:graphic>
          <a:graphicData uri="http://schemas.openxmlformats.org/drawingml/2006/table">
            <a:tbl>
              <a:tblPr/>
              <a:tblGrid>
                <a:gridCol w="487362"/>
                <a:gridCol w="488950"/>
                <a:gridCol w="465138"/>
                <a:gridCol w="511175"/>
                <a:gridCol w="488950"/>
                <a:gridCol w="487362"/>
                <a:gridCol w="487363"/>
                <a:gridCol w="544512"/>
                <a:gridCol w="427042"/>
                <a:gridCol w="581021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3921" name="Line 129"/>
          <p:cNvSpPr>
            <a:spLocks noChangeShapeType="1"/>
          </p:cNvSpPr>
          <p:nvPr/>
        </p:nvSpPr>
        <p:spPr bwMode="auto">
          <a:xfrm flipV="1">
            <a:off x="3286125" y="1071563"/>
            <a:ext cx="0" cy="5184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3922" name="Line 130"/>
          <p:cNvSpPr>
            <a:spLocks noChangeShapeType="1"/>
          </p:cNvSpPr>
          <p:nvPr/>
        </p:nvSpPr>
        <p:spPr bwMode="auto">
          <a:xfrm>
            <a:off x="827088" y="3714750"/>
            <a:ext cx="4968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570" name="Text Box 131"/>
          <p:cNvSpPr txBox="1">
            <a:spLocks noChangeArrowheads="1"/>
          </p:cNvSpPr>
          <p:nvPr/>
        </p:nvSpPr>
        <p:spPr bwMode="auto">
          <a:xfrm>
            <a:off x="3597275" y="3773488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</a:t>
            </a:r>
          </a:p>
        </p:txBody>
      </p:sp>
      <p:sp>
        <p:nvSpPr>
          <p:cNvPr id="18571" name="Text Box 132"/>
          <p:cNvSpPr txBox="1">
            <a:spLocks noChangeArrowheads="1"/>
          </p:cNvSpPr>
          <p:nvPr/>
        </p:nvSpPr>
        <p:spPr bwMode="auto">
          <a:xfrm>
            <a:off x="4089400" y="3773488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</a:t>
            </a:r>
          </a:p>
        </p:txBody>
      </p:sp>
      <p:sp>
        <p:nvSpPr>
          <p:cNvPr id="18572" name="Text Box 133"/>
          <p:cNvSpPr txBox="1">
            <a:spLocks noChangeArrowheads="1"/>
          </p:cNvSpPr>
          <p:nvPr/>
        </p:nvSpPr>
        <p:spPr bwMode="auto">
          <a:xfrm>
            <a:off x="4629150" y="3784600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3</a:t>
            </a:r>
          </a:p>
        </p:txBody>
      </p:sp>
      <p:sp>
        <p:nvSpPr>
          <p:cNvPr id="18573" name="Text Box 134"/>
          <p:cNvSpPr txBox="1">
            <a:spLocks noChangeArrowheads="1"/>
          </p:cNvSpPr>
          <p:nvPr/>
        </p:nvSpPr>
        <p:spPr bwMode="auto">
          <a:xfrm>
            <a:off x="5121275" y="379571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4</a:t>
            </a:r>
          </a:p>
        </p:txBody>
      </p:sp>
      <p:sp>
        <p:nvSpPr>
          <p:cNvPr id="18574" name="Text Box 135"/>
          <p:cNvSpPr txBox="1">
            <a:spLocks noChangeArrowheads="1"/>
          </p:cNvSpPr>
          <p:nvPr/>
        </p:nvSpPr>
        <p:spPr bwMode="auto">
          <a:xfrm>
            <a:off x="5508625" y="3573463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х</a:t>
            </a:r>
          </a:p>
        </p:txBody>
      </p:sp>
      <p:sp>
        <p:nvSpPr>
          <p:cNvPr id="18575" name="Text Box 136"/>
          <p:cNvSpPr txBox="1">
            <a:spLocks noChangeArrowheads="1"/>
          </p:cNvSpPr>
          <p:nvPr/>
        </p:nvSpPr>
        <p:spPr bwMode="auto">
          <a:xfrm>
            <a:off x="2916238" y="126841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4</a:t>
            </a:r>
          </a:p>
        </p:txBody>
      </p:sp>
      <p:sp>
        <p:nvSpPr>
          <p:cNvPr id="18576" name="Text Box 137"/>
          <p:cNvSpPr txBox="1">
            <a:spLocks noChangeArrowheads="1"/>
          </p:cNvSpPr>
          <p:nvPr/>
        </p:nvSpPr>
        <p:spPr bwMode="auto">
          <a:xfrm>
            <a:off x="2916238" y="1844675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3</a:t>
            </a:r>
          </a:p>
        </p:txBody>
      </p:sp>
      <p:sp>
        <p:nvSpPr>
          <p:cNvPr id="18577" name="Text Box 138"/>
          <p:cNvSpPr txBox="1">
            <a:spLocks noChangeArrowheads="1"/>
          </p:cNvSpPr>
          <p:nvPr/>
        </p:nvSpPr>
        <p:spPr bwMode="auto">
          <a:xfrm>
            <a:off x="2916238" y="2349500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</a:t>
            </a:r>
          </a:p>
        </p:txBody>
      </p:sp>
      <p:sp>
        <p:nvSpPr>
          <p:cNvPr id="18578" name="Text Box 139"/>
          <p:cNvSpPr txBox="1">
            <a:spLocks noChangeArrowheads="1"/>
          </p:cNvSpPr>
          <p:nvPr/>
        </p:nvSpPr>
        <p:spPr bwMode="auto">
          <a:xfrm>
            <a:off x="2532063" y="3784600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-1</a:t>
            </a:r>
          </a:p>
        </p:txBody>
      </p:sp>
      <p:sp>
        <p:nvSpPr>
          <p:cNvPr id="18579" name="Text Box 140"/>
          <p:cNvSpPr txBox="1">
            <a:spLocks noChangeArrowheads="1"/>
          </p:cNvSpPr>
          <p:nvPr/>
        </p:nvSpPr>
        <p:spPr bwMode="auto">
          <a:xfrm>
            <a:off x="2049463" y="3784600"/>
            <a:ext cx="433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-2</a:t>
            </a:r>
          </a:p>
        </p:txBody>
      </p:sp>
      <p:sp>
        <p:nvSpPr>
          <p:cNvPr id="18580" name="Text Box 141"/>
          <p:cNvSpPr txBox="1">
            <a:spLocks noChangeArrowheads="1"/>
          </p:cNvSpPr>
          <p:nvPr/>
        </p:nvSpPr>
        <p:spPr bwMode="auto">
          <a:xfrm>
            <a:off x="1570038" y="3773488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-3</a:t>
            </a:r>
          </a:p>
        </p:txBody>
      </p:sp>
      <p:sp>
        <p:nvSpPr>
          <p:cNvPr id="18581" name="Text Box 142"/>
          <p:cNvSpPr txBox="1">
            <a:spLocks noChangeArrowheads="1"/>
          </p:cNvSpPr>
          <p:nvPr/>
        </p:nvSpPr>
        <p:spPr bwMode="auto">
          <a:xfrm>
            <a:off x="1089025" y="377348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-4</a:t>
            </a:r>
          </a:p>
        </p:txBody>
      </p:sp>
      <p:sp>
        <p:nvSpPr>
          <p:cNvPr id="18582" name="Text Box 143"/>
          <p:cNvSpPr txBox="1">
            <a:spLocks noChangeArrowheads="1"/>
          </p:cNvSpPr>
          <p:nvPr/>
        </p:nvSpPr>
        <p:spPr bwMode="auto">
          <a:xfrm>
            <a:off x="2916238" y="2852738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</a:t>
            </a:r>
          </a:p>
        </p:txBody>
      </p:sp>
      <p:sp>
        <p:nvSpPr>
          <p:cNvPr id="18583" name="Line 144"/>
          <p:cNvSpPr>
            <a:spLocks noChangeShapeType="1"/>
          </p:cNvSpPr>
          <p:nvPr/>
        </p:nvSpPr>
        <p:spPr bwMode="auto">
          <a:xfrm>
            <a:off x="3203575" y="3186113"/>
            <a:ext cx="1444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584" name="Line 145"/>
          <p:cNvSpPr>
            <a:spLocks noChangeShapeType="1"/>
          </p:cNvSpPr>
          <p:nvPr/>
        </p:nvSpPr>
        <p:spPr bwMode="auto">
          <a:xfrm>
            <a:off x="3203575" y="2670175"/>
            <a:ext cx="144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585" name="Line 146"/>
          <p:cNvSpPr>
            <a:spLocks noChangeShapeType="1"/>
          </p:cNvSpPr>
          <p:nvPr/>
        </p:nvSpPr>
        <p:spPr bwMode="auto">
          <a:xfrm>
            <a:off x="3203575" y="2141538"/>
            <a:ext cx="1444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586" name="Line 147"/>
          <p:cNvSpPr>
            <a:spLocks noChangeShapeType="1"/>
          </p:cNvSpPr>
          <p:nvPr/>
        </p:nvSpPr>
        <p:spPr bwMode="auto">
          <a:xfrm>
            <a:off x="2795588" y="36417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587" name="Line 148"/>
          <p:cNvSpPr>
            <a:spLocks noChangeShapeType="1"/>
          </p:cNvSpPr>
          <p:nvPr/>
        </p:nvSpPr>
        <p:spPr bwMode="auto">
          <a:xfrm>
            <a:off x="2279650" y="36417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588" name="Line 149"/>
          <p:cNvSpPr>
            <a:spLocks noChangeShapeType="1"/>
          </p:cNvSpPr>
          <p:nvPr/>
        </p:nvSpPr>
        <p:spPr bwMode="auto">
          <a:xfrm>
            <a:off x="3779838" y="36290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589" name="Line 150"/>
          <p:cNvSpPr>
            <a:spLocks noChangeShapeType="1"/>
          </p:cNvSpPr>
          <p:nvPr/>
        </p:nvSpPr>
        <p:spPr bwMode="auto">
          <a:xfrm>
            <a:off x="3203575" y="1625600"/>
            <a:ext cx="1444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590" name="Line 151"/>
          <p:cNvSpPr>
            <a:spLocks noChangeShapeType="1"/>
          </p:cNvSpPr>
          <p:nvPr/>
        </p:nvSpPr>
        <p:spPr bwMode="auto">
          <a:xfrm>
            <a:off x="4246563" y="36417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591" name="Line 152"/>
          <p:cNvSpPr>
            <a:spLocks noChangeShapeType="1"/>
          </p:cNvSpPr>
          <p:nvPr/>
        </p:nvSpPr>
        <p:spPr bwMode="auto">
          <a:xfrm>
            <a:off x="4799013" y="3652838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592" name="Line 153"/>
          <p:cNvSpPr>
            <a:spLocks noChangeShapeType="1"/>
          </p:cNvSpPr>
          <p:nvPr/>
        </p:nvSpPr>
        <p:spPr bwMode="auto">
          <a:xfrm>
            <a:off x="1798638" y="36417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593" name="Line 154"/>
          <p:cNvSpPr>
            <a:spLocks noChangeShapeType="1"/>
          </p:cNvSpPr>
          <p:nvPr/>
        </p:nvSpPr>
        <p:spPr bwMode="auto">
          <a:xfrm>
            <a:off x="1331913" y="3652838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594" name="Line 155"/>
          <p:cNvSpPr>
            <a:spLocks noChangeShapeType="1"/>
          </p:cNvSpPr>
          <p:nvPr/>
        </p:nvSpPr>
        <p:spPr bwMode="auto">
          <a:xfrm>
            <a:off x="3203575" y="4217988"/>
            <a:ext cx="1444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595" name="Line 156"/>
          <p:cNvSpPr>
            <a:spLocks noChangeShapeType="1"/>
          </p:cNvSpPr>
          <p:nvPr/>
        </p:nvSpPr>
        <p:spPr bwMode="auto">
          <a:xfrm>
            <a:off x="3203575" y="4733925"/>
            <a:ext cx="1444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596" name="Line 157"/>
          <p:cNvSpPr>
            <a:spLocks noChangeShapeType="1"/>
          </p:cNvSpPr>
          <p:nvPr/>
        </p:nvSpPr>
        <p:spPr bwMode="auto">
          <a:xfrm>
            <a:off x="3203575" y="5248275"/>
            <a:ext cx="1444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597" name="Line 158"/>
          <p:cNvSpPr>
            <a:spLocks noChangeShapeType="1"/>
          </p:cNvSpPr>
          <p:nvPr/>
        </p:nvSpPr>
        <p:spPr bwMode="auto">
          <a:xfrm>
            <a:off x="3203575" y="5778500"/>
            <a:ext cx="1444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598" name="Text Box 159"/>
          <p:cNvSpPr txBox="1">
            <a:spLocks noChangeArrowheads="1"/>
          </p:cNvSpPr>
          <p:nvPr/>
        </p:nvSpPr>
        <p:spPr bwMode="auto">
          <a:xfrm>
            <a:off x="2843213" y="406241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-1</a:t>
            </a:r>
          </a:p>
        </p:txBody>
      </p:sp>
      <p:sp>
        <p:nvSpPr>
          <p:cNvPr id="18599" name="Text Box 160"/>
          <p:cNvSpPr txBox="1">
            <a:spLocks noChangeArrowheads="1"/>
          </p:cNvSpPr>
          <p:nvPr/>
        </p:nvSpPr>
        <p:spPr bwMode="auto">
          <a:xfrm flipH="1">
            <a:off x="2843213" y="4589463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-2</a:t>
            </a:r>
          </a:p>
        </p:txBody>
      </p:sp>
      <p:sp>
        <p:nvSpPr>
          <p:cNvPr id="18600" name="Text Box 161"/>
          <p:cNvSpPr txBox="1">
            <a:spLocks noChangeArrowheads="1"/>
          </p:cNvSpPr>
          <p:nvPr/>
        </p:nvSpPr>
        <p:spPr bwMode="auto">
          <a:xfrm>
            <a:off x="2854325" y="51054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-3</a:t>
            </a:r>
          </a:p>
        </p:txBody>
      </p:sp>
      <p:sp>
        <p:nvSpPr>
          <p:cNvPr id="18601" name="Text Box 162"/>
          <p:cNvSpPr txBox="1">
            <a:spLocks noChangeArrowheads="1"/>
          </p:cNvSpPr>
          <p:nvPr/>
        </p:nvSpPr>
        <p:spPr bwMode="auto">
          <a:xfrm>
            <a:off x="2854325" y="56213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-4</a:t>
            </a:r>
          </a:p>
        </p:txBody>
      </p:sp>
      <p:sp>
        <p:nvSpPr>
          <p:cNvPr id="18602" name="Text Box 163"/>
          <p:cNvSpPr txBox="1">
            <a:spLocks noChangeArrowheads="1"/>
          </p:cNvSpPr>
          <p:nvPr/>
        </p:nvSpPr>
        <p:spPr bwMode="auto">
          <a:xfrm>
            <a:off x="2927350" y="3725863"/>
            <a:ext cx="2873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0</a:t>
            </a:r>
          </a:p>
        </p:txBody>
      </p:sp>
      <p:sp>
        <p:nvSpPr>
          <p:cNvPr id="18603" name="Text Box 164"/>
          <p:cNvSpPr txBox="1">
            <a:spLocks noChangeArrowheads="1"/>
          </p:cNvSpPr>
          <p:nvPr/>
        </p:nvSpPr>
        <p:spPr bwMode="auto">
          <a:xfrm>
            <a:off x="3238500" y="1027113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Y</a:t>
            </a:r>
            <a:endParaRPr lang="ru-RU" sz="2000" b="1"/>
          </a:p>
        </p:txBody>
      </p:sp>
      <p:sp>
        <p:nvSpPr>
          <p:cNvPr id="34016" name="Oval 224"/>
          <p:cNvSpPr>
            <a:spLocks noChangeArrowheads="1"/>
          </p:cNvSpPr>
          <p:nvPr/>
        </p:nvSpPr>
        <p:spPr bwMode="auto">
          <a:xfrm>
            <a:off x="4716463" y="3095625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017" name="Oval 225"/>
          <p:cNvSpPr>
            <a:spLocks noChangeArrowheads="1"/>
          </p:cNvSpPr>
          <p:nvPr/>
        </p:nvSpPr>
        <p:spPr bwMode="auto">
          <a:xfrm>
            <a:off x="3203575" y="2586038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FF0000"/>
              </a:solidFill>
            </a:endParaRPr>
          </a:p>
        </p:txBody>
      </p:sp>
      <p:sp>
        <p:nvSpPr>
          <p:cNvPr id="34018" name="Oval 226"/>
          <p:cNvSpPr>
            <a:spLocks noChangeArrowheads="1"/>
          </p:cNvSpPr>
          <p:nvPr/>
        </p:nvSpPr>
        <p:spPr bwMode="auto">
          <a:xfrm>
            <a:off x="4175125" y="4649788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019" name="Oval 227"/>
          <p:cNvSpPr>
            <a:spLocks noChangeArrowheads="1"/>
          </p:cNvSpPr>
          <p:nvPr/>
        </p:nvSpPr>
        <p:spPr bwMode="auto">
          <a:xfrm>
            <a:off x="1258888" y="4649788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020" name="Oval 228"/>
          <p:cNvSpPr>
            <a:spLocks noChangeArrowheads="1"/>
          </p:cNvSpPr>
          <p:nvPr/>
        </p:nvSpPr>
        <p:spPr bwMode="auto">
          <a:xfrm>
            <a:off x="2195513" y="1530350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FF0000"/>
              </a:solidFill>
            </a:endParaRPr>
          </a:p>
        </p:txBody>
      </p:sp>
      <p:sp>
        <p:nvSpPr>
          <p:cNvPr id="18609" name="Text Box 229"/>
          <p:cNvSpPr txBox="1">
            <a:spLocks noChangeArrowheads="1"/>
          </p:cNvSpPr>
          <p:nvPr/>
        </p:nvSpPr>
        <p:spPr bwMode="auto">
          <a:xfrm>
            <a:off x="4238625" y="4378325"/>
            <a:ext cx="576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В</a:t>
            </a:r>
          </a:p>
        </p:txBody>
      </p:sp>
      <p:sp>
        <p:nvSpPr>
          <p:cNvPr id="18610" name="Text Box 230"/>
          <p:cNvSpPr txBox="1">
            <a:spLocks noChangeArrowheads="1"/>
          </p:cNvSpPr>
          <p:nvPr/>
        </p:nvSpPr>
        <p:spPr bwMode="auto">
          <a:xfrm>
            <a:off x="4792663" y="2805113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А</a:t>
            </a:r>
          </a:p>
        </p:txBody>
      </p:sp>
      <p:sp>
        <p:nvSpPr>
          <p:cNvPr id="18611" name="Text Box 231"/>
          <p:cNvSpPr txBox="1">
            <a:spLocks noChangeArrowheads="1"/>
          </p:cNvSpPr>
          <p:nvPr/>
        </p:nvSpPr>
        <p:spPr bwMode="auto">
          <a:xfrm>
            <a:off x="3262313" y="2298700"/>
            <a:ext cx="504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Е</a:t>
            </a:r>
          </a:p>
        </p:txBody>
      </p:sp>
      <p:sp>
        <p:nvSpPr>
          <p:cNvPr id="18612" name="Text Box 232"/>
          <p:cNvSpPr txBox="1">
            <a:spLocks noChangeArrowheads="1"/>
          </p:cNvSpPr>
          <p:nvPr/>
        </p:nvSpPr>
        <p:spPr bwMode="auto">
          <a:xfrm>
            <a:off x="2243138" y="1266825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С</a:t>
            </a:r>
          </a:p>
        </p:txBody>
      </p:sp>
      <p:sp>
        <p:nvSpPr>
          <p:cNvPr id="18613" name="Text Box 233"/>
          <p:cNvSpPr txBox="1">
            <a:spLocks noChangeArrowheads="1"/>
          </p:cNvSpPr>
          <p:nvPr/>
        </p:nvSpPr>
        <p:spPr bwMode="auto">
          <a:xfrm>
            <a:off x="1347788" y="4379913"/>
            <a:ext cx="720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D</a:t>
            </a:r>
            <a:endParaRPr lang="ru-RU" sz="2000"/>
          </a:p>
        </p:txBody>
      </p:sp>
      <p:sp>
        <p:nvSpPr>
          <p:cNvPr id="34026" name="Text Box 234"/>
          <p:cNvSpPr txBox="1">
            <a:spLocks noChangeArrowheads="1"/>
          </p:cNvSpPr>
          <p:nvPr/>
        </p:nvSpPr>
        <p:spPr bwMode="auto">
          <a:xfrm>
            <a:off x="6143625" y="714375"/>
            <a:ext cx="2500313" cy="375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(3;1)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 (2;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 (-2;4)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 (-4;-2)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(0;2)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F(-4;0)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027" name="Oval 235"/>
          <p:cNvSpPr>
            <a:spLocks noChangeArrowheads="1"/>
          </p:cNvSpPr>
          <p:nvPr/>
        </p:nvSpPr>
        <p:spPr bwMode="auto">
          <a:xfrm>
            <a:off x="1258888" y="3640138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616" name="Text Box 236"/>
          <p:cNvSpPr txBox="1">
            <a:spLocks noChangeArrowheads="1"/>
          </p:cNvSpPr>
          <p:nvPr/>
        </p:nvSpPr>
        <p:spPr bwMode="auto">
          <a:xfrm>
            <a:off x="1316038" y="3336925"/>
            <a:ext cx="433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F</a:t>
            </a:r>
            <a:endParaRPr lang="ru-RU" b="1"/>
          </a:p>
        </p:txBody>
      </p:sp>
      <p:sp>
        <p:nvSpPr>
          <p:cNvPr id="52" name="TextBox 51"/>
          <p:cNvSpPr txBox="1"/>
          <p:nvPr/>
        </p:nvSpPr>
        <p:spPr>
          <a:xfrm>
            <a:off x="857250" y="142875"/>
            <a:ext cx="7000875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Назовите координаты точек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А, В, С, </a:t>
            </a:r>
            <a:r>
              <a:rPr lang="en-US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D</a:t>
            </a: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, Е, </a:t>
            </a:r>
            <a:r>
              <a:rPr lang="en-US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F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 </a:t>
            </a:r>
            <a:endParaRPr lang="en-US" sz="3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18618" name="Line 152"/>
          <p:cNvSpPr>
            <a:spLocks noChangeShapeType="1"/>
          </p:cNvSpPr>
          <p:nvPr/>
        </p:nvSpPr>
        <p:spPr bwMode="auto">
          <a:xfrm>
            <a:off x="5303838" y="366395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8619" name="Picture 187" descr="C:\Users\Дашулька\Desktop\Песенки для мамы\Рисунки\schoolboy(57180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4292600"/>
            <a:ext cx="256540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4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3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8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8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8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8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8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8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8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8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8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8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8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8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8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8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8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8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8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8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18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1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18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18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18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18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18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18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18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18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18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34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34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34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34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34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18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1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6" dur="1000"/>
                                        <p:tgtEl>
                                          <p:spTgt spid="1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1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6" dur="1000"/>
                                        <p:tgtEl>
                                          <p:spTgt spid="1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1" dur="1000"/>
                                        <p:tgtEl>
                                          <p:spTgt spid="34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6" dur="1000"/>
                                        <p:tgtEl>
                                          <p:spTgt spid="1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1" dur="1000"/>
                                        <p:tgtEl>
                                          <p:spTgt spid="1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5" dur="1000"/>
                                        <p:tgtEl>
                                          <p:spTgt spid="1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2" dur="1000"/>
                                        <p:tgtEl>
                                          <p:spTgt spid="34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9" dur="1000"/>
                                        <p:tgtEl>
                                          <p:spTgt spid="34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6" dur="1000"/>
                                        <p:tgtEl>
                                          <p:spTgt spid="34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3" dur="1000"/>
                                        <p:tgtEl>
                                          <p:spTgt spid="34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0" dur="1000"/>
                                        <p:tgtEl>
                                          <p:spTgt spid="34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7" dur="1000"/>
                                        <p:tgtEl>
                                          <p:spTgt spid="34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33921" grpId="0" animBg="1"/>
      <p:bldP spid="33922" grpId="0" animBg="1"/>
      <p:bldP spid="18570" grpId="0"/>
      <p:bldP spid="18571" grpId="0"/>
      <p:bldP spid="18572" grpId="0"/>
      <p:bldP spid="18573" grpId="0"/>
      <p:bldP spid="18574" grpId="0"/>
      <p:bldP spid="18575" grpId="0"/>
      <p:bldP spid="18576" grpId="0"/>
      <p:bldP spid="18577" grpId="0"/>
      <p:bldP spid="18578" grpId="0"/>
      <p:bldP spid="18579" grpId="0"/>
      <p:bldP spid="18580" grpId="0"/>
      <p:bldP spid="18581" grpId="0"/>
      <p:bldP spid="18582" grpId="0"/>
      <p:bldP spid="18583" grpId="0" animBg="1"/>
      <p:bldP spid="18584" grpId="0" animBg="1"/>
      <p:bldP spid="18585" grpId="0" animBg="1"/>
      <p:bldP spid="18586" grpId="0" animBg="1"/>
      <p:bldP spid="18587" grpId="0" animBg="1"/>
      <p:bldP spid="18588" grpId="0" animBg="1"/>
      <p:bldP spid="18589" grpId="0" animBg="1"/>
      <p:bldP spid="18590" grpId="0" animBg="1"/>
      <p:bldP spid="18591" grpId="0" animBg="1"/>
      <p:bldP spid="18592" grpId="0" animBg="1"/>
      <p:bldP spid="18593" grpId="0" animBg="1"/>
      <p:bldP spid="18594" grpId="0" animBg="1"/>
      <p:bldP spid="18595" grpId="0" animBg="1"/>
      <p:bldP spid="18596" grpId="0" animBg="1"/>
      <p:bldP spid="18597" grpId="0" animBg="1"/>
      <p:bldP spid="18598" grpId="0"/>
      <p:bldP spid="18599" grpId="0"/>
      <p:bldP spid="18600" grpId="0"/>
      <p:bldP spid="18601" grpId="0"/>
      <p:bldP spid="18602" grpId="0"/>
      <p:bldP spid="18603" grpId="0"/>
      <p:bldP spid="34016" grpId="0" animBg="1"/>
      <p:bldP spid="34017" grpId="0" animBg="1"/>
      <p:bldP spid="34018" grpId="0" animBg="1"/>
      <p:bldP spid="34019" grpId="0" animBg="1"/>
      <p:bldP spid="34020" grpId="0" animBg="1"/>
      <p:bldP spid="18609" grpId="0"/>
      <p:bldP spid="18610" grpId="0"/>
      <p:bldP spid="18611" grpId="0"/>
      <p:bldP spid="18612" grpId="0"/>
      <p:bldP spid="18613" grpId="0"/>
      <p:bldP spid="34027" grpId="0" animBg="1"/>
      <p:bldP spid="18616" grpId="0"/>
      <p:bldP spid="52" grpId="0"/>
      <p:bldP spid="186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38" y="1785938"/>
            <a:ext cx="7500962" cy="3786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6000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Это нужно знать: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857375"/>
            <a:ext cx="6572250" cy="4500563"/>
          </a:xfrm>
        </p:spPr>
        <p:txBody>
          <a:bodyPr/>
          <a:lstStyle/>
          <a:p>
            <a:pPr marL="609600" indent="-609600" algn="ctr" eaLnBrk="1" hangingPunct="1">
              <a:buFontTx/>
              <a:buAutoNum type="arabicPeriod"/>
            </a:pPr>
            <a:r>
              <a:rPr lang="ru-RU" sz="3600" dirty="0" smtClean="0">
                <a:solidFill>
                  <a:srgbClr val="002060"/>
                </a:solidFill>
                <a:latin typeface="Century Schoolbook" pitchFamily="18" charset="0"/>
              </a:rPr>
              <a:t>Если точка лежит на оси ординат, ее абсцисса равна нулю.</a:t>
            </a:r>
          </a:p>
          <a:p>
            <a:pPr marL="609600" indent="-609600" algn="ctr" eaLnBrk="1" hangingPunct="1">
              <a:buFontTx/>
              <a:buNone/>
            </a:pPr>
            <a:r>
              <a:rPr lang="ru-RU" sz="3600" dirty="0" smtClean="0">
                <a:solidFill>
                  <a:srgbClr val="002060"/>
                </a:solidFill>
                <a:latin typeface="Century Schoolbook" pitchFamily="18" charset="0"/>
              </a:rPr>
              <a:t>2. Если точка лежит на оси абсцисс, ее ордината  равна нулю.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tmFilter="0,0; .5, 1; 1, 1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608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786188" y="2643188"/>
            <a:ext cx="4786312" cy="2786062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3714750" y="2571750"/>
            <a:ext cx="51435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  Постройте точки:</a:t>
            </a:r>
            <a:endParaRPr lang="en-US" sz="32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ru-RU" sz="3200" dirty="0">
                <a:solidFill>
                  <a:srgbClr val="6600CC"/>
                </a:solidFill>
              </a:rPr>
              <a:t> А (4;1), В (-1;4), С (3;-2),</a:t>
            </a:r>
            <a:endParaRPr lang="en-US" sz="3200" dirty="0">
              <a:solidFill>
                <a:srgbClr val="6600CC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ru-RU" sz="3200" dirty="0">
                <a:solidFill>
                  <a:srgbClr val="6600CC"/>
                </a:solidFill>
              </a:rPr>
              <a:t> </a:t>
            </a:r>
            <a:r>
              <a:rPr lang="en-US" sz="3200" dirty="0">
                <a:solidFill>
                  <a:srgbClr val="6600CC"/>
                </a:solidFill>
              </a:rPr>
              <a:t>D </a:t>
            </a:r>
            <a:r>
              <a:rPr lang="ru-RU" sz="3200" dirty="0">
                <a:solidFill>
                  <a:srgbClr val="6600CC"/>
                </a:solidFill>
              </a:rPr>
              <a:t>(-3;-1); К (0;3), </a:t>
            </a:r>
            <a:r>
              <a:rPr lang="en-US" sz="3200" dirty="0">
                <a:solidFill>
                  <a:srgbClr val="6600CC"/>
                </a:solidFill>
              </a:rPr>
              <a:t>N (-2;</a:t>
            </a:r>
            <a:r>
              <a:rPr lang="ru-RU" sz="3200" dirty="0">
                <a:solidFill>
                  <a:srgbClr val="6600CC"/>
                </a:solidFill>
              </a:rPr>
              <a:t>1</a:t>
            </a:r>
            <a:r>
              <a:rPr lang="en-US" sz="3200" dirty="0">
                <a:solidFill>
                  <a:srgbClr val="6600CC"/>
                </a:solidFill>
              </a:rPr>
              <a:t>)</a:t>
            </a:r>
          </a:p>
          <a:p>
            <a:pPr>
              <a:spcBef>
                <a:spcPct val="50000"/>
              </a:spcBef>
              <a:defRPr/>
            </a:pPr>
            <a:r>
              <a:rPr lang="en-US" sz="3200" dirty="0">
                <a:solidFill>
                  <a:srgbClr val="6600CC"/>
                </a:solidFill>
              </a:rPr>
              <a:t>F (-2,5;-4,5), S (0,5;-2,5)</a:t>
            </a:r>
            <a:endParaRPr lang="ru-RU" sz="3200" dirty="0">
              <a:solidFill>
                <a:srgbClr val="6600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63" y="133350"/>
            <a:ext cx="8501062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Начертите в тетради координатные оси, взяв единичный отрезок 1 см. </a:t>
            </a:r>
            <a:endParaRPr lang="en-US" sz="4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  <p:pic>
        <p:nvPicPr>
          <p:cNvPr id="17413" name="Picture 5" descr="C:\Users\Дашулька\Desktop\Песенки для мамы\Рисунки\63922349_shkol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496"/>
            <a:ext cx="3214710" cy="321471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" name="Group 223"/>
          <p:cNvGraphicFramePr>
            <a:graphicFrameLocks noGrp="1"/>
          </p:cNvGraphicFramePr>
          <p:nvPr/>
        </p:nvGraphicFramePr>
        <p:xfrm>
          <a:off x="2143125" y="1285875"/>
          <a:ext cx="4968875" cy="5181600"/>
        </p:xfrm>
        <a:graphic>
          <a:graphicData uri="http://schemas.openxmlformats.org/drawingml/2006/table">
            <a:tbl>
              <a:tblPr/>
              <a:tblGrid>
                <a:gridCol w="487362"/>
                <a:gridCol w="488950"/>
                <a:gridCol w="465138"/>
                <a:gridCol w="511175"/>
                <a:gridCol w="488950"/>
                <a:gridCol w="487362"/>
                <a:gridCol w="487363"/>
                <a:gridCol w="544512"/>
                <a:gridCol w="504825"/>
                <a:gridCol w="503238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568" name="Line 140"/>
          <p:cNvSpPr>
            <a:spLocks noChangeShapeType="1"/>
          </p:cNvSpPr>
          <p:nvPr/>
        </p:nvSpPr>
        <p:spPr bwMode="auto">
          <a:xfrm flipV="1">
            <a:off x="4572000" y="1285875"/>
            <a:ext cx="0" cy="5184775"/>
          </a:xfrm>
          <a:prstGeom prst="line">
            <a:avLst/>
          </a:prstGeom>
          <a:ln>
            <a:solidFill>
              <a:srgbClr val="C00000"/>
            </a:solidFill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8569" name="Line 141"/>
          <p:cNvSpPr>
            <a:spLocks noChangeShapeType="1"/>
          </p:cNvSpPr>
          <p:nvPr/>
        </p:nvSpPr>
        <p:spPr bwMode="auto">
          <a:xfrm>
            <a:off x="2143125" y="3857625"/>
            <a:ext cx="4968875" cy="0"/>
          </a:xfrm>
          <a:prstGeom prst="line">
            <a:avLst/>
          </a:prstGeom>
          <a:ln>
            <a:solidFill>
              <a:srgbClr val="C00000"/>
            </a:solidFill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3679" name="Text Box 142"/>
          <p:cNvSpPr txBox="1">
            <a:spLocks noChangeArrowheads="1"/>
          </p:cNvSpPr>
          <p:nvPr/>
        </p:nvSpPr>
        <p:spPr bwMode="auto">
          <a:xfrm>
            <a:off x="4932363" y="390366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</a:t>
            </a:r>
          </a:p>
        </p:txBody>
      </p:sp>
      <p:sp>
        <p:nvSpPr>
          <p:cNvPr id="23680" name="Text Box 143"/>
          <p:cNvSpPr txBox="1">
            <a:spLocks noChangeArrowheads="1"/>
          </p:cNvSpPr>
          <p:nvPr/>
        </p:nvSpPr>
        <p:spPr bwMode="auto">
          <a:xfrm>
            <a:off x="5429250" y="3902075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</a:t>
            </a:r>
          </a:p>
        </p:txBody>
      </p:sp>
      <p:sp>
        <p:nvSpPr>
          <p:cNvPr id="23681" name="Text Box 144"/>
          <p:cNvSpPr txBox="1">
            <a:spLocks noChangeArrowheads="1"/>
          </p:cNvSpPr>
          <p:nvPr/>
        </p:nvSpPr>
        <p:spPr bwMode="auto">
          <a:xfrm>
            <a:off x="5916613" y="3914775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3</a:t>
            </a:r>
          </a:p>
        </p:txBody>
      </p:sp>
      <p:sp>
        <p:nvSpPr>
          <p:cNvPr id="23682" name="Text Box 145"/>
          <p:cNvSpPr txBox="1">
            <a:spLocks noChangeArrowheads="1"/>
          </p:cNvSpPr>
          <p:nvPr/>
        </p:nvSpPr>
        <p:spPr bwMode="auto">
          <a:xfrm>
            <a:off x="6429375" y="391477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4</a:t>
            </a:r>
          </a:p>
        </p:txBody>
      </p:sp>
      <p:sp>
        <p:nvSpPr>
          <p:cNvPr id="23683" name="Text Box 146"/>
          <p:cNvSpPr txBox="1">
            <a:spLocks noChangeArrowheads="1"/>
          </p:cNvSpPr>
          <p:nvPr/>
        </p:nvSpPr>
        <p:spPr bwMode="auto">
          <a:xfrm>
            <a:off x="6816725" y="3784600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х</a:t>
            </a:r>
          </a:p>
        </p:txBody>
      </p:sp>
      <p:sp>
        <p:nvSpPr>
          <p:cNvPr id="23684" name="Text Box 147"/>
          <p:cNvSpPr txBox="1">
            <a:spLocks noChangeArrowheads="1"/>
          </p:cNvSpPr>
          <p:nvPr/>
        </p:nvSpPr>
        <p:spPr bwMode="auto">
          <a:xfrm>
            <a:off x="4616450" y="1657350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4</a:t>
            </a:r>
          </a:p>
        </p:txBody>
      </p:sp>
      <p:sp>
        <p:nvSpPr>
          <p:cNvPr id="23685" name="Text Box 148"/>
          <p:cNvSpPr txBox="1">
            <a:spLocks noChangeArrowheads="1"/>
          </p:cNvSpPr>
          <p:nvPr/>
        </p:nvSpPr>
        <p:spPr bwMode="auto">
          <a:xfrm>
            <a:off x="4630738" y="215741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3</a:t>
            </a:r>
          </a:p>
        </p:txBody>
      </p:sp>
      <p:sp>
        <p:nvSpPr>
          <p:cNvPr id="23686" name="Text Box 149"/>
          <p:cNvSpPr txBox="1">
            <a:spLocks noChangeArrowheads="1"/>
          </p:cNvSpPr>
          <p:nvPr/>
        </p:nvSpPr>
        <p:spPr bwMode="auto">
          <a:xfrm>
            <a:off x="4614863" y="267176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</a:t>
            </a:r>
          </a:p>
        </p:txBody>
      </p:sp>
      <p:sp>
        <p:nvSpPr>
          <p:cNvPr id="23687" name="Text Box 150"/>
          <p:cNvSpPr txBox="1">
            <a:spLocks noChangeArrowheads="1"/>
          </p:cNvSpPr>
          <p:nvPr/>
        </p:nvSpPr>
        <p:spPr bwMode="auto">
          <a:xfrm>
            <a:off x="4140200" y="421481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-1</a:t>
            </a:r>
          </a:p>
        </p:txBody>
      </p:sp>
      <p:sp>
        <p:nvSpPr>
          <p:cNvPr id="23688" name="Text Box 151"/>
          <p:cNvSpPr txBox="1">
            <a:spLocks noChangeArrowheads="1"/>
          </p:cNvSpPr>
          <p:nvPr/>
        </p:nvSpPr>
        <p:spPr bwMode="auto">
          <a:xfrm>
            <a:off x="3386138" y="3911600"/>
            <a:ext cx="433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-2</a:t>
            </a:r>
          </a:p>
        </p:txBody>
      </p:sp>
      <p:sp>
        <p:nvSpPr>
          <p:cNvPr id="23689" name="Text Box 152"/>
          <p:cNvSpPr txBox="1">
            <a:spLocks noChangeArrowheads="1"/>
          </p:cNvSpPr>
          <p:nvPr/>
        </p:nvSpPr>
        <p:spPr bwMode="auto">
          <a:xfrm>
            <a:off x="2898775" y="3900488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-3</a:t>
            </a:r>
          </a:p>
        </p:txBody>
      </p:sp>
      <p:sp>
        <p:nvSpPr>
          <p:cNvPr id="23690" name="Text Box 153"/>
          <p:cNvSpPr txBox="1">
            <a:spLocks noChangeArrowheads="1"/>
          </p:cNvSpPr>
          <p:nvPr/>
        </p:nvSpPr>
        <p:spPr bwMode="auto">
          <a:xfrm>
            <a:off x="2428875" y="390048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-4</a:t>
            </a:r>
          </a:p>
        </p:txBody>
      </p:sp>
      <p:sp>
        <p:nvSpPr>
          <p:cNvPr id="23691" name="Text Box 154"/>
          <p:cNvSpPr txBox="1">
            <a:spLocks noChangeArrowheads="1"/>
          </p:cNvSpPr>
          <p:nvPr/>
        </p:nvSpPr>
        <p:spPr bwMode="auto">
          <a:xfrm>
            <a:off x="4614863" y="318611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</a:t>
            </a:r>
          </a:p>
        </p:txBody>
      </p:sp>
      <p:sp>
        <p:nvSpPr>
          <p:cNvPr id="23692" name="Line 155"/>
          <p:cNvSpPr>
            <a:spLocks noChangeShapeType="1"/>
          </p:cNvSpPr>
          <p:nvPr/>
        </p:nvSpPr>
        <p:spPr bwMode="auto">
          <a:xfrm>
            <a:off x="4498975" y="2828925"/>
            <a:ext cx="1444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93" name="Line 158"/>
          <p:cNvSpPr>
            <a:spLocks noChangeShapeType="1"/>
          </p:cNvSpPr>
          <p:nvPr/>
        </p:nvSpPr>
        <p:spPr bwMode="auto">
          <a:xfrm>
            <a:off x="6588125" y="3814763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94" name="Line 160"/>
          <p:cNvSpPr>
            <a:spLocks noChangeShapeType="1"/>
          </p:cNvSpPr>
          <p:nvPr/>
        </p:nvSpPr>
        <p:spPr bwMode="auto">
          <a:xfrm>
            <a:off x="5073650" y="3814763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95" name="Line 161"/>
          <p:cNvSpPr>
            <a:spLocks noChangeShapeType="1"/>
          </p:cNvSpPr>
          <p:nvPr/>
        </p:nvSpPr>
        <p:spPr bwMode="auto">
          <a:xfrm>
            <a:off x="4516438" y="2328863"/>
            <a:ext cx="1444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96" name="Line 162"/>
          <p:cNvSpPr>
            <a:spLocks noChangeShapeType="1"/>
          </p:cNvSpPr>
          <p:nvPr/>
        </p:nvSpPr>
        <p:spPr bwMode="auto">
          <a:xfrm>
            <a:off x="5562600" y="37814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97" name="Line 163"/>
          <p:cNvSpPr>
            <a:spLocks noChangeShapeType="1"/>
          </p:cNvSpPr>
          <p:nvPr/>
        </p:nvSpPr>
        <p:spPr bwMode="auto">
          <a:xfrm>
            <a:off x="6081713" y="37814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98" name="Line 164"/>
          <p:cNvSpPr>
            <a:spLocks noChangeShapeType="1"/>
          </p:cNvSpPr>
          <p:nvPr/>
        </p:nvSpPr>
        <p:spPr bwMode="auto">
          <a:xfrm>
            <a:off x="4102100" y="380047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99" name="Line 165"/>
          <p:cNvSpPr>
            <a:spLocks noChangeShapeType="1"/>
          </p:cNvSpPr>
          <p:nvPr/>
        </p:nvSpPr>
        <p:spPr bwMode="auto">
          <a:xfrm>
            <a:off x="3587750" y="3786188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700" name="Line 166"/>
          <p:cNvSpPr>
            <a:spLocks noChangeShapeType="1"/>
          </p:cNvSpPr>
          <p:nvPr/>
        </p:nvSpPr>
        <p:spPr bwMode="auto">
          <a:xfrm>
            <a:off x="4500563" y="4400550"/>
            <a:ext cx="1444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701" name="Line 167"/>
          <p:cNvSpPr>
            <a:spLocks noChangeShapeType="1"/>
          </p:cNvSpPr>
          <p:nvPr/>
        </p:nvSpPr>
        <p:spPr bwMode="auto">
          <a:xfrm>
            <a:off x="4516438" y="4929188"/>
            <a:ext cx="1444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702" name="Line 168"/>
          <p:cNvSpPr>
            <a:spLocks noChangeShapeType="1"/>
          </p:cNvSpPr>
          <p:nvPr/>
        </p:nvSpPr>
        <p:spPr bwMode="auto">
          <a:xfrm>
            <a:off x="4502150" y="5445125"/>
            <a:ext cx="1444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703" name="Line 169"/>
          <p:cNvSpPr>
            <a:spLocks noChangeShapeType="1"/>
          </p:cNvSpPr>
          <p:nvPr/>
        </p:nvSpPr>
        <p:spPr bwMode="auto">
          <a:xfrm>
            <a:off x="4500563" y="5972175"/>
            <a:ext cx="1444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704" name="Text Box 170"/>
          <p:cNvSpPr txBox="1">
            <a:spLocks noChangeArrowheads="1"/>
          </p:cNvSpPr>
          <p:nvPr/>
        </p:nvSpPr>
        <p:spPr bwMode="auto">
          <a:xfrm>
            <a:off x="3870325" y="391953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-1</a:t>
            </a:r>
          </a:p>
        </p:txBody>
      </p:sp>
      <p:sp>
        <p:nvSpPr>
          <p:cNvPr id="23705" name="Text Box 171"/>
          <p:cNvSpPr txBox="1">
            <a:spLocks noChangeArrowheads="1"/>
          </p:cNvSpPr>
          <p:nvPr/>
        </p:nvSpPr>
        <p:spPr bwMode="auto">
          <a:xfrm flipH="1">
            <a:off x="4154488" y="4716463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-2</a:t>
            </a:r>
          </a:p>
        </p:txBody>
      </p:sp>
      <p:sp>
        <p:nvSpPr>
          <p:cNvPr id="23706" name="Text Box 172"/>
          <p:cNvSpPr txBox="1">
            <a:spLocks noChangeArrowheads="1"/>
          </p:cNvSpPr>
          <p:nvPr/>
        </p:nvSpPr>
        <p:spPr bwMode="auto">
          <a:xfrm>
            <a:off x="4171950" y="527208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-3</a:t>
            </a:r>
          </a:p>
        </p:txBody>
      </p:sp>
      <p:sp>
        <p:nvSpPr>
          <p:cNvPr id="23707" name="Text Box 173"/>
          <p:cNvSpPr txBox="1">
            <a:spLocks noChangeArrowheads="1"/>
          </p:cNvSpPr>
          <p:nvPr/>
        </p:nvSpPr>
        <p:spPr bwMode="auto">
          <a:xfrm>
            <a:off x="4156075" y="57578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-4</a:t>
            </a:r>
          </a:p>
        </p:txBody>
      </p:sp>
      <p:sp>
        <p:nvSpPr>
          <p:cNvPr id="23708" name="Text Box 174"/>
          <p:cNvSpPr txBox="1">
            <a:spLocks noChangeArrowheads="1"/>
          </p:cNvSpPr>
          <p:nvPr/>
        </p:nvSpPr>
        <p:spPr bwMode="auto">
          <a:xfrm>
            <a:off x="4214813" y="3873500"/>
            <a:ext cx="2841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0</a:t>
            </a:r>
          </a:p>
        </p:txBody>
      </p:sp>
      <p:sp>
        <p:nvSpPr>
          <p:cNvPr id="23709" name="Text Box 175"/>
          <p:cNvSpPr txBox="1">
            <a:spLocks noChangeArrowheads="1"/>
          </p:cNvSpPr>
          <p:nvPr/>
        </p:nvSpPr>
        <p:spPr bwMode="auto">
          <a:xfrm>
            <a:off x="4572000" y="1249363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Y</a:t>
            </a:r>
            <a:endParaRPr lang="ru-RU" sz="2000" b="1"/>
          </a:p>
        </p:txBody>
      </p:sp>
      <p:sp>
        <p:nvSpPr>
          <p:cNvPr id="36018" name="Oval 178"/>
          <p:cNvSpPr>
            <a:spLocks noChangeArrowheads="1"/>
          </p:cNvSpPr>
          <p:nvPr/>
        </p:nvSpPr>
        <p:spPr bwMode="auto">
          <a:xfrm>
            <a:off x="5962650" y="4752975"/>
            <a:ext cx="287338" cy="287338"/>
          </a:xfrm>
          <a:prstGeom prst="ellipse">
            <a:avLst/>
          </a:prstGeom>
          <a:solidFill>
            <a:srgbClr val="C907A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711" name="Text Box 184"/>
          <p:cNvSpPr txBox="1">
            <a:spLocks noChangeArrowheads="1"/>
          </p:cNvSpPr>
          <p:nvPr/>
        </p:nvSpPr>
        <p:spPr bwMode="auto">
          <a:xfrm>
            <a:off x="5911850" y="4714875"/>
            <a:ext cx="277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С</a:t>
            </a:r>
          </a:p>
        </p:txBody>
      </p:sp>
      <p:sp>
        <p:nvSpPr>
          <p:cNvPr id="23712" name="Line 165"/>
          <p:cNvSpPr>
            <a:spLocks noChangeShapeType="1"/>
          </p:cNvSpPr>
          <p:nvPr/>
        </p:nvSpPr>
        <p:spPr bwMode="auto">
          <a:xfrm>
            <a:off x="3106738" y="379730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713" name="Line 165"/>
          <p:cNvSpPr>
            <a:spLocks noChangeShapeType="1"/>
          </p:cNvSpPr>
          <p:nvPr/>
        </p:nvSpPr>
        <p:spPr bwMode="auto">
          <a:xfrm>
            <a:off x="2643188" y="379730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714" name="Line 155"/>
          <p:cNvSpPr>
            <a:spLocks noChangeShapeType="1"/>
          </p:cNvSpPr>
          <p:nvPr/>
        </p:nvSpPr>
        <p:spPr bwMode="auto">
          <a:xfrm>
            <a:off x="4502150" y="3359150"/>
            <a:ext cx="1444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6" name="Oval 178"/>
          <p:cNvSpPr>
            <a:spLocks noChangeArrowheads="1"/>
          </p:cNvSpPr>
          <p:nvPr/>
        </p:nvSpPr>
        <p:spPr bwMode="auto">
          <a:xfrm>
            <a:off x="6453188" y="3187700"/>
            <a:ext cx="287337" cy="287338"/>
          </a:xfrm>
          <a:prstGeom prst="ellipse">
            <a:avLst/>
          </a:prstGeom>
          <a:solidFill>
            <a:srgbClr val="C907A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9" name="TextBox 58"/>
          <p:cNvSpPr txBox="1"/>
          <p:nvPr/>
        </p:nvSpPr>
        <p:spPr>
          <a:xfrm>
            <a:off x="1285875" y="357188"/>
            <a:ext cx="6643688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Проверим себя</a:t>
            </a:r>
          </a:p>
        </p:txBody>
      </p:sp>
      <p:sp>
        <p:nvSpPr>
          <p:cNvPr id="23717" name="Text Box 182"/>
          <p:cNvSpPr txBox="1">
            <a:spLocks noChangeArrowheads="1"/>
          </p:cNvSpPr>
          <p:nvPr/>
        </p:nvSpPr>
        <p:spPr bwMode="auto">
          <a:xfrm>
            <a:off x="6426200" y="3143250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А</a:t>
            </a:r>
          </a:p>
        </p:txBody>
      </p:sp>
      <p:sp>
        <p:nvSpPr>
          <p:cNvPr id="67" name="Oval 178"/>
          <p:cNvSpPr>
            <a:spLocks noChangeArrowheads="1"/>
          </p:cNvSpPr>
          <p:nvPr/>
        </p:nvSpPr>
        <p:spPr bwMode="auto">
          <a:xfrm>
            <a:off x="2974975" y="4248150"/>
            <a:ext cx="287338" cy="287338"/>
          </a:xfrm>
          <a:prstGeom prst="ellipse">
            <a:avLst/>
          </a:prstGeom>
          <a:solidFill>
            <a:srgbClr val="C907A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719" name="Text Box 185"/>
          <p:cNvSpPr txBox="1">
            <a:spLocks noChangeArrowheads="1"/>
          </p:cNvSpPr>
          <p:nvPr/>
        </p:nvSpPr>
        <p:spPr bwMode="auto">
          <a:xfrm>
            <a:off x="2941638" y="4202113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D</a:t>
            </a:r>
            <a:endParaRPr lang="ru-RU" sz="2000"/>
          </a:p>
        </p:txBody>
      </p:sp>
      <p:sp>
        <p:nvSpPr>
          <p:cNvPr id="69" name="Oval 178"/>
          <p:cNvSpPr>
            <a:spLocks noChangeArrowheads="1"/>
          </p:cNvSpPr>
          <p:nvPr/>
        </p:nvSpPr>
        <p:spPr bwMode="auto">
          <a:xfrm>
            <a:off x="4687888" y="5046663"/>
            <a:ext cx="287337" cy="287337"/>
          </a:xfrm>
          <a:prstGeom prst="ellipse">
            <a:avLst/>
          </a:prstGeom>
          <a:solidFill>
            <a:srgbClr val="C907A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0" name="Oval 178"/>
          <p:cNvSpPr>
            <a:spLocks noChangeArrowheads="1"/>
          </p:cNvSpPr>
          <p:nvPr/>
        </p:nvSpPr>
        <p:spPr bwMode="auto">
          <a:xfrm>
            <a:off x="3214688" y="6070600"/>
            <a:ext cx="287337" cy="287338"/>
          </a:xfrm>
          <a:prstGeom prst="ellipse">
            <a:avLst/>
          </a:prstGeom>
          <a:solidFill>
            <a:srgbClr val="C907A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722" name="Text Box 194"/>
          <p:cNvSpPr txBox="1">
            <a:spLocks noChangeArrowheads="1"/>
          </p:cNvSpPr>
          <p:nvPr/>
        </p:nvSpPr>
        <p:spPr bwMode="auto">
          <a:xfrm>
            <a:off x="3186113" y="598805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F</a:t>
            </a:r>
            <a:endParaRPr lang="ru-RU" sz="2400"/>
          </a:p>
        </p:txBody>
      </p:sp>
      <p:sp>
        <p:nvSpPr>
          <p:cNvPr id="23723" name="Text Box 192"/>
          <p:cNvSpPr txBox="1">
            <a:spLocks noChangeArrowheads="1"/>
          </p:cNvSpPr>
          <p:nvPr/>
        </p:nvSpPr>
        <p:spPr bwMode="auto">
          <a:xfrm>
            <a:off x="4643438" y="4959350"/>
            <a:ext cx="357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S</a:t>
            </a:r>
            <a:endParaRPr lang="ru-RU" sz="2400"/>
          </a:p>
        </p:txBody>
      </p:sp>
      <p:sp>
        <p:nvSpPr>
          <p:cNvPr id="71" name="Oval 178"/>
          <p:cNvSpPr>
            <a:spLocks noChangeArrowheads="1"/>
          </p:cNvSpPr>
          <p:nvPr/>
        </p:nvSpPr>
        <p:spPr bwMode="auto">
          <a:xfrm>
            <a:off x="3454400" y="3189288"/>
            <a:ext cx="287338" cy="287337"/>
          </a:xfrm>
          <a:prstGeom prst="ellipse">
            <a:avLst/>
          </a:prstGeom>
          <a:solidFill>
            <a:srgbClr val="C907A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" name="Oval 178"/>
          <p:cNvSpPr>
            <a:spLocks noChangeArrowheads="1"/>
          </p:cNvSpPr>
          <p:nvPr/>
        </p:nvSpPr>
        <p:spPr bwMode="auto">
          <a:xfrm>
            <a:off x="4416425" y="2181225"/>
            <a:ext cx="287338" cy="287338"/>
          </a:xfrm>
          <a:prstGeom prst="ellipse">
            <a:avLst/>
          </a:prstGeom>
          <a:solidFill>
            <a:srgbClr val="C907A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3" name="Oval 178"/>
          <p:cNvSpPr>
            <a:spLocks noChangeArrowheads="1"/>
          </p:cNvSpPr>
          <p:nvPr/>
        </p:nvSpPr>
        <p:spPr bwMode="auto">
          <a:xfrm>
            <a:off x="3954463" y="1643063"/>
            <a:ext cx="287337" cy="287337"/>
          </a:xfrm>
          <a:prstGeom prst="ellipse">
            <a:avLst/>
          </a:prstGeom>
          <a:solidFill>
            <a:srgbClr val="C907A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727" name="Text Box 181"/>
          <p:cNvSpPr txBox="1">
            <a:spLocks noChangeArrowheads="1"/>
          </p:cNvSpPr>
          <p:nvPr/>
        </p:nvSpPr>
        <p:spPr bwMode="auto">
          <a:xfrm>
            <a:off x="3937000" y="1604963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В</a:t>
            </a:r>
          </a:p>
        </p:txBody>
      </p:sp>
      <p:sp>
        <p:nvSpPr>
          <p:cNvPr id="23728" name="Line 155"/>
          <p:cNvSpPr>
            <a:spLocks noChangeShapeType="1"/>
          </p:cNvSpPr>
          <p:nvPr/>
        </p:nvSpPr>
        <p:spPr bwMode="auto">
          <a:xfrm>
            <a:off x="4498975" y="1808163"/>
            <a:ext cx="1444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729" name="Text Box 188"/>
          <p:cNvSpPr txBox="1">
            <a:spLocks noChangeArrowheads="1"/>
          </p:cNvSpPr>
          <p:nvPr/>
        </p:nvSpPr>
        <p:spPr bwMode="auto">
          <a:xfrm>
            <a:off x="4391025" y="2033588"/>
            <a:ext cx="358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к</a:t>
            </a:r>
          </a:p>
        </p:txBody>
      </p:sp>
      <p:sp>
        <p:nvSpPr>
          <p:cNvPr id="23730" name="Text Box 190"/>
          <p:cNvSpPr txBox="1">
            <a:spLocks noChangeArrowheads="1"/>
          </p:cNvSpPr>
          <p:nvPr/>
        </p:nvSpPr>
        <p:spPr bwMode="auto">
          <a:xfrm>
            <a:off x="3416300" y="3109913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N</a:t>
            </a:r>
            <a:endParaRPr lang="ru-RU" sz="2400"/>
          </a:p>
        </p:txBody>
      </p:sp>
      <p:sp>
        <p:nvSpPr>
          <p:cNvPr id="74" name="TextBox 73"/>
          <p:cNvSpPr txBox="1"/>
          <p:nvPr/>
        </p:nvSpPr>
        <p:spPr>
          <a:xfrm>
            <a:off x="7429500" y="1428750"/>
            <a:ext cx="142875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9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8001000" y="642938"/>
            <a:ext cx="857250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pic>
        <p:nvPicPr>
          <p:cNvPr id="23734" name="Picture 182" descr="C:\Users\Дашулька\Desktop\Песенки для мамы\Рисунки\123571923с2_0li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42938" y="428625"/>
            <a:ext cx="3857626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6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6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3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3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3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3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3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3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3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3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3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3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3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3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3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3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3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3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23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23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3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23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3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23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23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23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23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23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23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23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23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23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23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23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23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23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23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6" dur="1000"/>
                                        <p:tgtEl>
                                          <p:spTgt spid="23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3" dur="1000"/>
                                        <p:tgtEl>
                                          <p:spTgt spid="23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5" dur="1000"/>
                                        <p:tgtEl>
                                          <p:spTgt spid="3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0" dur="1000"/>
                                        <p:tgtEl>
                                          <p:spTgt spid="23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7" dur="1000"/>
                                        <p:tgtEl>
                                          <p:spTgt spid="23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9" dur="1000"/>
                                        <p:tgtEl>
                                          <p:spTgt spid="23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1" dur="1000"/>
                                        <p:tgtEl>
                                          <p:spTgt spid="23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3" dur="1000"/>
                                        <p:tgtEl>
                                          <p:spTgt spid="2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4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0" dur="1000"/>
                                        <p:tgtEl>
                                          <p:spTgt spid="23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79" grpId="0"/>
      <p:bldP spid="23680" grpId="0"/>
      <p:bldP spid="23681" grpId="0"/>
      <p:bldP spid="23682" grpId="0"/>
      <p:bldP spid="23683" grpId="0"/>
      <p:bldP spid="23684" grpId="0"/>
      <p:bldP spid="23685" grpId="0"/>
      <p:bldP spid="23686" grpId="0"/>
      <p:bldP spid="23687" grpId="0"/>
      <p:bldP spid="23688" grpId="0"/>
      <p:bldP spid="23689" grpId="0"/>
      <p:bldP spid="23690" grpId="0"/>
      <p:bldP spid="23691" grpId="0"/>
      <p:bldP spid="23692" grpId="0" animBg="1"/>
      <p:bldP spid="23693" grpId="0" animBg="1"/>
      <p:bldP spid="23694" grpId="0" animBg="1"/>
      <p:bldP spid="23695" grpId="0" animBg="1"/>
      <p:bldP spid="23696" grpId="0" animBg="1"/>
      <p:bldP spid="23697" grpId="0" animBg="1"/>
      <p:bldP spid="23698" grpId="0" animBg="1"/>
      <p:bldP spid="23699" grpId="0" animBg="1"/>
      <p:bldP spid="23700" grpId="0" animBg="1"/>
      <p:bldP spid="23701" grpId="0" animBg="1"/>
      <p:bldP spid="23702" grpId="0" animBg="1"/>
      <p:bldP spid="23703" grpId="0" animBg="1"/>
      <p:bldP spid="23704" grpId="0"/>
      <p:bldP spid="23705" grpId="0"/>
      <p:bldP spid="23706" grpId="0"/>
      <p:bldP spid="23707" grpId="0"/>
      <p:bldP spid="23708" grpId="0"/>
      <p:bldP spid="23709" grpId="0"/>
      <p:bldP spid="36018" grpId="0" animBg="1"/>
      <p:bldP spid="23711" grpId="0"/>
      <p:bldP spid="23712" grpId="0" animBg="1"/>
      <p:bldP spid="23713" grpId="0" animBg="1"/>
      <p:bldP spid="23714" grpId="0" animBg="1"/>
      <p:bldP spid="66" grpId="0" animBg="1"/>
      <p:bldP spid="59" grpId="0"/>
      <p:bldP spid="23717" grpId="0"/>
      <p:bldP spid="67" grpId="0" animBg="1"/>
      <p:bldP spid="23719" grpId="0"/>
      <p:bldP spid="69" grpId="0" animBg="1"/>
      <p:bldP spid="70" grpId="0" animBg="1"/>
      <p:bldP spid="23722" grpId="0"/>
      <p:bldP spid="23723" grpId="0"/>
      <p:bldP spid="71" grpId="0" animBg="1"/>
      <p:bldP spid="72" grpId="0" animBg="1"/>
      <p:bldP spid="73" grpId="0" animBg="1"/>
      <p:bldP spid="23727" grpId="0"/>
      <p:bldP spid="23728" grpId="0" animBg="1"/>
      <p:bldP spid="23729" grpId="0"/>
      <p:bldP spid="23730" grpId="0"/>
      <p:bldP spid="74" grpId="0"/>
      <p:bldP spid="7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" name="Group 223"/>
          <p:cNvGraphicFramePr>
            <a:graphicFrameLocks noGrp="1"/>
          </p:cNvGraphicFramePr>
          <p:nvPr/>
        </p:nvGraphicFramePr>
        <p:xfrm>
          <a:off x="2143125" y="1285875"/>
          <a:ext cx="4968875" cy="5181600"/>
        </p:xfrm>
        <a:graphic>
          <a:graphicData uri="http://schemas.openxmlformats.org/drawingml/2006/table">
            <a:tbl>
              <a:tblPr/>
              <a:tblGrid>
                <a:gridCol w="487362"/>
                <a:gridCol w="488950"/>
                <a:gridCol w="465138"/>
                <a:gridCol w="511175"/>
                <a:gridCol w="488950"/>
                <a:gridCol w="487362"/>
                <a:gridCol w="487363"/>
                <a:gridCol w="544512"/>
                <a:gridCol w="504825"/>
                <a:gridCol w="503238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568" name="Line 140"/>
          <p:cNvSpPr>
            <a:spLocks noChangeShapeType="1"/>
          </p:cNvSpPr>
          <p:nvPr/>
        </p:nvSpPr>
        <p:spPr bwMode="auto">
          <a:xfrm flipV="1">
            <a:off x="4572000" y="1285875"/>
            <a:ext cx="0" cy="5184775"/>
          </a:xfrm>
          <a:prstGeom prst="line">
            <a:avLst/>
          </a:prstGeom>
          <a:ln>
            <a:solidFill>
              <a:srgbClr val="C00000"/>
            </a:solidFill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8569" name="Line 141"/>
          <p:cNvSpPr>
            <a:spLocks noChangeShapeType="1"/>
          </p:cNvSpPr>
          <p:nvPr/>
        </p:nvSpPr>
        <p:spPr bwMode="auto">
          <a:xfrm>
            <a:off x="2143125" y="3857625"/>
            <a:ext cx="4968875" cy="0"/>
          </a:xfrm>
          <a:prstGeom prst="line">
            <a:avLst/>
          </a:prstGeom>
          <a:ln>
            <a:solidFill>
              <a:srgbClr val="C00000"/>
            </a:solidFill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3679" name="Text Box 142"/>
          <p:cNvSpPr txBox="1">
            <a:spLocks noChangeArrowheads="1"/>
          </p:cNvSpPr>
          <p:nvPr/>
        </p:nvSpPr>
        <p:spPr bwMode="auto">
          <a:xfrm>
            <a:off x="4932363" y="390366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</a:t>
            </a:r>
          </a:p>
        </p:txBody>
      </p:sp>
      <p:sp>
        <p:nvSpPr>
          <p:cNvPr id="23680" name="Text Box 143"/>
          <p:cNvSpPr txBox="1">
            <a:spLocks noChangeArrowheads="1"/>
          </p:cNvSpPr>
          <p:nvPr/>
        </p:nvSpPr>
        <p:spPr bwMode="auto">
          <a:xfrm>
            <a:off x="5429250" y="3902075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</a:t>
            </a:r>
          </a:p>
        </p:txBody>
      </p:sp>
      <p:sp>
        <p:nvSpPr>
          <p:cNvPr id="23681" name="Text Box 144"/>
          <p:cNvSpPr txBox="1">
            <a:spLocks noChangeArrowheads="1"/>
          </p:cNvSpPr>
          <p:nvPr/>
        </p:nvSpPr>
        <p:spPr bwMode="auto">
          <a:xfrm>
            <a:off x="5916613" y="3914775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3</a:t>
            </a:r>
          </a:p>
        </p:txBody>
      </p:sp>
      <p:sp>
        <p:nvSpPr>
          <p:cNvPr id="23682" name="Text Box 145"/>
          <p:cNvSpPr txBox="1">
            <a:spLocks noChangeArrowheads="1"/>
          </p:cNvSpPr>
          <p:nvPr/>
        </p:nvSpPr>
        <p:spPr bwMode="auto">
          <a:xfrm>
            <a:off x="6429375" y="391477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4</a:t>
            </a:r>
          </a:p>
        </p:txBody>
      </p:sp>
      <p:sp>
        <p:nvSpPr>
          <p:cNvPr id="23683" name="Text Box 146"/>
          <p:cNvSpPr txBox="1">
            <a:spLocks noChangeArrowheads="1"/>
          </p:cNvSpPr>
          <p:nvPr/>
        </p:nvSpPr>
        <p:spPr bwMode="auto">
          <a:xfrm>
            <a:off x="6816725" y="3784600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х</a:t>
            </a:r>
          </a:p>
        </p:txBody>
      </p:sp>
      <p:sp>
        <p:nvSpPr>
          <p:cNvPr id="23684" name="Text Box 147"/>
          <p:cNvSpPr txBox="1">
            <a:spLocks noChangeArrowheads="1"/>
          </p:cNvSpPr>
          <p:nvPr/>
        </p:nvSpPr>
        <p:spPr bwMode="auto">
          <a:xfrm>
            <a:off x="4616450" y="1657350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4</a:t>
            </a:r>
          </a:p>
        </p:txBody>
      </p:sp>
      <p:sp>
        <p:nvSpPr>
          <p:cNvPr id="23685" name="Text Box 148"/>
          <p:cNvSpPr txBox="1">
            <a:spLocks noChangeArrowheads="1"/>
          </p:cNvSpPr>
          <p:nvPr/>
        </p:nvSpPr>
        <p:spPr bwMode="auto">
          <a:xfrm>
            <a:off x="4630738" y="215741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3</a:t>
            </a:r>
          </a:p>
        </p:txBody>
      </p:sp>
      <p:sp>
        <p:nvSpPr>
          <p:cNvPr id="23686" name="Text Box 149"/>
          <p:cNvSpPr txBox="1">
            <a:spLocks noChangeArrowheads="1"/>
          </p:cNvSpPr>
          <p:nvPr/>
        </p:nvSpPr>
        <p:spPr bwMode="auto">
          <a:xfrm>
            <a:off x="4614863" y="267176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</a:t>
            </a:r>
          </a:p>
        </p:txBody>
      </p:sp>
      <p:sp>
        <p:nvSpPr>
          <p:cNvPr id="23687" name="Text Box 150"/>
          <p:cNvSpPr txBox="1">
            <a:spLocks noChangeArrowheads="1"/>
          </p:cNvSpPr>
          <p:nvPr/>
        </p:nvSpPr>
        <p:spPr bwMode="auto">
          <a:xfrm>
            <a:off x="4140200" y="421481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-1</a:t>
            </a:r>
          </a:p>
        </p:txBody>
      </p:sp>
      <p:sp>
        <p:nvSpPr>
          <p:cNvPr id="23688" name="Text Box 151"/>
          <p:cNvSpPr txBox="1">
            <a:spLocks noChangeArrowheads="1"/>
          </p:cNvSpPr>
          <p:nvPr/>
        </p:nvSpPr>
        <p:spPr bwMode="auto">
          <a:xfrm>
            <a:off x="3386138" y="3911600"/>
            <a:ext cx="433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-2</a:t>
            </a:r>
          </a:p>
        </p:txBody>
      </p:sp>
      <p:sp>
        <p:nvSpPr>
          <p:cNvPr id="23689" name="Text Box 152"/>
          <p:cNvSpPr txBox="1">
            <a:spLocks noChangeArrowheads="1"/>
          </p:cNvSpPr>
          <p:nvPr/>
        </p:nvSpPr>
        <p:spPr bwMode="auto">
          <a:xfrm>
            <a:off x="2898775" y="3900488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-3</a:t>
            </a:r>
          </a:p>
        </p:txBody>
      </p:sp>
      <p:sp>
        <p:nvSpPr>
          <p:cNvPr id="23690" name="Text Box 153"/>
          <p:cNvSpPr txBox="1">
            <a:spLocks noChangeArrowheads="1"/>
          </p:cNvSpPr>
          <p:nvPr/>
        </p:nvSpPr>
        <p:spPr bwMode="auto">
          <a:xfrm>
            <a:off x="2428875" y="390048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-4</a:t>
            </a:r>
          </a:p>
        </p:txBody>
      </p:sp>
      <p:sp>
        <p:nvSpPr>
          <p:cNvPr id="23691" name="Text Box 154"/>
          <p:cNvSpPr txBox="1">
            <a:spLocks noChangeArrowheads="1"/>
          </p:cNvSpPr>
          <p:nvPr/>
        </p:nvSpPr>
        <p:spPr bwMode="auto">
          <a:xfrm>
            <a:off x="4614863" y="318611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</a:t>
            </a:r>
          </a:p>
        </p:txBody>
      </p:sp>
      <p:sp>
        <p:nvSpPr>
          <p:cNvPr id="23692" name="Line 155"/>
          <p:cNvSpPr>
            <a:spLocks noChangeShapeType="1"/>
          </p:cNvSpPr>
          <p:nvPr/>
        </p:nvSpPr>
        <p:spPr bwMode="auto">
          <a:xfrm>
            <a:off x="4498975" y="2828925"/>
            <a:ext cx="1444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93" name="Line 158"/>
          <p:cNvSpPr>
            <a:spLocks noChangeShapeType="1"/>
          </p:cNvSpPr>
          <p:nvPr/>
        </p:nvSpPr>
        <p:spPr bwMode="auto">
          <a:xfrm>
            <a:off x="6588125" y="3814763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94" name="Line 160"/>
          <p:cNvSpPr>
            <a:spLocks noChangeShapeType="1"/>
          </p:cNvSpPr>
          <p:nvPr/>
        </p:nvSpPr>
        <p:spPr bwMode="auto">
          <a:xfrm>
            <a:off x="5073650" y="3814763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95" name="Line 161"/>
          <p:cNvSpPr>
            <a:spLocks noChangeShapeType="1"/>
          </p:cNvSpPr>
          <p:nvPr/>
        </p:nvSpPr>
        <p:spPr bwMode="auto">
          <a:xfrm>
            <a:off x="4516438" y="2328863"/>
            <a:ext cx="1444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96" name="Line 162"/>
          <p:cNvSpPr>
            <a:spLocks noChangeShapeType="1"/>
          </p:cNvSpPr>
          <p:nvPr/>
        </p:nvSpPr>
        <p:spPr bwMode="auto">
          <a:xfrm>
            <a:off x="5562600" y="37814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97" name="Line 163"/>
          <p:cNvSpPr>
            <a:spLocks noChangeShapeType="1"/>
          </p:cNvSpPr>
          <p:nvPr/>
        </p:nvSpPr>
        <p:spPr bwMode="auto">
          <a:xfrm>
            <a:off x="6081713" y="37814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98" name="Line 164"/>
          <p:cNvSpPr>
            <a:spLocks noChangeShapeType="1"/>
          </p:cNvSpPr>
          <p:nvPr/>
        </p:nvSpPr>
        <p:spPr bwMode="auto">
          <a:xfrm>
            <a:off x="4102100" y="380047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99" name="Line 165"/>
          <p:cNvSpPr>
            <a:spLocks noChangeShapeType="1"/>
          </p:cNvSpPr>
          <p:nvPr/>
        </p:nvSpPr>
        <p:spPr bwMode="auto">
          <a:xfrm>
            <a:off x="3587750" y="3786188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700" name="Line 166"/>
          <p:cNvSpPr>
            <a:spLocks noChangeShapeType="1"/>
          </p:cNvSpPr>
          <p:nvPr/>
        </p:nvSpPr>
        <p:spPr bwMode="auto">
          <a:xfrm>
            <a:off x="4500563" y="4400550"/>
            <a:ext cx="1444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701" name="Line 167"/>
          <p:cNvSpPr>
            <a:spLocks noChangeShapeType="1"/>
          </p:cNvSpPr>
          <p:nvPr/>
        </p:nvSpPr>
        <p:spPr bwMode="auto">
          <a:xfrm>
            <a:off x="4516438" y="4929188"/>
            <a:ext cx="1444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702" name="Line 168"/>
          <p:cNvSpPr>
            <a:spLocks noChangeShapeType="1"/>
          </p:cNvSpPr>
          <p:nvPr/>
        </p:nvSpPr>
        <p:spPr bwMode="auto">
          <a:xfrm>
            <a:off x="4502150" y="5445125"/>
            <a:ext cx="1444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703" name="Line 169"/>
          <p:cNvSpPr>
            <a:spLocks noChangeShapeType="1"/>
          </p:cNvSpPr>
          <p:nvPr/>
        </p:nvSpPr>
        <p:spPr bwMode="auto">
          <a:xfrm>
            <a:off x="4500563" y="5972175"/>
            <a:ext cx="1444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704" name="Text Box 170"/>
          <p:cNvSpPr txBox="1">
            <a:spLocks noChangeArrowheads="1"/>
          </p:cNvSpPr>
          <p:nvPr/>
        </p:nvSpPr>
        <p:spPr bwMode="auto">
          <a:xfrm>
            <a:off x="3870325" y="391953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-1</a:t>
            </a:r>
          </a:p>
        </p:txBody>
      </p:sp>
      <p:sp>
        <p:nvSpPr>
          <p:cNvPr id="23705" name="Text Box 171"/>
          <p:cNvSpPr txBox="1">
            <a:spLocks noChangeArrowheads="1"/>
          </p:cNvSpPr>
          <p:nvPr/>
        </p:nvSpPr>
        <p:spPr bwMode="auto">
          <a:xfrm flipH="1">
            <a:off x="4154488" y="4716463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-2</a:t>
            </a:r>
          </a:p>
        </p:txBody>
      </p:sp>
      <p:sp>
        <p:nvSpPr>
          <p:cNvPr id="23706" name="Text Box 172"/>
          <p:cNvSpPr txBox="1">
            <a:spLocks noChangeArrowheads="1"/>
          </p:cNvSpPr>
          <p:nvPr/>
        </p:nvSpPr>
        <p:spPr bwMode="auto">
          <a:xfrm>
            <a:off x="4171950" y="527208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-3</a:t>
            </a:r>
          </a:p>
        </p:txBody>
      </p:sp>
      <p:sp>
        <p:nvSpPr>
          <p:cNvPr id="23707" name="Text Box 173"/>
          <p:cNvSpPr txBox="1">
            <a:spLocks noChangeArrowheads="1"/>
          </p:cNvSpPr>
          <p:nvPr/>
        </p:nvSpPr>
        <p:spPr bwMode="auto">
          <a:xfrm>
            <a:off x="4156075" y="57578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-4</a:t>
            </a:r>
          </a:p>
        </p:txBody>
      </p:sp>
      <p:sp>
        <p:nvSpPr>
          <p:cNvPr id="23708" name="Text Box 174"/>
          <p:cNvSpPr txBox="1">
            <a:spLocks noChangeArrowheads="1"/>
          </p:cNvSpPr>
          <p:nvPr/>
        </p:nvSpPr>
        <p:spPr bwMode="auto">
          <a:xfrm>
            <a:off x="4214813" y="3873500"/>
            <a:ext cx="2841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0</a:t>
            </a:r>
          </a:p>
        </p:txBody>
      </p:sp>
      <p:sp>
        <p:nvSpPr>
          <p:cNvPr id="23709" name="Text Box 175"/>
          <p:cNvSpPr txBox="1">
            <a:spLocks noChangeArrowheads="1"/>
          </p:cNvSpPr>
          <p:nvPr/>
        </p:nvSpPr>
        <p:spPr bwMode="auto">
          <a:xfrm>
            <a:off x="4572000" y="1249363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Y</a:t>
            </a:r>
            <a:endParaRPr lang="ru-RU" sz="2000" b="1"/>
          </a:p>
        </p:txBody>
      </p:sp>
      <p:sp>
        <p:nvSpPr>
          <p:cNvPr id="23712" name="Line 165"/>
          <p:cNvSpPr>
            <a:spLocks noChangeShapeType="1"/>
          </p:cNvSpPr>
          <p:nvPr/>
        </p:nvSpPr>
        <p:spPr bwMode="auto">
          <a:xfrm>
            <a:off x="3106738" y="379730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713" name="Line 165"/>
          <p:cNvSpPr>
            <a:spLocks noChangeShapeType="1"/>
          </p:cNvSpPr>
          <p:nvPr/>
        </p:nvSpPr>
        <p:spPr bwMode="auto">
          <a:xfrm>
            <a:off x="2643188" y="379730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714" name="Line 155"/>
          <p:cNvSpPr>
            <a:spLocks noChangeShapeType="1"/>
          </p:cNvSpPr>
          <p:nvPr/>
        </p:nvSpPr>
        <p:spPr bwMode="auto">
          <a:xfrm>
            <a:off x="4502150" y="3359150"/>
            <a:ext cx="1444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728" name="Line 155"/>
          <p:cNvSpPr>
            <a:spLocks noChangeShapeType="1"/>
          </p:cNvSpPr>
          <p:nvPr/>
        </p:nvSpPr>
        <p:spPr bwMode="auto">
          <a:xfrm>
            <a:off x="4498975" y="1808163"/>
            <a:ext cx="1444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4" name="TextBox 73"/>
          <p:cNvSpPr txBox="1"/>
          <p:nvPr/>
        </p:nvSpPr>
        <p:spPr>
          <a:xfrm>
            <a:off x="7429500" y="1428750"/>
            <a:ext cx="142875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9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8001000" y="642938"/>
            <a:ext cx="857250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pic>
        <p:nvPicPr>
          <p:cNvPr id="23734" name="Picture 182" descr="C:\Users\Дашулька\Desktop\Песенки для мамы\Рисунки\123571923с2_0lik.png"/>
          <p:cNvPicPr>
            <a:picLocks noChangeAspect="1" noChangeArrowheads="1"/>
          </p:cNvPicPr>
          <p:nvPr/>
        </p:nvPicPr>
        <p:blipFill>
          <a:blip r:embed="rId2" cstate="print"/>
          <a:srcRect l="20484" t="9677" r="2406" b="12903"/>
          <a:stretch>
            <a:fillRect/>
          </a:stretch>
        </p:blipFill>
        <p:spPr bwMode="auto">
          <a:xfrm>
            <a:off x="142844" y="642918"/>
            <a:ext cx="2000264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" name="TextBox 59"/>
          <p:cNvSpPr txBox="1"/>
          <p:nvPr/>
        </p:nvSpPr>
        <p:spPr>
          <a:xfrm>
            <a:off x="1643042" y="428604"/>
            <a:ext cx="6357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Определите уравнение прямой</a:t>
            </a:r>
            <a:endParaRPr lang="ru-RU" sz="2400" b="1" i="1" dirty="0"/>
          </a:p>
        </p:txBody>
      </p:sp>
      <p:sp>
        <p:nvSpPr>
          <p:cNvPr id="61" name="Line 141"/>
          <p:cNvSpPr>
            <a:spLocks noChangeShapeType="1"/>
          </p:cNvSpPr>
          <p:nvPr/>
        </p:nvSpPr>
        <p:spPr bwMode="auto">
          <a:xfrm>
            <a:off x="2143108" y="2857496"/>
            <a:ext cx="4968875" cy="0"/>
          </a:xfrm>
          <a:prstGeom prst="line">
            <a:avLst/>
          </a:prstGeom>
          <a:ln>
            <a:solidFill>
              <a:srgbClr val="C00000"/>
            </a:solidFill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2" name="TextBox 61"/>
          <p:cNvSpPr txBox="1"/>
          <p:nvPr/>
        </p:nvSpPr>
        <p:spPr>
          <a:xfrm>
            <a:off x="5929322" y="2428868"/>
            <a:ext cx="1143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у</a:t>
            </a:r>
            <a:r>
              <a:rPr lang="ru-RU" sz="2000" b="1" i="1" dirty="0" smtClean="0"/>
              <a:t>=2</a:t>
            </a:r>
            <a:endParaRPr lang="ru-RU" sz="2000" b="1" i="1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" name="Group 223"/>
          <p:cNvGraphicFramePr>
            <a:graphicFrameLocks noGrp="1"/>
          </p:cNvGraphicFramePr>
          <p:nvPr/>
        </p:nvGraphicFramePr>
        <p:xfrm>
          <a:off x="2143125" y="1285875"/>
          <a:ext cx="4968875" cy="5181600"/>
        </p:xfrm>
        <a:graphic>
          <a:graphicData uri="http://schemas.openxmlformats.org/drawingml/2006/table">
            <a:tbl>
              <a:tblPr/>
              <a:tblGrid>
                <a:gridCol w="487362"/>
                <a:gridCol w="488950"/>
                <a:gridCol w="465138"/>
                <a:gridCol w="511175"/>
                <a:gridCol w="488950"/>
                <a:gridCol w="487362"/>
                <a:gridCol w="487363"/>
                <a:gridCol w="544512"/>
                <a:gridCol w="504825"/>
                <a:gridCol w="503238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568" name="Line 140"/>
          <p:cNvSpPr>
            <a:spLocks noChangeShapeType="1"/>
          </p:cNvSpPr>
          <p:nvPr/>
        </p:nvSpPr>
        <p:spPr bwMode="auto">
          <a:xfrm flipV="1">
            <a:off x="4572000" y="1285875"/>
            <a:ext cx="0" cy="5184775"/>
          </a:xfrm>
          <a:prstGeom prst="line">
            <a:avLst/>
          </a:prstGeom>
          <a:ln>
            <a:solidFill>
              <a:srgbClr val="C00000"/>
            </a:solidFill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8569" name="Line 141"/>
          <p:cNvSpPr>
            <a:spLocks noChangeShapeType="1"/>
          </p:cNvSpPr>
          <p:nvPr/>
        </p:nvSpPr>
        <p:spPr bwMode="auto">
          <a:xfrm>
            <a:off x="2143125" y="3857625"/>
            <a:ext cx="4968875" cy="0"/>
          </a:xfrm>
          <a:prstGeom prst="line">
            <a:avLst/>
          </a:prstGeom>
          <a:ln>
            <a:solidFill>
              <a:srgbClr val="C00000"/>
            </a:solidFill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3679" name="Text Box 142"/>
          <p:cNvSpPr txBox="1">
            <a:spLocks noChangeArrowheads="1"/>
          </p:cNvSpPr>
          <p:nvPr/>
        </p:nvSpPr>
        <p:spPr bwMode="auto">
          <a:xfrm>
            <a:off x="4932363" y="390366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</a:t>
            </a:r>
          </a:p>
        </p:txBody>
      </p:sp>
      <p:sp>
        <p:nvSpPr>
          <p:cNvPr id="23680" name="Text Box 143"/>
          <p:cNvSpPr txBox="1">
            <a:spLocks noChangeArrowheads="1"/>
          </p:cNvSpPr>
          <p:nvPr/>
        </p:nvSpPr>
        <p:spPr bwMode="auto">
          <a:xfrm>
            <a:off x="5429250" y="3902075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</a:t>
            </a:r>
          </a:p>
        </p:txBody>
      </p:sp>
      <p:sp>
        <p:nvSpPr>
          <p:cNvPr id="23681" name="Text Box 144"/>
          <p:cNvSpPr txBox="1">
            <a:spLocks noChangeArrowheads="1"/>
          </p:cNvSpPr>
          <p:nvPr/>
        </p:nvSpPr>
        <p:spPr bwMode="auto">
          <a:xfrm>
            <a:off x="5916613" y="3914775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3</a:t>
            </a:r>
          </a:p>
        </p:txBody>
      </p:sp>
      <p:sp>
        <p:nvSpPr>
          <p:cNvPr id="23682" name="Text Box 145"/>
          <p:cNvSpPr txBox="1">
            <a:spLocks noChangeArrowheads="1"/>
          </p:cNvSpPr>
          <p:nvPr/>
        </p:nvSpPr>
        <p:spPr bwMode="auto">
          <a:xfrm>
            <a:off x="6429375" y="391477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4</a:t>
            </a:r>
          </a:p>
        </p:txBody>
      </p:sp>
      <p:sp>
        <p:nvSpPr>
          <p:cNvPr id="23683" name="Text Box 146"/>
          <p:cNvSpPr txBox="1">
            <a:spLocks noChangeArrowheads="1"/>
          </p:cNvSpPr>
          <p:nvPr/>
        </p:nvSpPr>
        <p:spPr bwMode="auto">
          <a:xfrm>
            <a:off x="6816725" y="3784600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х</a:t>
            </a:r>
          </a:p>
        </p:txBody>
      </p:sp>
      <p:sp>
        <p:nvSpPr>
          <p:cNvPr id="23684" name="Text Box 147"/>
          <p:cNvSpPr txBox="1">
            <a:spLocks noChangeArrowheads="1"/>
          </p:cNvSpPr>
          <p:nvPr/>
        </p:nvSpPr>
        <p:spPr bwMode="auto">
          <a:xfrm>
            <a:off x="4616450" y="1657350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4</a:t>
            </a:r>
          </a:p>
        </p:txBody>
      </p:sp>
      <p:sp>
        <p:nvSpPr>
          <p:cNvPr id="23685" name="Text Box 148"/>
          <p:cNvSpPr txBox="1">
            <a:spLocks noChangeArrowheads="1"/>
          </p:cNvSpPr>
          <p:nvPr/>
        </p:nvSpPr>
        <p:spPr bwMode="auto">
          <a:xfrm>
            <a:off x="4630738" y="215741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3</a:t>
            </a:r>
          </a:p>
        </p:txBody>
      </p:sp>
      <p:sp>
        <p:nvSpPr>
          <p:cNvPr id="23686" name="Text Box 149"/>
          <p:cNvSpPr txBox="1">
            <a:spLocks noChangeArrowheads="1"/>
          </p:cNvSpPr>
          <p:nvPr/>
        </p:nvSpPr>
        <p:spPr bwMode="auto">
          <a:xfrm>
            <a:off x="4614863" y="267176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</a:t>
            </a:r>
          </a:p>
        </p:txBody>
      </p:sp>
      <p:sp>
        <p:nvSpPr>
          <p:cNvPr id="23687" name="Text Box 150"/>
          <p:cNvSpPr txBox="1">
            <a:spLocks noChangeArrowheads="1"/>
          </p:cNvSpPr>
          <p:nvPr/>
        </p:nvSpPr>
        <p:spPr bwMode="auto">
          <a:xfrm>
            <a:off x="4140200" y="421481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-1</a:t>
            </a:r>
          </a:p>
        </p:txBody>
      </p:sp>
      <p:sp>
        <p:nvSpPr>
          <p:cNvPr id="23688" name="Text Box 151"/>
          <p:cNvSpPr txBox="1">
            <a:spLocks noChangeArrowheads="1"/>
          </p:cNvSpPr>
          <p:nvPr/>
        </p:nvSpPr>
        <p:spPr bwMode="auto">
          <a:xfrm>
            <a:off x="3386138" y="3911600"/>
            <a:ext cx="433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-2</a:t>
            </a:r>
          </a:p>
        </p:txBody>
      </p:sp>
      <p:sp>
        <p:nvSpPr>
          <p:cNvPr id="23689" name="Text Box 152"/>
          <p:cNvSpPr txBox="1">
            <a:spLocks noChangeArrowheads="1"/>
          </p:cNvSpPr>
          <p:nvPr/>
        </p:nvSpPr>
        <p:spPr bwMode="auto">
          <a:xfrm>
            <a:off x="2898775" y="3900488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-3</a:t>
            </a:r>
          </a:p>
        </p:txBody>
      </p:sp>
      <p:sp>
        <p:nvSpPr>
          <p:cNvPr id="23690" name="Text Box 153"/>
          <p:cNvSpPr txBox="1">
            <a:spLocks noChangeArrowheads="1"/>
          </p:cNvSpPr>
          <p:nvPr/>
        </p:nvSpPr>
        <p:spPr bwMode="auto">
          <a:xfrm>
            <a:off x="2428875" y="390048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-4</a:t>
            </a:r>
          </a:p>
        </p:txBody>
      </p:sp>
      <p:sp>
        <p:nvSpPr>
          <p:cNvPr id="23691" name="Text Box 154"/>
          <p:cNvSpPr txBox="1">
            <a:spLocks noChangeArrowheads="1"/>
          </p:cNvSpPr>
          <p:nvPr/>
        </p:nvSpPr>
        <p:spPr bwMode="auto">
          <a:xfrm>
            <a:off x="4614863" y="318611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</a:t>
            </a:r>
          </a:p>
        </p:txBody>
      </p:sp>
      <p:sp>
        <p:nvSpPr>
          <p:cNvPr id="23692" name="Line 155"/>
          <p:cNvSpPr>
            <a:spLocks noChangeShapeType="1"/>
          </p:cNvSpPr>
          <p:nvPr/>
        </p:nvSpPr>
        <p:spPr bwMode="auto">
          <a:xfrm>
            <a:off x="4498975" y="2828925"/>
            <a:ext cx="1444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93" name="Line 158"/>
          <p:cNvSpPr>
            <a:spLocks noChangeShapeType="1"/>
          </p:cNvSpPr>
          <p:nvPr/>
        </p:nvSpPr>
        <p:spPr bwMode="auto">
          <a:xfrm>
            <a:off x="6588125" y="3814763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94" name="Line 160"/>
          <p:cNvSpPr>
            <a:spLocks noChangeShapeType="1"/>
          </p:cNvSpPr>
          <p:nvPr/>
        </p:nvSpPr>
        <p:spPr bwMode="auto">
          <a:xfrm>
            <a:off x="5073650" y="3814763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95" name="Line 161"/>
          <p:cNvSpPr>
            <a:spLocks noChangeShapeType="1"/>
          </p:cNvSpPr>
          <p:nvPr/>
        </p:nvSpPr>
        <p:spPr bwMode="auto">
          <a:xfrm>
            <a:off x="4516438" y="2328863"/>
            <a:ext cx="1444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96" name="Line 162"/>
          <p:cNvSpPr>
            <a:spLocks noChangeShapeType="1"/>
          </p:cNvSpPr>
          <p:nvPr/>
        </p:nvSpPr>
        <p:spPr bwMode="auto">
          <a:xfrm>
            <a:off x="5562600" y="37814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97" name="Line 163"/>
          <p:cNvSpPr>
            <a:spLocks noChangeShapeType="1"/>
          </p:cNvSpPr>
          <p:nvPr/>
        </p:nvSpPr>
        <p:spPr bwMode="auto">
          <a:xfrm>
            <a:off x="6081713" y="37814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98" name="Line 164"/>
          <p:cNvSpPr>
            <a:spLocks noChangeShapeType="1"/>
          </p:cNvSpPr>
          <p:nvPr/>
        </p:nvSpPr>
        <p:spPr bwMode="auto">
          <a:xfrm>
            <a:off x="4102100" y="380047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99" name="Line 165"/>
          <p:cNvSpPr>
            <a:spLocks noChangeShapeType="1"/>
          </p:cNvSpPr>
          <p:nvPr/>
        </p:nvSpPr>
        <p:spPr bwMode="auto">
          <a:xfrm>
            <a:off x="3587750" y="3786188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700" name="Line 166"/>
          <p:cNvSpPr>
            <a:spLocks noChangeShapeType="1"/>
          </p:cNvSpPr>
          <p:nvPr/>
        </p:nvSpPr>
        <p:spPr bwMode="auto">
          <a:xfrm>
            <a:off x="4500563" y="4400550"/>
            <a:ext cx="1444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701" name="Line 167"/>
          <p:cNvSpPr>
            <a:spLocks noChangeShapeType="1"/>
          </p:cNvSpPr>
          <p:nvPr/>
        </p:nvSpPr>
        <p:spPr bwMode="auto">
          <a:xfrm>
            <a:off x="4516438" y="4929188"/>
            <a:ext cx="1444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702" name="Line 168"/>
          <p:cNvSpPr>
            <a:spLocks noChangeShapeType="1"/>
          </p:cNvSpPr>
          <p:nvPr/>
        </p:nvSpPr>
        <p:spPr bwMode="auto">
          <a:xfrm>
            <a:off x="4502150" y="5445125"/>
            <a:ext cx="1444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703" name="Line 169"/>
          <p:cNvSpPr>
            <a:spLocks noChangeShapeType="1"/>
          </p:cNvSpPr>
          <p:nvPr/>
        </p:nvSpPr>
        <p:spPr bwMode="auto">
          <a:xfrm>
            <a:off x="4500563" y="5972175"/>
            <a:ext cx="1444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704" name="Text Box 170"/>
          <p:cNvSpPr txBox="1">
            <a:spLocks noChangeArrowheads="1"/>
          </p:cNvSpPr>
          <p:nvPr/>
        </p:nvSpPr>
        <p:spPr bwMode="auto">
          <a:xfrm>
            <a:off x="3870325" y="391953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-1</a:t>
            </a:r>
          </a:p>
        </p:txBody>
      </p:sp>
      <p:sp>
        <p:nvSpPr>
          <p:cNvPr id="23705" name="Text Box 171"/>
          <p:cNvSpPr txBox="1">
            <a:spLocks noChangeArrowheads="1"/>
          </p:cNvSpPr>
          <p:nvPr/>
        </p:nvSpPr>
        <p:spPr bwMode="auto">
          <a:xfrm flipH="1">
            <a:off x="4154488" y="4716463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-2</a:t>
            </a:r>
          </a:p>
        </p:txBody>
      </p:sp>
      <p:sp>
        <p:nvSpPr>
          <p:cNvPr id="23706" name="Text Box 172"/>
          <p:cNvSpPr txBox="1">
            <a:spLocks noChangeArrowheads="1"/>
          </p:cNvSpPr>
          <p:nvPr/>
        </p:nvSpPr>
        <p:spPr bwMode="auto">
          <a:xfrm>
            <a:off x="4171950" y="527208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-3</a:t>
            </a:r>
          </a:p>
        </p:txBody>
      </p:sp>
      <p:sp>
        <p:nvSpPr>
          <p:cNvPr id="23707" name="Text Box 173"/>
          <p:cNvSpPr txBox="1">
            <a:spLocks noChangeArrowheads="1"/>
          </p:cNvSpPr>
          <p:nvPr/>
        </p:nvSpPr>
        <p:spPr bwMode="auto">
          <a:xfrm>
            <a:off x="4156075" y="57578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-4</a:t>
            </a:r>
          </a:p>
        </p:txBody>
      </p:sp>
      <p:sp>
        <p:nvSpPr>
          <p:cNvPr id="23708" name="Text Box 174"/>
          <p:cNvSpPr txBox="1">
            <a:spLocks noChangeArrowheads="1"/>
          </p:cNvSpPr>
          <p:nvPr/>
        </p:nvSpPr>
        <p:spPr bwMode="auto">
          <a:xfrm>
            <a:off x="4214813" y="3873500"/>
            <a:ext cx="2841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0</a:t>
            </a:r>
          </a:p>
        </p:txBody>
      </p:sp>
      <p:sp>
        <p:nvSpPr>
          <p:cNvPr id="23709" name="Text Box 175"/>
          <p:cNvSpPr txBox="1">
            <a:spLocks noChangeArrowheads="1"/>
          </p:cNvSpPr>
          <p:nvPr/>
        </p:nvSpPr>
        <p:spPr bwMode="auto">
          <a:xfrm>
            <a:off x="4572000" y="1249363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Y</a:t>
            </a:r>
            <a:endParaRPr lang="ru-RU" sz="2000" b="1"/>
          </a:p>
        </p:txBody>
      </p:sp>
      <p:sp>
        <p:nvSpPr>
          <p:cNvPr id="23712" name="Line 165"/>
          <p:cNvSpPr>
            <a:spLocks noChangeShapeType="1"/>
          </p:cNvSpPr>
          <p:nvPr/>
        </p:nvSpPr>
        <p:spPr bwMode="auto">
          <a:xfrm>
            <a:off x="3106738" y="379730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713" name="Line 165"/>
          <p:cNvSpPr>
            <a:spLocks noChangeShapeType="1"/>
          </p:cNvSpPr>
          <p:nvPr/>
        </p:nvSpPr>
        <p:spPr bwMode="auto">
          <a:xfrm>
            <a:off x="2643188" y="379730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714" name="Line 155"/>
          <p:cNvSpPr>
            <a:spLocks noChangeShapeType="1"/>
          </p:cNvSpPr>
          <p:nvPr/>
        </p:nvSpPr>
        <p:spPr bwMode="auto">
          <a:xfrm>
            <a:off x="4502150" y="3359150"/>
            <a:ext cx="1444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728" name="Line 155"/>
          <p:cNvSpPr>
            <a:spLocks noChangeShapeType="1"/>
          </p:cNvSpPr>
          <p:nvPr/>
        </p:nvSpPr>
        <p:spPr bwMode="auto">
          <a:xfrm>
            <a:off x="4498975" y="1808163"/>
            <a:ext cx="1444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4" name="TextBox 73"/>
          <p:cNvSpPr txBox="1"/>
          <p:nvPr/>
        </p:nvSpPr>
        <p:spPr>
          <a:xfrm>
            <a:off x="7429500" y="1428750"/>
            <a:ext cx="142875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9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8001000" y="642938"/>
            <a:ext cx="857250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pic>
        <p:nvPicPr>
          <p:cNvPr id="23734" name="Picture 182" descr="C:\Users\Дашулька\Desktop\Песенки для мамы\Рисунки\123571923с2_0lik.png"/>
          <p:cNvPicPr>
            <a:picLocks noChangeAspect="1" noChangeArrowheads="1"/>
          </p:cNvPicPr>
          <p:nvPr/>
        </p:nvPicPr>
        <p:blipFill>
          <a:blip r:embed="rId2" cstate="print"/>
          <a:srcRect l="20484" t="9677" r="2406" b="12903"/>
          <a:stretch>
            <a:fillRect/>
          </a:stretch>
        </p:blipFill>
        <p:spPr bwMode="auto">
          <a:xfrm>
            <a:off x="142844" y="642918"/>
            <a:ext cx="2000264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" name="TextBox 59"/>
          <p:cNvSpPr txBox="1"/>
          <p:nvPr/>
        </p:nvSpPr>
        <p:spPr>
          <a:xfrm>
            <a:off x="1643042" y="428604"/>
            <a:ext cx="6357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Определите уравнение прямой</a:t>
            </a:r>
            <a:endParaRPr lang="ru-RU" sz="2400" b="1" i="1" dirty="0"/>
          </a:p>
        </p:txBody>
      </p:sp>
      <p:sp>
        <p:nvSpPr>
          <p:cNvPr id="61" name="Line 141"/>
          <p:cNvSpPr>
            <a:spLocks noChangeShapeType="1"/>
          </p:cNvSpPr>
          <p:nvPr/>
        </p:nvSpPr>
        <p:spPr bwMode="auto">
          <a:xfrm>
            <a:off x="2214546" y="5929330"/>
            <a:ext cx="4968875" cy="0"/>
          </a:xfrm>
          <a:prstGeom prst="line">
            <a:avLst/>
          </a:prstGeom>
          <a:ln>
            <a:solidFill>
              <a:srgbClr val="C00000"/>
            </a:solidFill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2" name="TextBox 61"/>
          <p:cNvSpPr txBox="1"/>
          <p:nvPr/>
        </p:nvSpPr>
        <p:spPr>
          <a:xfrm>
            <a:off x="5715008" y="5429264"/>
            <a:ext cx="1143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err="1" smtClean="0"/>
              <a:t>у</a:t>
            </a:r>
            <a:r>
              <a:rPr lang="ru-RU" sz="2000" b="1" i="1" dirty="0" err="1" smtClean="0"/>
              <a:t>=</a:t>
            </a:r>
            <a:r>
              <a:rPr lang="ru-RU" sz="2000" b="1" i="1" dirty="0" smtClean="0"/>
              <a:t> -4</a:t>
            </a:r>
            <a:endParaRPr lang="ru-RU" sz="2000" b="1" i="1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оток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2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4294</TotalTime>
  <Words>490</Words>
  <Application>Microsoft Office PowerPoint</Application>
  <PresentationFormat>Экран (4:3)</PresentationFormat>
  <Paragraphs>827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Оформление по умолчанию</vt:lpstr>
      <vt:lpstr>Поток</vt:lpstr>
      <vt:lpstr>  Презентация по теме: «Координатная плоскость». Алгебра 7 класс.</vt:lpstr>
      <vt:lpstr>Слайд 2</vt:lpstr>
      <vt:lpstr>Слайд 3</vt:lpstr>
      <vt:lpstr>Слайд 4</vt:lpstr>
      <vt:lpstr>Это нужно знать: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саша</dc:creator>
  <cp:lastModifiedBy>Admin</cp:lastModifiedBy>
  <cp:revision>247</cp:revision>
  <dcterms:created xsi:type="dcterms:W3CDTF">2007-02-23T12:27:27Z</dcterms:created>
  <dcterms:modified xsi:type="dcterms:W3CDTF">2014-09-16T17:33:52Z</dcterms:modified>
</cp:coreProperties>
</file>