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ru-RU" smtClean="0"/>
              <a:t>Образец заголовка</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11/16/2014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11/16/2014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11/16/2014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ru-RU" smtClean="0"/>
              <a:t>Образец заголовка</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11/16/2014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11/16/2014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11/16/2014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11/16/2014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11/16/2014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ru-RU" smtClean="0"/>
              <a:t>Образец заголовка</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11/16/2014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11/16/2014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11/16/2014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11/16/2014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11/16/2014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11/16/2014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ru-RU" smtClean="0"/>
              <a:t>Образец заголовка</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11/16/2014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11/16/2014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11/16/2014</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2589213" y="2514600"/>
            <a:ext cx="8915399" cy="1593761"/>
          </a:xfrm>
        </p:spPr>
        <p:txBody>
          <a:bodyPr>
            <a:normAutofit/>
          </a:bodyPr>
          <a:lstStyle/>
          <a:p>
            <a:r>
              <a:rPr lang="ru-RU" sz="2800" dirty="0" smtClean="0"/>
              <a:t>Формирование исследовательских умений младших школьников на уроках литературного чтения</a:t>
            </a:r>
            <a:endParaRPr lang="ru-RU" sz="2800" dirty="0"/>
          </a:p>
        </p:txBody>
      </p:sp>
      <p:sp>
        <p:nvSpPr>
          <p:cNvPr id="3" name="Подзаголовок 2"/>
          <p:cNvSpPr>
            <a:spLocks noGrp="1"/>
          </p:cNvSpPr>
          <p:nvPr>
            <p:ph type="subTitle" idx="1"/>
          </p:nvPr>
        </p:nvSpPr>
        <p:spPr/>
        <p:txBody>
          <a:bodyPr/>
          <a:lstStyle/>
          <a:p>
            <a:pPr algn="r"/>
            <a:r>
              <a:rPr lang="ru-RU" dirty="0" smtClean="0">
                <a:solidFill>
                  <a:schemeClr val="tx1"/>
                </a:solidFill>
              </a:rPr>
              <a:t>Мирская М.С. МБОУ СОШ № 62 </a:t>
            </a:r>
            <a:r>
              <a:rPr lang="ru-RU" dirty="0" err="1" smtClean="0">
                <a:solidFill>
                  <a:schemeClr val="tx1"/>
                </a:solidFill>
              </a:rPr>
              <a:t>г.Воронеж</a:t>
            </a:r>
            <a:endParaRPr lang="ru-RU" dirty="0">
              <a:solidFill>
                <a:schemeClr val="tx1"/>
              </a:solidFill>
            </a:endParaRPr>
          </a:p>
        </p:txBody>
      </p:sp>
    </p:spTree>
    <p:extLst>
      <p:ext uri="{BB962C8B-B14F-4D97-AF65-F5344CB8AC3E}">
        <p14:creationId xmlns:p14="http://schemas.microsoft.com/office/powerpoint/2010/main" val="407084926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Методические </a:t>
            </a:r>
            <a:r>
              <a:rPr lang="ru-RU" dirty="0" smtClean="0"/>
              <a:t>приемы. </a:t>
            </a:r>
            <a:r>
              <a:rPr lang="ru-RU" dirty="0"/>
              <a:t/>
            </a:r>
            <a:br>
              <a:rPr lang="ru-RU" dirty="0"/>
            </a:br>
            <a:r>
              <a:rPr lang="ru-RU" b="1" dirty="0"/>
              <a:t> </a:t>
            </a:r>
            <a:r>
              <a:rPr lang="ru-RU" dirty="0"/>
              <a:t>Развитие умений выдвигать гипотезы</a:t>
            </a:r>
            <a:r>
              <a:rPr lang="ru-RU" dirty="0" smtClean="0"/>
              <a:t>.</a:t>
            </a:r>
            <a:br>
              <a:rPr lang="ru-RU" dirty="0" smtClean="0"/>
            </a:br>
            <a:r>
              <a:rPr lang="ru-RU" dirty="0" smtClean="0"/>
              <a:t/>
            </a:r>
            <a:br>
              <a:rPr lang="ru-RU" dirty="0" smtClean="0"/>
            </a:br>
            <a:r>
              <a:rPr lang="ru-RU" sz="2700" b="1" dirty="0">
                <a:latin typeface="Georgia" panose="02040502050405020303" pitchFamily="18" charset="0"/>
              </a:rPr>
              <a:t>Задания на развитие умения вырабатывать </a:t>
            </a:r>
            <a:r>
              <a:rPr lang="ru-RU" sz="2700" b="1" dirty="0" smtClean="0">
                <a:latin typeface="Georgia" panose="02040502050405020303" pitchFamily="18" charset="0"/>
              </a:rPr>
              <a:t>гипотезы.</a:t>
            </a:r>
            <a:br>
              <a:rPr lang="ru-RU" sz="2700" b="1" dirty="0" smtClean="0">
                <a:latin typeface="Georgia" panose="02040502050405020303" pitchFamily="18" charset="0"/>
              </a:rPr>
            </a:br>
            <a:r>
              <a:rPr lang="ru-RU" sz="2700" dirty="0" smtClean="0">
                <a:latin typeface="Georgia" panose="02040502050405020303" pitchFamily="18" charset="0"/>
              </a:rPr>
              <a:t/>
            </a:r>
            <a:br>
              <a:rPr lang="ru-RU" sz="2700" dirty="0" smtClean="0">
                <a:latin typeface="Georgia" panose="02040502050405020303" pitchFamily="18" charset="0"/>
              </a:rPr>
            </a:br>
            <a:r>
              <a:rPr lang="ru-RU" sz="2700" dirty="0" smtClean="0">
                <a:latin typeface="Georgia" panose="02040502050405020303" pitchFamily="18" charset="0"/>
              </a:rPr>
              <a:t>- </a:t>
            </a:r>
            <a:r>
              <a:rPr lang="ru-RU" i="1" dirty="0" smtClean="0">
                <a:latin typeface="Georgia" panose="02040502050405020303" pitchFamily="18" charset="0"/>
              </a:rPr>
              <a:t>“</a:t>
            </a:r>
            <a:r>
              <a:rPr lang="ru-RU" i="1" dirty="0">
                <a:latin typeface="Georgia" panose="02040502050405020303" pitchFamily="18" charset="0"/>
              </a:rPr>
              <a:t>Давайте вместе подумаем</a:t>
            </a:r>
            <a:r>
              <a:rPr lang="ru-RU" i="1" dirty="0" smtClean="0">
                <a:latin typeface="Georgia" panose="02040502050405020303" pitchFamily="18" charset="0"/>
              </a:rPr>
              <a:t>”;</a:t>
            </a:r>
            <a:r>
              <a:rPr lang="ru-RU" i="1" dirty="0">
                <a:latin typeface="Georgia" panose="02040502050405020303" pitchFamily="18" charset="0"/>
              </a:rPr>
              <a:t/>
            </a:r>
            <a:br>
              <a:rPr lang="ru-RU" i="1" dirty="0">
                <a:latin typeface="Georgia" panose="02040502050405020303" pitchFamily="18" charset="0"/>
              </a:rPr>
            </a:br>
            <a:r>
              <a:rPr lang="ru-RU" i="1" dirty="0" smtClean="0">
                <a:latin typeface="Georgia" panose="02040502050405020303" pitchFamily="18" charset="0"/>
              </a:rPr>
              <a:t>- Упражнение </a:t>
            </a:r>
            <a:r>
              <a:rPr lang="ru-RU" i="1" dirty="0">
                <a:latin typeface="Georgia" panose="02040502050405020303" pitchFamily="18" charset="0"/>
              </a:rPr>
              <a:t>на </a:t>
            </a:r>
            <a:r>
              <a:rPr lang="ru-RU" i="1" dirty="0" smtClean="0">
                <a:latin typeface="Georgia" panose="02040502050405020303" pitchFamily="18" charset="0"/>
              </a:rPr>
              <a:t>обстоятельства;</a:t>
            </a:r>
            <a:r>
              <a:rPr lang="ru-RU" i="1" dirty="0">
                <a:latin typeface="Georgia" panose="02040502050405020303" pitchFamily="18" charset="0"/>
              </a:rPr>
              <a:t/>
            </a:r>
            <a:br>
              <a:rPr lang="ru-RU" i="1" dirty="0">
                <a:latin typeface="Georgia" panose="02040502050405020303" pitchFamily="18" charset="0"/>
              </a:rPr>
            </a:br>
            <a:r>
              <a:rPr lang="ru-RU" i="1" dirty="0" smtClean="0">
                <a:latin typeface="Georgia" panose="02040502050405020303" pitchFamily="18" charset="0"/>
              </a:rPr>
              <a:t>- Упражнение</a:t>
            </a:r>
            <a:r>
              <a:rPr lang="ru-RU" i="1" dirty="0">
                <a:latin typeface="Georgia" panose="02040502050405020303" pitchFamily="18" charset="0"/>
              </a:rPr>
              <a:t>, предполагающее обратное </a:t>
            </a:r>
            <a:r>
              <a:rPr lang="ru-RU" i="1" dirty="0" smtClean="0">
                <a:latin typeface="Georgia" panose="02040502050405020303" pitchFamily="18" charset="0"/>
              </a:rPr>
              <a:t>действие;</a:t>
            </a:r>
            <a:r>
              <a:rPr lang="ru-RU" i="1" dirty="0">
                <a:latin typeface="Georgia" panose="02040502050405020303" pitchFamily="18" charset="0"/>
              </a:rPr>
              <a:t/>
            </a:r>
            <a:br>
              <a:rPr lang="ru-RU" i="1" dirty="0">
                <a:latin typeface="Georgia" panose="02040502050405020303" pitchFamily="18" charset="0"/>
              </a:rPr>
            </a:br>
            <a:r>
              <a:rPr lang="ru-RU" i="1" dirty="0" smtClean="0">
                <a:latin typeface="Georgia" panose="02040502050405020303" pitchFamily="18" charset="0"/>
              </a:rPr>
              <a:t>- Задания </a:t>
            </a:r>
            <a:r>
              <a:rPr lang="ru-RU" i="1" dirty="0">
                <a:latin typeface="Georgia" panose="02040502050405020303" pitchFamily="18" charset="0"/>
              </a:rPr>
              <a:t>типа “Найди возможную причину события</a:t>
            </a:r>
            <a:r>
              <a:rPr lang="ru-RU" i="1" dirty="0" smtClean="0">
                <a:latin typeface="Georgia" panose="02040502050405020303" pitchFamily="18" charset="0"/>
              </a:rPr>
              <a:t>”.</a:t>
            </a:r>
            <a:r>
              <a:rPr lang="ru-RU" dirty="0">
                <a:latin typeface="Georgia" panose="02040502050405020303" pitchFamily="18" charset="0"/>
              </a:rPr>
              <a:t/>
            </a:r>
            <a:br>
              <a:rPr lang="ru-RU" dirty="0">
                <a:latin typeface="Georgia" panose="02040502050405020303" pitchFamily="18" charset="0"/>
              </a:rPr>
            </a:br>
            <a:r>
              <a:rPr lang="ru-RU" dirty="0"/>
              <a:t/>
            </a:r>
            <a:br>
              <a:rPr lang="ru-RU" dirty="0"/>
            </a:br>
            <a:endParaRPr lang="ru-RU" dirty="0"/>
          </a:p>
        </p:txBody>
      </p:sp>
    </p:spTree>
    <p:extLst>
      <p:ext uri="{BB962C8B-B14F-4D97-AF65-F5344CB8AC3E}">
        <p14:creationId xmlns:p14="http://schemas.microsoft.com/office/powerpoint/2010/main" val="406954730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Методические </a:t>
            </a:r>
            <a:r>
              <a:rPr lang="ru-RU" dirty="0" smtClean="0"/>
              <a:t>приемы.</a:t>
            </a:r>
            <a:r>
              <a:rPr lang="ru-RU" b="1" dirty="0" smtClean="0"/>
              <a:t> </a:t>
            </a:r>
            <a:br>
              <a:rPr lang="ru-RU" b="1" dirty="0" smtClean="0"/>
            </a:br>
            <a:r>
              <a:rPr lang="ru-RU" sz="3100" dirty="0" smtClean="0"/>
              <a:t>Развитие </a:t>
            </a:r>
            <a:r>
              <a:rPr lang="ru-RU" sz="3100" dirty="0"/>
              <a:t>умений давать определения </a:t>
            </a:r>
            <a:r>
              <a:rPr lang="ru-RU" sz="3100" dirty="0" smtClean="0"/>
              <a:t>понятиям.</a:t>
            </a:r>
            <a:br>
              <a:rPr lang="ru-RU" sz="3100" dirty="0" smtClean="0"/>
            </a:br>
            <a:r>
              <a:rPr lang="ru-RU" sz="3100" dirty="0"/>
              <a:t/>
            </a:r>
            <a:br>
              <a:rPr lang="ru-RU" sz="3100" dirty="0"/>
            </a:br>
            <a:r>
              <a:rPr lang="ru-RU" sz="2800" b="1" dirty="0"/>
              <a:t>Понятие </a:t>
            </a:r>
            <a:r>
              <a:rPr lang="ru-RU" sz="2800" dirty="0"/>
              <a:t>– одна из форм логического мышления. Понятием называют форму мысли, отражающую предметы в их существенных и общих признаках.</a:t>
            </a:r>
            <a:br>
              <a:rPr lang="ru-RU" sz="2800" dirty="0"/>
            </a:br>
            <a:r>
              <a:rPr lang="ru-RU" sz="2800" dirty="0"/>
              <a:t/>
            </a:r>
            <a:br>
              <a:rPr lang="ru-RU" sz="2800" dirty="0"/>
            </a:br>
            <a:r>
              <a:rPr lang="ru-RU" sz="2800" dirty="0" smtClean="0"/>
              <a:t>Для </a:t>
            </a:r>
            <a:r>
              <a:rPr lang="ru-RU" sz="2800" dirty="0"/>
              <a:t>того чтобы учиться определять понятия, можно воспользоваться простыми приемами:</a:t>
            </a:r>
            <a:br>
              <a:rPr lang="ru-RU" sz="2800" dirty="0"/>
            </a:br>
            <a:r>
              <a:rPr lang="ru-RU" sz="2800" b="1" dirty="0"/>
              <a:t>Описание, характеристика, разъяснения посредством примера, наблюдения, сравнения, различия, обобщение, загадка как определения понятий и другие.</a:t>
            </a:r>
            <a:r>
              <a:rPr lang="ru-RU" sz="2800" dirty="0"/>
              <a:t/>
            </a:r>
            <a:br>
              <a:rPr lang="ru-RU" sz="2800" dirty="0"/>
            </a:br>
            <a:endParaRPr lang="ru-RU" sz="3100" dirty="0"/>
          </a:p>
        </p:txBody>
      </p:sp>
    </p:spTree>
    <p:extLst>
      <p:ext uri="{BB962C8B-B14F-4D97-AF65-F5344CB8AC3E}">
        <p14:creationId xmlns:p14="http://schemas.microsoft.com/office/powerpoint/2010/main" val="12880440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Методические </a:t>
            </a:r>
            <a:r>
              <a:rPr lang="ru-RU" dirty="0" smtClean="0"/>
              <a:t>приемы.</a:t>
            </a:r>
            <a:br>
              <a:rPr lang="ru-RU" dirty="0" smtClean="0"/>
            </a:br>
            <a:r>
              <a:rPr lang="ru-RU" b="1" dirty="0" smtClean="0"/>
              <a:t> </a:t>
            </a:r>
            <a:r>
              <a:rPr lang="ru-RU" sz="3200" dirty="0"/>
              <a:t>Развитие умений </a:t>
            </a:r>
            <a:r>
              <a:rPr lang="ru-RU" sz="3200" dirty="0" smtClean="0"/>
              <a:t>классифицировать.</a:t>
            </a:r>
            <a:br>
              <a:rPr lang="ru-RU" sz="3200" dirty="0" smtClean="0"/>
            </a:br>
            <a:r>
              <a:rPr lang="ru-RU" sz="3200" dirty="0"/>
              <a:t/>
            </a:r>
            <a:br>
              <a:rPr lang="ru-RU" sz="3200" dirty="0"/>
            </a:br>
            <a:r>
              <a:rPr lang="ru-RU" sz="2000" b="1" dirty="0" smtClean="0"/>
              <a:t>Классификация </a:t>
            </a:r>
            <a:r>
              <a:rPr lang="ru-RU" sz="2000" dirty="0" smtClean="0"/>
              <a:t>- операция деления </a:t>
            </a:r>
            <a:r>
              <a:rPr lang="ru-RU" sz="2000" dirty="0"/>
              <a:t>понятий по определенному основанию на непересекающиеся классы. Один из главных признаков классификации – указание на принцип (основание) деления. Классификация устанавливает определенный порядок. Она разбивает рассматриваемые объекты на группы, чтобы упорядочить рассматриваемую область, сделать ее </a:t>
            </a:r>
            <a:r>
              <a:rPr lang="ru-RU" sz="2000" dirty="0" smtClean="0"/>
              <a:t>обозримой. </a:t>
            </a:r>
            <a:r>
              <a:rPr lang="ru-RU" sz="2000" dirty="0"/>
              <a:t/>
            </a:r>
            <a:br>
              <a:rPr lang="ru-RU" sz="2000" dirty="0"/>
            </a:br>
            <a:r>
              <a:rPr lang="ru-RU" sz="2000" b="1" dirty="0"/>
              <a:t>Правила </a:t>
            </a:r>
            <a:r>
              <a:rPr lang="ru-RU" sz="2000" b="1" dirty="0" smtClean="0"/>
              <a:t>классификации:</a:t>
            </a:r>
            <a:r>
              <a:rPr lang="ru-RU" sz="2000" dirty="0"/>
              <a:t/>
            </a:r>
            <a:br>
              <a:rPr lang="ru-RU" sz="2000" dirty="0"/>
            </a:br>
            <a:r>
              <a:rPr lang="ru-RU" sz="2000" dirty="0"/>
              <a:t>- члены деления должны быть непересекающимися (должны исключать друг друга);</a:t>
            </a:r>
            <a:br>
              <a:rPr lang="ru-RU" sz="2000" dirty="0"/>
            </a:br>
            <a:r>
              <a:rPr lang="ru-RU" sz="2000" dirty="0"/>
              <a:t>- деление на каждом этапе должно осуществляться только по одному основанию;</a:t>
            </a:r>
            <a:br>
              <a:rPr lang="ru-RU" sz="2000" dirty="0"/>
            </a:br>
            <a:r>
              <a:rPr lang="ru-RU" sz="2000" dirty="0"/>
              <a:t>- деление должно быть соразмерным. Объем делимого понятия должен быть равен объединению объемов членов деления.</a:t>
            </a:r>
            <a:r>
              <a:rPr lang="ru-RU" sz="2800" dirty="0"/>
              <a:t/>
            </a:r>
            <a:br>
              <a:rPr lang="ru-RU" sz="2800" dirty="0"/>
            </a:br>
            <a:endParaRPr lang="ru-RU" sz="3200" dirty="0"/>
          </a:p>
        </p:txBody>
      </p:sp>
    </p:spTree>
    <p:extLst>
      <p:ext uri="{BB962C8B-B14F-4D97-AF65-F5344CB8AC3E}">
        <p14:creationId xmlns:p14="http://schemas.microsoft.com/office/powerpoint/2010/main" val="244604916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Методические </a:t>
            </a:r>
            <a:r>
              <a:rPr lang="ru-RU" dirty="0" smtClean="0"/>
              <a:t>приемы.</a:t>
            </a:r>
            <a:r>
              <a:rPr lang="ru-RU" b="1" dirty="0" smtClean="0"/>
              <a:t> </a:t>
            </a:r>
            <a:br>
              <a:rPr lang="ru-RU" b="1" dirty="0" smtClean="0"/>
            </a:br>
            <a:r>
              <a:rPr lang="ru-RU" dirty="0" smtClean="0"/>
              <a:t>Развитие </a:t>
            </a:r>
            <a:r>
              <a:rPr lang="ru-RU" dirty="0"/>
              <a:t>умений классифицировать</a:t>
            </a:r>
            <a:r>
              <a:rPr lang="ru-RU" dirty="0" smtClean="0"/>
              <a:t>.</a:t>
            </a:r>
            <a:br>
              <a:rPr lang="ru-RU" dirty="0" smtClean="0"/>
            </a:br>
            <a:r>
              <a:rPr lang="ru-RU" dirty="0"/>
              <a:t/>
            </a:r>
            <a:br>
              <a:rPr lang="ru-RU" dirty="0"/>
            </a:br>
            <a:r>
              <a:rPr lang="ru-RU" i="1" u="sng" dirty="0">
                <a:latin typeface="Georgia" panose="02040502050405020303" pitchFamily="18" charset="0"/>
              </a:rPr>
              <a:t>Задания для развития умения </a:t>
            </a:r>
            <a:r>
              <a:rPr lang="ru-RU" i="1" u="sng" dirty="0" smtClean="0">
                <a:latin typeface="Georgia" panose="02040502050405020303" pitchFamily="18" charset="0"/>
              </a:rPr>
              <a:t>классифицировать</a:t>
            </a:r>
            <a:r>
              <a:rPr lang="ru-RU" i="1" dirty="0" smtClean="0">
                <a:latin typeface="Georgia" panose="02040502050405020303" pitchFamily="18" charset="0"/>
              </a:rPr>
              <a:t>:</a:t>
            </a:r>
            <a:br>
              <a:rPr lang="ru-RU" i="1" dirty="0" smtClean="0">
                <a:latin typeface="Georgia" panose="02040502050405020303" pitchFamily="18" charset="0"/>
              </a:rPr>
            </a:br>
            <a:r>
              <a:rPr lang="ru-RU" dirty="0" smtClean="0">
                <a:latin typeface="Georgia" panose="02040502050405020303" pitchFamily="18" charset="0"/>
              </a:rPr>
              <a:t>- </a:t>
            </a:r>
            <a:r>
              <a:rPr lang="ru-RU" sz="3100" i="1" dirty="0" smtClean="0">
                <a:latin typeface="Georgia" panose="02040502050405020303" pitchFamily="18" charset="0"/>
              </a:rPr>
              <a:t>“Четвертый </a:t>
            </a:r>
            <a:r>
              <a:rPr lang="ru-RU" sz="3100" i="1" dirty="0">
                <a:latin typeface="Georgia" panose="02040502050405020303" pitchFamily="18" charset="0"/>
              </a:rPr>
              <a:t>лишний”, </a:t>
            </a:r>
            <a:r>
              <a:rPr lang="ru-RU" sz="3100" i="1" dirty="0" smtClean="0">
                <a:latin typeface="Georgia" panose="02040502050405020303" pitchFamily="18" charset="0"/>
              </a:rPr>
              <a:t/>
            </a:r>
            <a:br>
              <a:rPr lang="ru-RU" sz="3100" i="1" dirty="0" smtClean="0">
                <a:latin typeface="Georgia" panose="02040502050405020303" pitchFamily="18" charset="0"/>
              </a:rPr>
            </a:br>
            <a:r>
              <a:rPr lang="ru-RU" sz="3100" i="1" dirty="0" smtClean="0">
                <a:latin typeface="Georgia" panose="02040502050405020303" pitchFamily="18" charset="0"/>
              </a:rPr>
              <a:t/>
            </a:r>
            <a:br>
              <a:rPr lang="ru-RU" sz="3100" i="1" dirty="0" smtClean="0">
                <a:latin typeface="Georgia" panose="02040502050405020303" pitchFamily="18" charset="0"/>
              </a:rPr>
            </a:br>
            <a:r>
              <a:rPr lang="ru-RU" sz="3100" i="1" dirty="0" smtClean="0">
                <a:latin typeface="Georgia" panose="02040502050405020303" pitchFamily="18" charset="0"/>
              </a:rPr>
              <a:t>- “</a:t>
            </a:r>
            <a:r>
              <a:rPr lang="ru-RU" sz="3100" i="1" dirty="0">
                <a:latin typeface="Georgia" panose="02040502050405020303" pitchFamily="18" charset="0"/>
              </a:rPr>
              <a:t>Продолжи ряд”, </a:t>
            </a:r>
            <a:r>
              <a:rPr lang="ru-RU" sz="3100" i="1" dirty="0" smtClean="0">
                <a:latin typeface="Georgia" panose="02040502050405020303" pitchFamily="18" charset="0"/>
              </a:rPr>
              <a:t/>
            </a:r>
            <a:br>
              <a:rPr lang="ru-RU" sz="3100" i="1" dirty="0" smtClean="0">
                <a:latin typeface="Georgia" panose="02040502050405020303" pitchFamily="18" charset="0"/>
              </a:rPr>
            </a:br>
            <a:r>
              <a:rPr lang="ru-RU" sz="3100" i="1" dirty="0" smtClean="0">
                <a:latin typeface="Georgia" panose="02040502050405020303" pitchFamily="18" charset="0"/>
              </a:rPr>
              <a:t/>
            </a:r>
            <a:br>
              <a:rPr lang="ru-RU" sz="3100" i="1" dirty="0" smtClean="0">
                <a:latin typeface="Georgia" panose="02040502050405020303" pitchFamily="18" charset="0"/>
              </a:rPr>
            </a:br>
            <a:r>
              <a:rPr lang="ru-RU" sz="3100" i="1" dirty="0" smtClean="0">
                <a:latin typeface="Georgia" panose="02040502050405020303" pitchFamily="18" charset="0"/>
              </a:rPr>
              <a:t>- “</a:t>
            </a:r>
            <a:r>
              <a:rPr lang="ru-RU" sz="3100" i="1" dirty="0">
                <a:latin typeface="Georgia" panose="02040502050405020303" pitchFamily="18" charset="0"/>
              </a:rPr>
              <a:t>Найди предметы и явления, которые можно поделить надвое”, </a:t>
            </a:r>
            <a:r>
              <a:rPr lang="ru-RU" sz="3100" i="1" dirty="0" smtClean="0">
                <a:latin typeface="Georgia" panose="02040502050405020303" pitchFamily="18" charset="0"/>
              </a:rPr>
              <a:t/>
            </a:r>
            <a:br>
              <a:rPr lang="ru-RU" sz="3100" i="1" dirty="0" smtClean="0">
                <a:latin typeface="Georgia" panose="02040502050405020303" pitchFamily="18" charset="0"/>
              </a:rPr>
            </a:br>
            <a:r>
              <a:rPr lang="ru-RU" sz="3100" i="1" dirty="0" smtClean="0">
                <a:latin typeface="Georgia" panose="02040502050405020303" pitchFamily="18" charset="0"/>
              </a:rPr>
              <a:t/>
            </a:r>
            <a:br>
              <a:rPr lang="ru-RU" sz="3100" i="1" dirty="0" smtClean="0">
                <a:latin typeface="Georgia" panose="02040502050405020303" pitchFamily="18" charset="0"/>
              </a:rPr>
            </a:br>
            <a:r>
              <a:rPr lang="ru-RU" sz="3100" i="1" dirty="0" smtClean="0">
                <a:latin typeface="Georgia" panose="02040502050405020303" pitchFamily="18" charset="0"/>
              </a:rPr>
              <a:t>- “</a:t>
            </a:r>
            <a:r>
              <a:rPr lang="ru-RU" sz="3100" i="1" dirty="0">
                <a:latin typeface="Georgia" panose="02040502050405020303" pitchFamily="18" charset="0"/>
              </a:rPr>
              <a:t>Найди </a:t>
            </a:r>
            <a:r>
              <a:rPr lang="ru-RU" sz="3100" i="1" dirty="0" smtClean="0">
                <a:latin typeface="Georgia" panose="02040502050405020303" pitchFamily="18" charset="0"/>
              </a:rPr>
              <a:t>и проанализируй ошибки”.</a:t>
            </a:r>
            <a:r>
              <a:rPr lang="ru-RU" dirty="0"/>
              <a:t/>
            </a:r>
            <a:br>
              <a:rPr lang="ru-RU" dirty="0"/>
            </a:br>
            <a:endParaRPr lang="ru-RU" dirty="0"/>
          </a:p>
        </p:txBody>
      </p:sp>
    </p:spTree>
    <p:extLst>
      <p:ext uri="{BB962C8B-B14F-4D97-AF65-F5344CB8AC3E}">
        <p14:creationId xmlns:p14="http://schemas.microsoft.com/office/powerpoint/2010/main" val="373068783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Основные этапы исследовательской </a:t>
            </a:r>
            <a:r>
              <a:rPr lang="ru-RU" dirty="0" smtClean="0"/>
              <a:t>работы</a:t>
            </a:r>
            <a:r>
              <a:rPr lang="ru-RU" dirty="0"/>
              <a:t/>
            </a:r>
            <a:br>
              <a:rPr lang="ru-RU" dirty="0"/>
            </a:br>
            <a:r>
              <a:rPr lang="ru-RU" dirty="0" smtClean="0"/>
              <a:t/>
            </a:r>
            <a:br>
              <a:rPr lang="ru-RU" dirty="0" smtClean="0"/>
            </a:br>
            <a:r>
              <a:rPr lang="ru-RU" sz="2000" dirty="0"/>
              <a:t>1. Актуализация проблемы (выявить проблему и определить направление будущего исследования).</a:t>
            </a:r>
            <a:br>
              <a:rPr lang="ru-RU" sz="2000" dirty="0"/>
            </a:br>
            <a:r>
              <a:rPr lang="ru-RU" sz="2000" dirty="0"/>
              <a:t>2. Определить сферы исследования (сформулировать основные вопросы, ответы на которые мы хотели бы найти).</a:t>
            </a:r>
            <a:br>
              <a:rPr lang="ru-RU" sz="2000" dirty="0"/>
            </a:br>
            <a:r>
              <a:rPr lang="ru-RU" sz="2000" dirty="0"/>
              <a:t>3. Выбор темы исследования </a:t>
            </a:r>
            <a:r>
              <a:rPr lang="ru-RU" sz="2000" dirty="0" smtClean="0"/>
              <a:t>(обозначить </a:t>
            </a:r>
            <a:r>
              <a:rPr lang="ru-RU" sz="2000" dirty="0"/>
              <a:t>границы исследования</a:t>
            </a:r>
            <a:r>
              <a:rPr lang="ru-RU" sz="2000" dirty="0" smtClean="0"/>
              <a:t>).</a:t>
            </a:r>
            <a:r>
              <a:rPr lang="ru-RU" sz="2000" dirty="0"/>
              <a:t/>
            </a:r>
            <a:br>
              <a:rPr lang="ru-RU" sz="2000" dirty="0"/>
            </a:br>
            <a:r>
              <a:rPr lang="ru-RU" sz="2000" dirty="0"/>
              <a:t>4. Выработка гипотезы </a:t>
            </a:r>
            <a:r>
              <a:rPr lang="ru-RU" sz="2000" dirty="0" smtClean="0"/>
              <a:t>(должны </a:t>
            </a:r>
            <a:r>
              <a:rPr lang="ru-RU" sz="2000" dirty="0"/>
              <a:t>быть высказаны </a:t>
            </a:r>
            <a:r>
              <a:rPr lang="ru-RU" sz="2000" dirty="0" smtClean="0"/>
              <a:t>нереальные  </a:t>
            </a:r>
            <a:r>
              <a:rPr lang="ru-RU" sz="2000" dirty="0"/>
              <a:t>провокационные идеи).</a:t>
            </a:r>
            <a:br>
              <a:rPr lang="ru-RU" sz="2000" dirty="0"/>
            </a:br>
            <a:r>
              <a:rPr lang="ru-RU" sz="2000" dirty="0"/>
              <a:t>5. Выявление и систематизация подходов к решению </a:t>
            </a:r>
            <a:r>
              <a:rPr lang="ru-RU" sz="2000" dirty="0" smtClean="0"/>
              <a:t>(методы </a:t>
            </a:r>
            <a:r>
              <a:rPr lang="ru-RU" sz="2000" dirty="0"/>
              <a:t>исследования).</a:t>
            </a:r>
            <a:br>
              <a:rPr lang="ru-RU" sz="2000" dirty="0"/>
            </a:br>
            <a:r>
              <a:rPr lang="ru-RU" sz="2000" dirty="0"/>
              <a:t>6. Определить последовательность проведения исследования.</a:t>
            </a:r>
            <a:br>
              <a:rPr lang="ru-RU" sz="2000" dirty="0"/>
            </a:br>
            <a:r>
              <a:rPr lang="ru-RU" sz="2000" dirty="0"/>
              <a:t>7. Сбор и обработка информации (зафиксировать полученные знания).</a:t>
            </a:r>
            <a:br>
              <a:rPr lang="ru-RU" sz="2000" dirty="0"/>
            </a:br>
            <a:r>
              <a:rPr lang="ru-RU" sz="2000" dirty="0"/>
              <a:t>8. Анализ и обобщение полученных материалов (структурировать полученный </a:t>
            </a:r>
            <a:r>
              <a:rPr lang="ru-RU" sz="2000" dirty="0" smtClean="0"/>
              <a:t>материал).</a:t>
            </a:r>
            <a:r>
              <a:rPr lang="ru-RU" sz="2000" dirty="0"/>
              <a:t/>
            </a:r>
            <a:br>
              <a:rPr lang="ru-RU" sz="2000" dirty="0"/>
            </a:br>
            <a:r>
              <a:rPr lang="ru-RU" sz="2000" dirty="0"/>
              <a:t>9. Подготовка отчета (дать определения основным понятиям, подготовить сообщение по результатам исследования).</a:t>
            </a:r>
            <a:br>
              <a:rPr lang="ru-RU" sz="2000" dirty="0"/>
            </a:br>
            <a:r>
              <a:rPr lang="ru-RU" sz="2000" dirty="0"/>
              <a:t>10. Доклад (защитить результаты публично перед сверстниками и взрослыми, ответить на вопросы).</a:t>
            </a:r>
            <a:r>
              <a:rPr lang="ru-RU" dirty="0"/>
              <a:t/>
            </a:r>
            <a:br>
              <a:rPr lang="ru-RU" dirty="0"/>
            </a:br>
            <a:endParaRPr lang="ru-RU" dirty="0"/>
          </a:p>
        </p:txBody>
      </p:sp>
    </p:spTree>
    <p:extLst>
      <p:ext uri="{BB962C8B-B14F-4D97-AF65-F5344CB8AC3E}">
        <p14:creationId xmlns:p14="http://schemas.microsoft.com/office/powerpoint/2010/main" val="196049803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u="sng" dirty="0"/>
              <a:t>Подготовка к защите исследовательской </a:t>
            </a:r>
            <a:r>
              <a:rPr lang="ru-RU" u="sng" dirty="0" smtClean="0"/>
              <a:t>работы</a:t>
            </a:r>
            <a:br>
              <a:rPr lang="ru-RU" u="sng" dirty="0" smtClean="0"/>
            </a:br>
            <a:r>
              <a:rPr lang="ru-RU" u="sng" dirty="0"/>
              <a:t/>
            </a:r>
            <a:br>
              <a:rPr lang="ru-RU" u="sng" dirty="0"/>
            </a:br>
            <a:r>
              <a:rPr lang="ru-RU" sz="2200" b="1" u="sng" dirty="0"/>
              <a:t>Шаг 1. </a:t>
            </a:r>
            <a:r>
              <a:rPr lang="ru-RU" sz="2200" dirty="0"/>
              <a:t>Дать определения основным понятиям.</a:t>
            </a:r>
            <a:br>
              <a:rPr lang="ru-RU" sz="2200" dirty="0"/>
            </a:br>
            <a:r>
              <a:rPr lang="ru-RU" sz="2200" b="1" u="sng" dirty="0"/>
              <a:t>Шаг 2. </a:t>
            </a:r>
            <a:r>
              <a:rPr lang="ru-RU" sz="2200" dirty="0"/>
              <a:t>Расклассифицировать основные предметы, процессы, явления и события.</a:t>
            </a:r>
            <a:br>
              <a:rPr lang="ru-RU" sz="2200" dirty="0"/>
            </a:br>
            <a:r>
              <a:rPr lang="ru-RU" sz="2200" b="1" u="sng" dirty="0"/>
              <a:t>Шаг 3. </a:t>
            </a:r>
            <a:r>
              <a:rPr lang="ru-RU" sz="2200" dirty="0"/>
              <a:t>Выявить и обозначить все замеченные парадоксы.</a:t>
            </a:r>
            <a:br>
              <a:rPr lang="ru-RU" sz="2200" dirty="0"/>
            </a:br>
            <a:r>
              <a:rPr lang="ru-RU" sz="2200" b="1" u="sng" dirty="0"/>
              <a:t>Шаг 4. </a:t>
            </a:r>
            <a:r>
              <a:rPr lang="ru-RU" sz="2200" dirty="0"/>
              <a:t>Ранжировать основные идеи.</a:t>
            </a:r>
            <a:br>
              <a:rPr lang="ru-RU" sz="2200" dirty="0"/>
            </a:br>
            <a:r>
              <a:rPr lang="ru-RU" sz="2200" b="1" u="sng" dirty="0"/>
              <a:t>Шаг 5. </a:t>
            </a:r>
            <a:r>
              <a:rPr lang="ru-RU" sz="2200" dirty="0"/>
              <a:t>Предложить метафоры и сравнения (сопоставления, схемы)</a:t>
            </a:r>
            <a:br>
              <a:rPr lang="ru-RU" sz="2200" dirty="0"/>
            </a:br>
            <a:r>
              <a:rPr lang="ru-RU" sz="2200" b="1" u="sng" dirty="0"/>
              <a:t>Шаг 6. </a:t>
            </a:r>
            <a:r>
              <a:rPr lang="ru-RU" sz="2200" dirty="0"/>
              <a:t>Выработать суждения и сделать умозаключения.</a:t>
            </a:r>
            <a:br>
              <a:rPr lang="ru-RU" sz="2200" dirty="0"/>
            </a:br>
            <a:r>
              <a:rPr lang="ru-RU" sz="2200" b="1" u="sng" dirty="0"/>
              <a:t>Шаг 7. </a:t>
            </a:r>
            <a:r>
              <a:rPr lang="ru-RU" sz="2200" dirty="0"/>
              <a:t>Сделать выводы.</a:t>
            </a:r>
            <a:br>
              <a:rPr lang="ru-RU" sz="2200" dirty="0"/>
            </a:br>
            <a:r>
              <a:rPr lang="ru-RU" sz="2200" b="1" u="sng" dirty="0"/>
              <a:t>Шаг 8. </a:t>
            </a:r>
            <a:r>
              <a:rPr lang="ru-RU" sz="2200" dirty="0"/>
              <a:t>Указать возможные пути дальнейшего изучения.</a:t>
            </a:r>
            <a:br>
              <a:rPr lang="ru-RU" sz="2200" dirty="0"/>
            </a:br>
            <a:r>
              <a:rPr lang="ru-RU" sz="2200" b="1" u="sng" dirty="0"/>
              <a:t>Шаг 9. </a:t>
            </a:r>
            <a:r>
              <a:rPr lang="ru-RU" sz="2200" dirty="0"/>
              <a:t>Подготовить текст доклада.</a:t>
            </a:r>
            <a:br>
              <a:rPr lang="ru-RU" sz="2200" dirty="0"/>
            </a:br>
            <a:r>
              <a:rPr lang="ru-RU" sz="2200" b="1" u="sng" dirty="0"/>
              <a:t>Шаг 10. </a:t>
            </a:r>
            <a:r>
              <a:rPr lang="ru-RU" sz="2200" dirty="0"/>
              <a:t>Приготовить </a:t>
            </a:r>
            <a:r>
              <a:rPr lang="ru-RU" sz="2200" dirty="0" smtClean="0"/>
              <a:t>макеты.</a:t>
            </a:r>
            <a:r>
              <a:rPr lang="ru-RU" sz="2200" dirty="0"/>
              <a:t/>
            </a:r>
            <a:br>
              <a:rPr lang="ru-RU" sz="2200" dirty="0"/>
            </a:br>
            <a:r>
              <a:rPr lang="ru-RU" sz="2200" b="1" u="sng" dirty="0"/>
              <a:t>Шаг 11. </a:t>
            </a:r>
            <a:r>
              <a:rPr lang="ru-RU" sz="2200" dirty="0"/>
              <a:t>Подготовиться к ответам на вопросы.</a:t>
            </a:r>
            <a:r>
              <a:rPr lang="ru-RU" dirty="0"/>
              <a:t/>
            </a:r>
            <a:br>
              <a:rPr lang="ru-RU" dirty="0"/>
            </a:br>
            <a:r>
              <a:rPr lang="ru-RU" dirty="0"/>
              <a:t/>
            </a:r>
            <a:br>
              <a:rPr lang="ru-RU" dirty="0"/>
            </a:br>
            <a:endParaRPr lang="ru-RU" dirty="0"/>
          </a:p>
        </p:txBody>
      </p:sp>
    </p:spTree>
    <p:extLst>
      <p:ext uri="{BB962C8B-B14F-4D97-AF65-F5344CB8AC3E}">
        <p14:creationId xmlns:p14="http://schemas.microsoft.com/office/powerpoint/2010/main" val="270388174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Критерии оценивания исследовательских умений </a:t>
            </a:r>
            <a:r>
              <a:rPr lang="ru-RU" dirty="0" smtClean="0"/>
              <a:t>учащихся</a:t>
            </a:r>
            <a:br>
              <a:rPr lang="ru-RU" dirty="0" smtClean="0"/>
            </a:br>
            <a:r>
              <a:rPr lang="ru-RU" dirty="0"/>
              <a:t/>
            </a:r>
            <a:br>
              <a:rPr lang="ru-RU" dirty="0"/>
            </a:br>
            <a:endParaRPr lang="ru-RU" dirty="0"/>
          </a:p>
        </p:txBody>
      </p:sp>
      <p:graphicFrame>
        <p:nvGraphicFramePr>
          <p:cNvPr id="3" name="Таблица 2"/>
          <p:cNvGraphicFramePr>
            <a:graphicFrameLocks noGrp="1"/>
          </p:cNvGraphicFramePr>
          <p:nvPr>
            <p:extLst>
              <p:ext uri="{D42A27DB-BD31-4B8C-83A1-F6EECF244321}">
                <p14:modId xmlns:p14="http://schemas.microsoft.com/office/powerpoint/2010/main" val="4015724995"/>
              </p:ext>
            </p:extLst>
          </p:nvPr>
        </p:nvGraphicFramePr>
        <p:xfrm>
          <a:off x="1893194" y="1905000"/>
          <a:ext cx="9182637" cy="4714745"/>
        </p:xfrm>
        <a:graphic>
          <a:graphicData uri="http://schemas.openxmlformats.org/drawingml/2006/table">
            <a:tbl>
              <a:tblPr firstRow="1" firstCol="1" bandRow="1">
                <a:tableStyleId>{5C22544A-7EE6-4342-B048-85BDC9FD1C3A}</a:tableStyleId>
              </a:tblPr>
              <a:tblGrid>
                <a:gridCol w="483297"/>
                <a:gridCol w="7182325"/>
                <a:gridCol w="1517015"/>
              </a:tblGrid>
              <a:tr h="973153">
                <a:tc>
                  <a:txBody>
                    <a:bodyPr/>
                    <a:lstStyle/>
                    <a:p>
                      <a:pPr>
                        <a:lnSpc>
                          <a:spcPts val="1630"/>
                        </a:lnSpc>
                        <a:spcAft>
                          <a:spcPts val="0"/>
                        </a:spcAft>
                      </a:pPr>
                      <a:r>
                        <a:rPr lang="ru-RU" sz="950">
                          <a:effectLst/>
                        </a:rPr>
                        <a:t>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a:lnSpc>
                          <a:spcPts val="1630"/>
                        </a:lnSpc>
                        <a:spcAft>
                          <a:spcPts val="0"/>
                        </a:spcAft>
                      </a:pPr>
                      <a:endParaRPr lang="ru-RU" sz="1800" dirty="0" smtClean="0">
                        <a:effectLst/>
                      </a:endParaRPr>
                    </a:p>
                    <a:p>
                      <a:pPr>
                        <a:lnSpc>
                          <a:spcPts val="1630"/>
                        </a:lnSpc>
                        <a:spcAft>
                          <a:spcPts val="0"/>
                        </a:spcAft>
                      </a:pPr>
                      <a:r>
                        <a:rPr lang="ru-RU" sz="1800" dirty="0" smtClean="0">
                          <a:effectLst/>
                        </a:rPr>
                        <a:t>Критерии </a:t>
                      </a:r>
                      <a:r>
                        <a:rPr lang="ru-RU" sz="1800" dirty="0">
                          <a:effectLst/>
                        </a:rPr>
                        <a:t>оценивания исследовательских умений учащихся</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a:lnSpc>
                          <a:spcPts val="1630"/>
                        </a:lnSpc>
                        <a:spcAft>
                          <a:spcPts val="0"/>
                        </a:spcAft>
                      </a:pPr>
                      <a:endParaRPr lang="ru-RU" sz="1400" dirty="0" smtClean="0">
                        <a:effectLst/>
                      </a:endParaRPr>
                    </a:p>
                    <a:p>
                      <a:pPr>
                        <a:lnSpc>
                          <a:spcPts val="1630"/>
                        </a:lnSpc>
                        <a:spcAft>
                          <a:spcPts val="0"/>
                        </a:spcAft>
                      </a:pPr>
                      <a:r>
                        <a:rPr lang="ru-RU" sz="1400" dirty="0" smtClean="0">
                          <a:effectLst/>
                        </a:rPr>
                        <a:t>Успешность </a:t>
                      </a:r>
                      <a:r>
                        <a:rPr lang="ru-RU" sz="1400" dirty="0">
                          <a:effectLst/>
                        </a:rPr>
                        <a:t>выполнения</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r>
              <a:tr h="461380">
                <a:tc>
                  <a:txBody>
                    <a:bodyPr/>
                    <a:lstStyle/>
                    <a:p>
                      <a:pPr>
                        <a:lnSpc>
                          <a:spcPts val="1630"/>
                        </a:lnSpc>
                        <a:spcAft>
                          <a:spcPts val="0"/>
                        </a:spcAft>
                      </a:pPr>
                      <a:r>
                        <a:rPr lang="ru-RU" sz="1800">
                          <a:effectLst/>
                        </a:rPr>
                        <a:t>1</a:t>
                      </a:r>
                      <a:endParaRPr lang="ru-RU"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a:lnSpc>
                          <a:spcPts val="1630"/>
                        </a:lnSpc>
                        <a:spcAft>
                          <a:spcPts val="0"/>
                        </a:spcAft>
                      </a:pPr>
                      <a:r>
                        <a:rPr lang="ru-RU" sz="1800">
                          <a:effectLst/>
                        </a:rPr>
                        <a:t>Умение работать с текстом</a:t>
                      </a:r>
                      <a:endParaRPr lang="ru-RU"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a:lnSpc>
                          <a:spcPts val="1630"/>
                        </a:lnSpc>
                        <a:spcAft>
                          <a:spcPts val="0"/>
                        </a:spcAft>
                      </a:pPr>
                      <a:r>
                        <a:rPr lang="ru-RU" sz="950">
                          <a:effectLst/>
                        </a:rPr>
                        <a:t>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r>
              <a:tr h="461380">
                <a:tc>
                  <a:txBody>
                    <a:bodyPr/>
                    <a:lstStyle/>
                    <a:p>
                      <a:pPr>
                        <a:lnSpc>
                          <a:spcPts val="1630"/>
                        </a:lnSpc>
                        <a:spcAft>
                          <a:spcPts val="0"/>
                        </a:spcAft>
                      </a:pPr>
                      <a:r>
                        <a:rPr lang="ru-RU" sz="1800">
                          <a:effectLst/>
                        </a:rPr>
                        <a:t>2</a:t>
                      </a:r>
                      <a:endParaRPr lang="ru-RU"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a:lnSpc>
                          <a:spcPts val="1630"/>
                        </a:lnSpc>
                        <a:spcAft>
                          <a:spcPts val="0"/>
                        </a:spcAft>
                      </a:pPr>
                      <a:r>
                        <a:rPr lang="ru-RU" sz="1800">
                          <a:effectLst/>
                        </a:rPr>
                        <a:t>Умение видеть проблемы</a:t>
                      </a:r>
                      <a:endParaRPr lang="ru-RU"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a:lnSpc>
                          <a:spcPts val="1630"/>
                        </a:lnSpc>
                        <a:spcAft>
                          <a:spcPts val="0"/>
                        </a:spcAft>
                      </a:pPr>
                      <a:r>
                        <a:rPr lang="ru-RU" sz="950">
                          <a:effectLst/>
                        </a:rPr>
                        <a:t>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r>
              <a:tr h="973312">
                <a:tc>
                  <a:txBody>
                    <a:bodyPr/>
                    <a:lstStyle/>
                    <a:p>
                      <a:pPr>
                        <a:lnSpc>
                          <a:spcPts val="1630"/>
                        </a:lnSpc>
                        <a:spcAft>
                          <a:spcPts val="0"/>
                        </a:spcAft>
                      </a:pPr>
                      <a:r>
                        <a:rPr lang="ru-RU" sz="1800">
                          <a:effectLst/>
                        </a:rPr>
                        <a:t>3</a:t>
                      </a:r>
                      <a:endParaRPr lang="ru-RU"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a:lnSpc>
                          <a:spcPts val="1630"/>
                        </a:lnSpc>
                        <a:spcAft>
                          <a:spcPts val="0"/>
                        </a:spcAft>
                      </a:pPr>
                      <a:r>
                        <a:rPr lang="ru-RU" sz="1800">
                          <a:effectLst/>
                        </a:rPr>
                        <a:t>Умение высказывать свое суждение, аргументировать и доказывать собственное мнение</a:t>
                      </a:r>
                      <a:endParaRPr lang="ru-RU"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a:lnSpc>
                          <a:spcPts val="1630"/>
                        </a:lnSpc>
                        <a:spcAft>
                          <a:spcPts val="0"/>
                        </a:spcAft>
                      </a:pPr>
                      <a:r>
                        <a:rPr lang="ru-RU" sz="950">
                          <a:effectLst/>
                        </a:rPr>
                        <a:t>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r>
              <a:tr h="461380">
                <a:tc>
                  <a:txBody>
                    <a:bodyPr/>
                    <a:lstStyle/>
                    <a:p>
                      <a:pPr>
                        <a:lnSpc>
                          <a:spcPts val="1630"/>
                        </a:lnSpc>
                        <a:spcAft>
                          <a:spcPts val="0"/>
                        </a:spcAft>
                      </a:pPr>
                      <a:r>
                        <a:rPr lang="ru-RU" sz="1800">
                          <a:effectLst/>
                        </a:rPr>
                        <a:t>4</a:t>
                      </a:r>
                      <a:endParaRPr lang="ru-RU"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a:lnSpc>
                          <a:spcPts val="1630"/>
                        </a:lnSpc>
                        <a:spcAft>
                          <a:spcPts val="0"/>
                        </a:spcAft>
                      </a:pPr>
                      <a:r>
                        <a:rPr lang="ru-RU" sz="1800">
                          <a:effectLst/>
                        </a:rPr>
                        <a:t>Умение определять жанр, стиль произведения, его специфические признаки</a:t>
                      </a:r>
                      <a:endParaRPr lang="ru-RU"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a:lnSpc>
                          <a:spcPts val="1630"/>
                        </a:lnSpc>
                        <a:spcAft>
                          <a:spcPts val="0"/>
                        </a:spcAft>
                      </a:pPr>
                      <a:r>
                        <a:rPr lang="ru-RU" sz="950">
                          <a:effectLst/>
                        </a:rPr>
                        <a:t>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r>
              <a:tr h="461380">
                <a:tc>
                  <a:txBody>
                    <a:bodyPr/>
                    <a:lstStyle/>
                    <a:p>
                      <a:pPr>
                        <a:lnSpc>
                          <a:spcPts val="1630"/>
                        </a:lnSpc>
                        <a:spcAft>
                          <a:spcPts val="0"/>
                        </a:spcAft>
                      </a:pPr>
                      <a:r>
                        <a:rPr lang="ru-RU" sz="1800">
                          <a:effectLst/>
                        </a:rPr>
                        <a:t>5</a:t>
                      </a:r>
                      <a:endParaRPr lang="ru-RU"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a:lnSpc>
                          <a:spcPts val="1630"/>
                        </a:lnSpc>
                        <a:spcAft>
                          <a:spcPts val="0"/>
                        </a:spcAft>
                      </a:pPr>
                      <a:r>
                        <a:rPr lang="ru-RU" sz="1800">
                          <a:effectLst/>
                        </a:rPr>
                        <a:t>Умение правильно выстраивать текст-рассуждение</a:t>
                      </a:r>
                      <a:endParaRPr lang="ru-RU"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a:lnSpc>
                          <a:spcPts val="1630"/>
                        </a:lnSpc>
                        <a:spcAft>
                          <a:spcPts val="0"/>
                        </a:spcAft>
                      </a:pPr>
                      <a:r>
                        <a:rPr lang="ru-RU" sz="950">
                          <a:effectLst/>
                        </a:rPr>
                        <a:t>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r>
              <a:tr h="461380">
                <a:tc>
                  <a:txBody>
                    <a:bodyPr/>
                    <a:lstStyle/>
                    <a:p>
                      <a:pPr>
                        <a:lnSpc>
                          <a:spcPts val="1630"/>
                        </a:lnSpc>
                        <a:spcAft>
                          <a:spcPts val="0"/>
                        </a:spcAft>
                      </a:pPr>
                      <a:r>
                        <a:rPr lang="ru-RU" sz="1800">
                          <a:effectLst/>
                        </a:rPr>
                        <a:t>6</a:t>
                      </a:r>
                      <a:endParaRPr lang="ru-RU"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a:lnSpc>
                          <a:spcPts val="1630"/>
                        </a:lnSpc>
                        <a:spcAft>
                          <a:spcPts val="0"/>
                        </a:spcAft>
                      </a:pPr>
                      <a:r>
                        <a:rPr lang="ru-RU" sz="1800">
                          <a:effectLst/>
                        </a:rPr>
                        <a:t>Умение планировать и проводить наблюдения</a:t>
                      </a:r>
                      <a:endParaRPr lang="ru-RU"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a:lnSpc>
                          <a:spcPts val="1630"/>
                        </a:lnSpc>
                        <a:spcAft>
                          <a:spcPts val="0"/>
                        </a:spcAft>
                      </a:pPr>
                      <a:r>
                        <a:rPr lang="ru-RU" sz="950">
                          <a:effectLst/>
                        </a:rPr>
                        <a:t>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r>
              <a:tr h="461380">
                <a:tc>
                  <a:txBody>
                    <a:bodyPr/>
                    <a:lstStyle/>
                    <a:p>
                      <a:pPr>
                        <a:lnSpc>
                          <a:spcPts val="1630"/>
                        </a:lnSpc>
                        <a:spcAft>
                          <a:spcPts val="0"/>
                        </a:spcAft>
                      </a:pPr>
                      <a:r>
                        <a:rPr lang="ru-RU" sz="1800" dirty="0">
                          <a:effectLst/>
                        </a:rPr>
                        <a:t>7</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a:lnSpc>
                          <a:spcPts val="1630"/>
                        </a:lnSpc>
                        <a:spcAft>
                          <a:spcPts val="0"/>
                        </a:spcAft>
                      </a:pPr>
                      <a:r>
                        <a:rPr lang="ru-RU" sz="1800" dirty="0">
                          <a:effectLst/>
                        </a:rPr>
                        <a:t>Умение давать определение понятиям</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a:lnSpc>
                          <a:spcPts val="1630"/>
                        </a:lnSpc>
                        <a:spcAft>
                          <a:spcPts val="0"/>
                        </a:spcAft>
                      </a:pPr>
                      <a:r>
                        <a:rPr lang="ru-RU" sz="950" dirty="0">
                          <a:effectLst/>
                        </a:rPr>
                        <a:t> </a:t>
                      </a: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r>
            </a:tbl>
          </a:graphicData>
        </a:graphic>
      </p:graphicFrame>
    </p:spTree>
    <p:extLst>
      <p:ext uri="{BB962C8B-B14F-4D97-AF65-F5344CB8AC3E}">
        <p14:creationId xmlns:p14="http://schemas.microsoft.com/office/powerpoint/2010/main" val="390041811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u="sng" dirty="0"/>
              <a:t>Особенности уроков литературного чтения исследовательского </a:t>
            </a:r>
            <a:r>
              <a:rPr lang="ru-RU" u="sng" dirty="0" smtClean="0"/>
              <a:t>характера</a:t>
            </a:r>
            <a:br>
              <a:rPr lang="ru-RU" u="sng" dirty="0" smtClean="0"/>
            </a:br>
            <a:r>
              <a:rPr lang="ru-RU" dirty="0"/>
              <a:t/>
            </a:r>
            <a:br>
              <a:rPr lang="ru-RU" dirty="0"/>
            </a:br>
            <a:r>
              <a:rPr lang="ru-RU" dirty="0"/>
              <a:t>- наличие единой, интересной для всех участников проблемы;</a:t>
            </a:r>
            <a:br>
              <a:rPr lang="ru-RU" dirty="0"/>
            </a:br>
            <a:r>
              <a:rPr lang="ru-RU" dirty="0"/>
              <a:t>- возможность свободного изложения материала, отстаивания своей точки зрений;</a:t>
            </a:r>
            <a:br>
              <a:rPr lang="ru-RU" dirty="0"/>
            </a:br>
            <a:r>
              <a:rPr lang="ru-RU" dirty="0"/>
              <a:t>- наличие диалоговых взаимоотношений между учителем и классом, учителем и учениками, учениками.</a:t>
            </a:r>
            <a:br>
              <a:rPr lang="ru-RU" dirty="0"/>
            </a:br>
            <a:r>
              <a:rPr lang="ru-RU" dirty="0"/>
              <a:t/>
            </a:r>
            <a:br>
              <a:rPr lang="ru-RU" dirty="0"/>
            </a:br>
            <a:endParaRPr lang="ru-RU" dirty="0"/>
          </a:p>
        </p:txBody>
      </p:sp>
    </p:spTree>
    <p:extLst>
      <p:ext uri="{BB962C8B-B14F-4D97-AF65-F5344CB8AC3E}">
        <p14:creationId xmlns:p14="http://schemas.microsoft.com/office/powerpoint/2010/main" val="279491042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Структура урока –исследования</a:t>
            </a:r>
            <a:br>
              <a:rPr lang="ru-RU" dirty="0" smtClean="0"/>
            </a:br>
            <a:r>
              <a:rPr lang="ru-RU" dirty="0"/>
              <a:t/>
            </a:r>
            <a:br>
              <a:rPr lang="ru-RU" dirty="0"/>
            </a:br>
            <a:r>
              <a:rPr lang="ru-RU" sz="2000" dirty="0"/>
              <a:t>1. </a:t>
            </a:r>
            <a:r>
              <a:rPr lang="ru-RU" sz="2000" b="1" dirty="0"/>
              <a:t>Сообщение </a:t>
            </a:r>
            <a:r>
              <a:rPr lang="ru-RU" sz="2000" b="1" dirty="0" smtClean="0"/>
              <a:t>темы</a:t>
            </a:r>
            <a:r>
              <a:rPr lang="ru-RU" sz="2000" dirty="0" smtClean="0"/>
              <a:t>.</a:t>
            </a:r>
            <a:br>
              <a:rPr lang="ru-RU" sz="2000" dirty="0" smtClean="0"/>
            </a:br>
            <a:r>
              <a:rPr lang="ru-RU" sz="2000" dirty="0" smtClean="0"/>
              <a:t>Дети </a:t>
            </a:r>
            <a:r>
              <a:rPr lang="ru-RU" sz="2000" dirty="0"/>
              <a:t>должны ясно представлять, что они будут исследовать в художественном произведении).</a:t>
            </a:r>
            <a:br>
              <a:rPr lang="ru-RU" sz="2000" dirty="0"/>
            </a:br>
            <a:r>
              <a:rPr lang="ru-RU" sz="2000" b="1" dirty="0"/>
              <a:t>2.Постановка учебной задачи </a:t>
            </a:r>
            <a:r>
              <a:rPr lang="ru-RU" sz="2000" dirty="0"/>
              <a:t>(формулирование сути проблемы в виде проблемного вопроса, который станет основой  учебной задачи данного урока).</a:t>
            </a:r>
            <a:br>
              <a:rPr lang="ru-RU" sz="2000" dirty="0"/>
            </a:br>
            <a:r>
              <a:rPr lang="ru-RU" sz="2000" b="1" dirty="0"/>
              <a:t>3.Совместный поиск решения учебной задачи </a:t>
            </a:r>
            <a:r>
              <a:rPr lang="ru-RU" sz="2000" dirty="0"/>
              <a:t>(выработка плана-исследования, определение путей решения проблемы, хода дальнейших действий).</a:t>
            </a:r>
            <a:br>
              <a:rPr lang="ru-RU" sz="2000" dirty="0"/>
            </a:br>
            <a:r>
              <a:rPr lang="ru-RU" sz="2000" b="1" dirty="0"/>
              <a:t>4.Получение совместного окончательного решения </a:t>
            </a:r>
            <a:r>
              <a:rPr lang="ru-RU" sz="2000" dirty="0"/>
              <a:t>(проведение собственно исследования, поисковой деятельности, то есть некой последовательности учебных действий, определенной совместными усилиями всех участников).</a:t>
            </a:r>
            <a:br>
              <a:rPr lang="ru-RU" sz="2000" dirty="0"/>
            </a:br>
            <a:r>
              <a:rPr lang="ru-RU" sz="2000" b="1" dirty="0"/>
              <a:t>5. Обобщение </a:t>
            </a:r>
            <a:r>
              <a:rPr lang="ru-RU" sz="2000" dirty="0"/>
              <a:t>(подведение итогов исследования в форме содержательного вывода о том, каковы же результаты работы, как решена проблема).</a:t>
            </a:r>
            <a:r>
              <a:rPr lang="ru-RU" dirty="0"/>
              <a:t/>
            </a:r>
            <a:br>
              <a:rPr lang="ru-RU" dirty="0"/>
            </a:br>
            <a:endParaRPr lang="ru-RU" dirty="0"/>
          </a:p>
        </p:txBody>
      </p:sp>
    </p:spTree>
    <p:extLst>
      <p:ext uri="{BB962C8B-B14F-4D97-AF65-F5344CB8AC3E}">
        <p14:creationId xmlns:p14="http://schemas.microsoft.com/office/powerpoint/2010/main" val="65546397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lvl="0"/>
            <a:r>
              <a:rPr lang="ru-RU" dirty="0" smtClean="0"/>
              <a:t>Методические </a:t>
            </a:r>
            <a:r>
              <a:rPr lang="ru-RU" dirty="0" smtClean="0"/>
              <a:t>приемы. </a:t>
            </a:r>
            <a:r>
              <a:rPr lang="en-US" dirty="0" smtClean="0"/>
              <a:t/>
            </a:r>
            <a:br>
              <a:rPr lang="en-US" dirty="0" smtClean="0"/>
            </a:br>
            <a:r>
              <a:rPr lang="ru-RU" sz="3100" dirty="0" smtClean="0"/>
              <a:t>Развитие </a:t>
            </a:r>
            <a:r>
              <a:rPr lang="ru-RU" sz="3100" dirty="0" smtClean="0"/>
              <a:t>умения задавать проблемные вопросы.</a:t>
            </a:r>
            <a:r>
              <a:rPr lang="ru-RU" dirty="0" smtClean="0"/>
              <a:t/>
            </a:r>
            <a:br>
              <a:rPr lang="ru-RU" dirty="0" smtClean="0"/>
            </a:br>
            <a:r>
              <a:rPr lang="ru-RU" dirty="0"/>
              <a:t/>
            </a:r>
            <a:br>
              <a:rPr lang="ru-RU" dirty="0"/>
            </a:br>
            <a:r>
              <a:rPr lang="ru-RU" i="1" u="sng" dirty="0" smtClean="0"/>
              <a:t>Вопрос- форма выражения проблемы.</a:t>
            </a:r>
            <a:br>
              <a:rPr lang="ru-RU" i="1" u="sng" dirty="0" smtClean="0"/>
            </a:br>
            <a:r>
              <a:rPr lang="ru-RU" sz="2700" dirty="0" smtClean="0"/>
              <a:t/>
            </a:r>
            <a:br>
              <a:rPr lang="ru-RU" sz="2700" dirty="0" smtClean="0"/>
            </a:br>
            <a:r>
              <a:rPr lang="ru-RU" sz="2700" dirty="0" smtClean="0"/>
              <a:t>1.Вопросы</a:t>
            </a:r>
            <a:r>
              <a:rPr lang="ru-RU" sz="2700" dirty="0"/>
              <a:t>, направленные на</a:t>
            </a:r>
            <a:r>
              <a:rPr lang="ru-RU" sz="2700" i="1" dirty="0"/>
              <a:t> установление причинно-следственных </a:t>
            </a:r>
            <a:r>
              <a:rPr lang="ru-RU" sz="2700" i="1" dirty="0" smtClean="0"/>
              <a:t>связей (</a:t>
            </a:r>
            <a:r>
              <a:rPr lang="ru-RU" sz="2700" dirty="0" smtClean="0"/>
              <a:t>мотивы </a:t>
            </a:r>
            <a:r>
              <a:rPr lang="ru-RU" sz="2700" dirty="0"/>
              <a:t>поступков поведения героев, </a:t>
            </a:r>
            <a:r>
              <a:rPr lang="ru-RU" sz="2700" dirty="0" smtClean="0"/>
              <a:t>психология действий, причины).</a:t>
            </a:r>
            <a:r>
              <a:rPr lang="ru-RU" sz="2700" dirty="0"/>
              <a:t/>
            </a:r>
            <a:br>
              <a:rPr lang="ru-RU" sz="2700" dirty="0"/>
            </a:br>
            <a:r>
              <a:rPr lang="ru-RU" sz="2700" dirty="0" smtClean="0"/>
              <a:t>2.Вопросы</a:t>
            </a:r>
            <a:r>
              <a:rPr lang="ru-RU" sz="2700" dirty="0"/>
              <a:t>, </a:t>
            </a:r>
            <a:r>
              <a:rPr lang="ru-RU" sz="2700" i="1" dirty="0"/>
              <a:t>формирующие способность критически мыслить, </a:t>
            </a:r>
            <a:r>
              <a:rPr lang="ru-RU" sz="2700" dirty="0"/>
              <a:t>отстаивать свою точку зрения, спорить.</a:t>
            </a:r>
            <a:br>
              <a:rPr lang="ru-RU" sz="2700" dirty="0"/>
            </a:br>
            <a:r>
              <a:rPr lang="ru-RU" sz="2700" dirty="0" smtClean="0"/>
              <a:t>3. Вопросы</a:t>
            </a:r>
            <a:r>
              <a:rPr lang="ru-RU" sz="2700" dirty="0"/>
              <a:t>, </a:t>
            </a:r>
            <a:r>
              <a:rPr lang="ru-RU" sz="2700" i="1" dirty="0"/>
              <a:t>направленные на сравнение и сопоставление.</a:t>
            </a:r>
            <a:r>
              <a:rPr lang="ru-RU" sz="2700" dirty="0"/>
              <a:t/>
            </a:r>
            <a:br>
              <a:rPr lang="ru-RU" sz="2700" dirty="0"/>
            </a:br>
            <a:endParaRPr lang="ru-RU" sz="2700" dirty="0"/>
          </a:p>
        </p:txBody>
      </p:sp>
    </p:spTree>
    <p:extLst>
      <p:ext uri="{BB962C8B-B14F-4D97-AF65-F5344CB8AC3E}">
        <p14:creationId xmlns:p14="http://schemas.microsoft.com/office/powerpoint/2010/main" val="336041491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Методические </a:t>
            </a:r>
            <a:r>
              <a:rPr lang="ru-RU" dirty="0" smtClean="0"/>
              <a:t>приемы.</a:t>
            </a:r>
            <a:r>
              <a:rPr lang="ru-RU" dirty="0" smtClean="0"/>
              <a:t/>
            </a:r>
            <a:br>
              <a:rPr lang="ru-RU" dirty="0" smtClean="0"/>
            </a:br>
            <a:r>
              <a:rPr lang="ru-RU" sz="3100" dirty="0" smtClean="0"/>
              <a:t>Виды вопросов.</a:t>
            </a:r>
            <a:r>
              <a:rPr lang="ru-RU" sz="2800" dirty="0" smtClean="0"/>
              <a:t/>
            </a:r>
            <a:br>
              <a:rPr lang="ru-RU" sz="2800" dirty="0" smtClean="0"/>
            </a:br>
            <a:r>
              <a:rPr lang="ru-RU" sz="2800" dirty="0" smtClean="0"/>
              <a:t/>
            </a:r>
            <a:br>
              <a:rPr lang="ru-RU" sz="2800" dirty="0" smtClean="0"/>
            </a:br>
            <a:r>
              <a:rPr lang="ru-RU" sz="2800" dirty="0" smtClean="0"/>
              <a:t/>
            </a:r>
            <a:br>
              <a:rPr lang="ru-RU" sz="2800" dirty="0" smtClean="0"/>
            </a:br>
            <a:r>
              <a:rPr lang="ru-RU" sz="2000" b="1" dirty="0" smtClean="0"/>
              <a:t>Уточняющие</a:t>
            </a:r>
            <a:r>
              <a:rPr lang="ru-RU" sz="2000" dirty="0" smtClean="0"/>
              <a:t> ( прямые или “ли”-вопросы): верно ли, что…; надо ли создавать…; должен ли…?</a:t>
            </a:r>
            <a:br>
              <a:rPr lang="ru-RU" sz="2000" dirty="0" smtClean="0"/>
            </a:br>
            <a:r>
              <a:rPr lang="ru-RU" sz="2000" dirty="0" smtClean="0"/>
              <a:t>1)Сложные, состоящие фактически из нескольких вопросов.</a:t>
            </a:r>
            <a:r>
              <a:rPr lang="ru-RU" sz="2000" dirty="0"/>
              <a:t>  </a:t>
            </a:r>
            <a:r>
              <a:rPr lang="ru-RU" sz="2000" b="1" dirty="0"/>
              <a:t>Например: </a:t>
            </a:r>
            <a:r>
              <a:rPr lang="ru-RU" sz="2000" b="1" i="1" dirty="0"/>
              <a:t>Будешь ли ты играть в компьютерные игры с ребятами или тебе больше нравится играть одному?</a:t>
            </a:r>
            <a:r>
              <a:rPr lang="ru-RU" sz="2000" dirty="0" smtClean="0"/>
              <a:t/>
            </a:r>
            <a:br>
              <a:rPr lang="ru-RU" sz="2000" dirty="0" smtClean="0"/>
            </a:br>
            <a:r>
              <a:rPr lang="ru-RU" sz="2000" dirty="0" smtClean="0"/>
              <a:t>2) Простые: условные и безусловные. </a:t>
            </a:r>
            <a:r>
              <a:rPr lang="ru-RU" sz="2000" b="1" dirty="0" smtClean="0"/>
              <a:t>Например: </a:t>
            </a:r>
            <a:r>
              <a:rPr lang="ru-RU" sz="2000" b="1" i="1" dirty="0" smtClean="0"/>
              <a:t>Правда и, что у тебя дома живет попугай?</a:t>
            </a:r>
            <a:r>
              <a:rPr lang="ru-RU" sz="2000" dirty="0" smtClean="0"/>
              <a:t> – простой безусловный вопрос</a:t>
            </a:r>
            <a:r>
              <a:rPr lang="ru-RU" sz="2000" b="1" i="1" dirty="0" smtClean="0"/>
              <a:t>. Верно ли, что если котенок отказывается от еды и не играет, то он болен?</a:t>
            </a:r>
            <a:r>
              <a:rPr lang="ru-RU" sz="2000" dirty="0" smtClean="0"/>
              <a:t> – простой условный вопрос.</a:t>
            </a:r>
            <a:br>
              <a:rPr lang="ru-RU" sz="2000" dirty="0" smtClean="0"/>
            </a:br>
            <a:r>
              <a:rPr lang="ru-RU" sz="2000" dirty="0" smtClean="0"/>
              <a:t/>
            </a:r>
            <a:br>
              <a:rPr lang="ru-RU" sz="2000" dirty="0" smtClean="0"/>
            </a:br>
            <a:r>
              <a:rPr lang="ru-RU" sz="2000" b="1" dirty="0" smtClean="0"/>
              <a:t>Восполняющие (</a:t>
            </a:r>
            <a:r>
              <a:rPr lang="ru-RU" sz="2000" dirty="0" smtClean="0"/>
              <a:t>или неопределенные, непрямые) Они включают в свой состав слова: </a:t>
            </a:r>
            <a:r>
              <a:rPr lang="ru-RU" sz="2000" b="1" dirty="0" smtClean="0"/>
              <a:t>где, когда, кто, что, почему, какие </a:t>
            </a:r>
            <a:r>
              <a:rPr lang="ru-RU" sz="2000" dirty="0" smtClean="0"/>
              <a:t>и др. Эти вопросы также могут быть простыми и сложными. </a:t>
            </a:r>
            <a:r>
              <a:rPr lang="ru-RU" sz="2000" b="1" dirty="0" smtClean="0"/>
              <a:t>Например:</a:t>
            </a:r>
            <a:r>
              <a:rPr lang="ru-RU" sz="2000" dirty="0" smtClean="0"/>
              <a:t> </a:t>
            </a:r>
            <a:r>
              <a:rPr lang="ru-RU" sz="2000" b="1" i="1" dirty="0" smtClean="0"/>
              <a:t>Кто, когда, и где может построить этот дом? –</a:t>
            </a:r>
            <a:r>
              <a:rPr lang="ru-RU" sz="2000" dirty="0" smtClean="0"/>
              <a:t> сложный вопрос. Его без труда можно разделить на три самостоятельных вопроса.</a:t>
            </a:r>
            <a:r>
              <a:rPr lang="ru-RU" sz="2400" dirty="0" smtClean="0"/>
              <a:t/>
            </a:r>
            <a:br>
              <a:rPr lang="ru-RU" sz="2400" dirty="0" smtClean="0"/>
            </a:br>
            <a:endParaRPr lang="ru-RU" sz="2800" dirty="0"/>
          </a:p>
        </p:txBody>
      </p:sp>
    </p:spTree>
    <p:extLst>
      <p:ext uri="{BB962C8B-B14F-4D97-AF65-F5344CB8AC3E}">
        <p14:creationId xmlns:p14="http://schemas.microsoft.com/office/powerpoint/2010/main" val="318869453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Методические </a:t>
            </a:r>
            <a:r>
              <a:rPr lang="ru-RU" dirty="0" smtClean="0"/>
              <a:t>приемы. </a:t>
            </a:r>
            <a:r>
              <a:rPr lang="en-US" dirty="0" smtClean="0"/>
              <a:t/>
            </a:r>
            <a:br>
              <a:rPr lang="en-US" dirty="0" smtClean="0"/>
            </a:br>
            <a:r>
              <a:rPr lang="ru-RU" sz="2700" dirty="0" smtClean="0"/>
              <a:t>Задания </a:t>
            </a:r>
            <a:r>
              <a:rPr lang="ru-RU" sz="2700" dirty="0" smtClean="0"/>
              <a:t>для развития умения задавать вопросы.</a:t>
            </a:r>
            <a:br>
              <a:rPr lang="ru-RU" sz="2700" dirty="0" smtClean="0"/>
            </a:br>
            <a:r>
              <a:rPr lang="ru-RU" sz="2700" dirty="0" smtClean="0"/>
              <a:t/>
            </a:r>
            <a:br>
              <a:rPr lang="ru-RU" sz="2700" dirty="0" smtClean="0"/>
            </a:br>
            <a:r>
              <a:rPr lang="ru-RU" sz="2700" dirty="0" smtClean="0"/>
              <a:t>1.</a:t>
            </a:r>
            <a:r>
              <a:rPr lang="ru-RU" sz="2000" b="1" dirty="0" smtClean="0">
                <a:latin typeface="Georgia" panose="02040502050405020303" pitchFamily="18" charset="0"/>
              </a:rPr>
              <a:t>Задание “Найди загадочное слово”</a:t>
            </a:r>
            <a:r>
              <a:rPr lang="ru-RU" sz="2000" dirty="0" smtClean="0">
                <a:latin typeface="Georgia" panose="02040502050405020303" pitchFamily="18" charset="0"/>
              </a:rPr>
              <a:t/>
            </a:r>
            <a:br>
              <a:rPr lang="ru-RU" sz="2000" dirty="0" smtClean="0">
                <a:latin typeface="Georgia" panose="02040502050405020303" pitchFamily="18" charset="0"/>
              </a:rPr>
            </a:br>
            <a:r>
              <a:rPr lang="ru-RU" sz="2000" dirty="0" smtClean="0">
                <a:latin typeface="Georgia" panose="02040502050405020303" pitchFamily="18" charset="0"/>
              </a:rPr>
              <a:t>Дети задают друг другу разные вопросы об одном и том же предмете, начинающиеся со слов “что”, “как”, “почему”, “зачем”. Обязательное правило – в вопросе должна быть невидимая явно связь. </a:t>
            </a:r>
            <a:r>
              <a:rPr lang="ru-RU" sz="2000" b="1" dirty="0" smtClean="0">
                <a:latin typeface="Georgia" panose="02040502050405020303" pitchFamily="18" charset="0"/>
              </a:rPr>
              <a:t>Например, в вопросе об апельсине звучит не “Что это за фрукт?”, а “Что это за предмет?”.</a:t>
            </a:r>
            <a:br>
              <a:rPr lang="ru-RU" sz="2000" b="1" dirty="0" smtClean="0">
                <a:latin typeface="Georgia" panose="02040502050405020303" pitchFamily="18" charset="0"/>
              </a:rPr>
            </a:br>
            <a:r>
              <a:rPr lang="ru-RU" sz="2000" dirty="0" smtClean="0">
                <a:latin typeface="Georgia" panose="02040502050405020303" pitchFamily="18" charset="0"/>
              </a:rPr>
              <a:t/>
            </a:r>
            <a:br>
              <a:rPr lang="ru-RU" sz="2000" dirty="0" smtClean="0">
                <a:latin typeface="Georgia" panose="02040502050405020303" pitchFamily="18" charset="0"/>
              </a:rPr>
            </a:br>
            <a:r>
              <a:rPr lang="ru-RU" sz="2000" dirty="0" smtClean="0">
                <a:latin typeface="Georgia" panose="02040502050405020303" pitchFamily="18" charset="0"/>
              </a:rPr>
              <a:t>2.</a:t>
            </a:r>
            <a:r>
              <a:rPr lang="ru-RU" sz="2000" b="1" dirty="0" smtClean="0">
                <a:latin typeface="Georgia" panose="02040502050405020303" pitchFamily="18" charset="0"/>
              </a:rPr>
              <a:t>Игра “Угадай, о чем спросили”</a:t>
            </a:r>
            <a:r>
              <a:rPr lang="ru-RU" sz="2000" dirty="0" smtClean="0">
                <a:latin typeface="Georgia" panose="02040502050405020303" pitchFamily="18" charset="0"/>
              </a:rPr>
              <a:t/>
            </a:r>
            <a:br>
              <a:rPr lang="ru-RU" sz="2000" dirty="0" smtClean="0">
                <a:latin typeface="Georgia" panose="02040502050405020303" pitchFamily="18" charset="0"/>
              </a:rPr>
            </a:br>
            <a:r>
              <a:rPr lang="ru-RU" sz="2000" dirty="0" smtClean="0">
                <a:latin typeface="Georgia" panose="02040502050405020303" pitchFamily="18" charset="0"/>
              </a:rPr>
              <a:t>Ученику, вышедшему к доске, дается несколько карточек с вопросами. Он, не читая вопроса вслух и не показывая, что написано на карточке, громко отвечает на него.</a:t>
            </a:r>
            <a:br>
              <a:rPr lang="ru-RU" sz="2000" dirty="0" smtClean="0">
                <a:latin typeface="Georgia" panose="02040502050405020303" pitchFamily="18" charset="0"/>
              </a:rPr>
            </a:br>
            <a:r>
              <a:rPr lang="ru-RU" sz="2000" b="1" dirty="0" smtClean="0">
                <a:latin typeface="Georgia" panose="02040502050405020303" pitchFamily="18" charset="0"/>
              </a:rPr>
              <a:t>Например, на карточке написано: “Вы любите спорт?” .Ребенок отвечает: “Я люблю спорт”. </a:t>
            </a:r>
            <a:r>
              <a:rPr lang="ru-RU" sz="2000" dirty="0" smtClean="0">
                <a:latin typeface="Georgia" panose="02040502050405020303" pitchFamily="18" charset="0"/>
              </a:rPr>
              <a:t>Всем остальным надо догадаться, каким был вопрос. </a:t>
            </a:r>
            <a:br>
              <a:rPr lang="ru-RU" sz="2000" dirty="0" smtClean="0">
                <a:latin typeface="Georgia" panose="02040502050405020303" pitchFamily="18" charset="0"/>
              </a:rPr>
            </a:br>
            <a:r>
              <a:rPr lang="ru-RU" sz="2000" b="1" i="1" dirty="0" smtClean="0">
                <a:latin typeface="Georgia" panose="02040502050405020303" pitchFamily="18" charset="0"/>
              </a:rPr>
              <a:t>- Почему совы охотятся ночью?</a:t>
            </a:r>
            <a:r>
              <a:rPr lang="ru-RU" sz="2000" dirty="0" smtClean="0">
                <a:latin typeface="Georgia" panose="02040502050405020303" pitchFamily="18" charset="0"/>
              </a:rPr>
              <a:t/>
            </a:r>
            <a:br>
              <a:rPr lang="ru-RU" sz="2000" dirty="0" smtClean="0">
                <a:latin typeface="Georgia" panose="02040502050405020303" pitchFamily="18" charset="0"/>
              </a:rPr>
            </a:br>
            <a:r>
              <a:rPr lang="ru-RU" sz="2000" b="1" i="1" dirty="0" smtClean="0">
                <a:latin typeface="Georgia" panose="02040502050405020303" pitchFamily="18" charset="0"/>
              </a:rPr>
              <a:t>- Почему пригородные поезда называются “электричками”?</a:t>
            </a:r>
            <a:r>
              <a:rPr lang="ru-RU" sz="2000" dirty="0" smtClean="0">
                <a:latin typeface="Georgia" panose="02040502050405020303" pitchFamily="18" charset="0"/>
              </a:rPr>
              <a:t/>
            </a:r>
            <a:br>
              <a:rPr lang="ru-RU" sz="2000" dirty="0" smtClean="0">
                <a:latin typeface="Georgia" panose="02040502050405020303" pitchFamily="18" charset="0"/>
              </a:rPr>
            </a:br>
            <a:r>
              <a:rPr lang="ru-RU" sz="2000" b="1" i="1" dirty="0" smtClean="0">
                <a:latin typeface="Georgia" panose="02040502050405020303" pitchFamily="18" charset="0"/>
              </a:rPr>
              <a:t>- Как называют птиц, способных повторять человеческую речь?</a:t>
            </a:r>
            <a:r>
              <a:rPr lang="ru-RU" sz="2000" dirty="0" smtClean="0">
                <a:latin typeface="Georgia" panose="02040502050405020303" pitchFamily="18" charset="0"/>
              </a:rPr>
              <a:t/>
            </a:r>
            <a:br>
              <a:rPr lang="ru-RU" sz="2000" dirty="0" smtClean="0">
                <a:latin typeface="Georgia" panose="02040502050405020303" pitchFamily="18" charset="0"/>
              </a:rPr>
            </a:br>
            <a:r>
              <a:rPr lang="ru-RU" sz="2400" dirty="0" smtClean="0"/>
              <a:t/>
            </a:r>
            <a:br>
              <a:rPr lang="ru-RU" sz="2400" dirty="0" smtClean="0"/>
            </a:br>
            <a:endParaRPr lang="ru-RU" sz="2700" dirty="0"/>
          </a:p>
        </p:txBody>
      </p:sp>
    </p:spTree>
    <p:extLst>
      <p:ext uri="{BB962C8B-B14F-4D97-AF65-F5344CB8AC3E}">
        <p14:creationId xmlns:p14="http://schemas.microsoft.com/office/powerpoint/2010/main" val="313027285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Методические </a:t>
            </a:r>
            <a:r>
              <a:rPr lang="ru-RU" dirty="0" smtClean="0"/>
              <a:t>прием</a:t>
            </a:r>
            <a:r>
              <a:rPr lang="ru-RU" dirty="0"/>
              <a:t>ы</a:t>
            </a:r>
            <a:r>
              <a:rPr lang="ru-RU" dirty="0" smtClean="0"/>
              <a:t>.</a:t>
            </a:r>
            <a:br>
              <a:rPr lang="ru-RU" dirty="0" smtClean="0"/>
            </a:br>
            <a:r>
              <a:rPr lang="ru-RU" dirty="0" smtClean="0"/>
              <a:t> </a:t>
            </a:r>
            <a:r>
              <a:rPr lang="ru-RU" sz="2800" dirty="0" smtClean="0"/>
              <a:t>Развитие </a:t>
            </a:r>
            <a:r>
              <a:rPr lang="ru-RU" sz="2800" dirty="0"/>
              <a:t>умений видеть </a:t>
            </a:r>
            <a:r>
              <a:rPr lang="ru-RU" sz="2800" dirty="0" smtClean="0"/>
              <a:t>проблемы.</a:t>
            </a:r>
            <a:br>
              <a:rPr lang="ru-RU" sz="2800" dirty="0" smtClean="0"/>
            </a:br>
            <a:r>
              <a:rPr lang="ru-RU" sz="2800" dirty="0"/>
              <a:t/>
            </a:r>
            <a:br>
              <a:rPr lang="ru-RU" sz="2800" dirty="0"/>
            </a:br>
            <a:r>
              <a:rPr lang="ru-RU" sz="2800" dirty="0" smtClean="0"/>
              <a:t/>
            </a:r>
            <a:br>
              <a:rPr lang="ru-RU" sz="2800" dirty="0" smtClean="0"/>
            </a:br>
            <a:r>
              <a:rPr lang="ru-RU" sz="2700" b="1" dirty="0" smtClean="0"/>
              <a:t>Проблема </a:t>
            </a:r>
            <a:r>
              <a:rPr lang="ru-RU" sz="2700" dirty="0"/>
              <a:t>– это затруднение, неопределенность. </a:t>
            </a:r>
            <a:r>
              <a:rPr lang="ru-RU" sz="2700" dirty="0" smtClean="0"/>
              <a:t/>
            </a:r>
            <a:br>
              <a:rPr lang="ru-RU" sz="2700" dirty="0" smtClean="0"/>
            </a:br>
            <a:r>
              <a:rPr lang="ru-RU" sz="2700" dirty="0" smtClean="0"/>
              <a:t>Чтобы </a:t>
            </a:r>
            <a:r>
              <a:rPr lang="ru-RU" sz="2700" dirty="0"/>
              <a:t>устранить проблему, требуются действия, в первую очередь – это действия, направленные на исследование всего, что связано с данной проблемной ситуацией</a:t>
            </a:r>
            <a:r>
              <a:rPr lang="ru-RU" sz="2700" dirty="0" smtClean="0"/>
              <a:t>.</a:t>
            </a:r>
            <a:br>
              <a:rPr lang="ru-RU" sz="2700" dirty="0" smtClean="0"/>
            </a:br>
            <a:r>
              <a:rPr lang="ru-RU" sz="2700" dirty="0" smtClean="0"/>
              <a:t> Найти </a:t>
            </a:r>
            <a:r>
              <a:rPr lang="ru-RU" sz="2700" dirty="0"/>
              <a:t>проблему часто труднее и поучительнее, чем решить ее</a:t>
            </a:r>
            <a:r>
              <a:rPr lang="ru-RU" sz="2700" dirty="0" smtClean="0"/>
              <a:t>.</a:t>
            </a:r>
            <a:r>
              <a:rPr lang="ru-RU" sz="2700" dirty="0"/>
              <a:t> </a:t>
            </a:r>
            <a:r>
              <a:rPr lang="ru-RU" sz="2700" dirty="0" smtClean="0"/>
              <a:t/>
            </a:r>
            <a:br>
              <a:rPr lang="ru-RU" sz="2700" dirty="0" smtClean="0"/>
            </a:br>
            <a:r>
              <a:rPr lang="ru-RU" sz="2700" dirty="0" smtClean="0"/>
              <a:t>Одно </a:t>
            </a:r>
            <a:r>
              <a:rPr lang="ru-RU" sz="2700" dirty="0"/>
              <a:t>из самых </a:t>
            </a:r>
            <a:r>
              <a:rPr lang="ru-RU" sz="2700" b="1" dirty="0"/>
              <a:t>важных свойств </a:t>
            </a:r>
            <a:r>
              <a:rPr lang="ru-RU" sz="2700" dirty="0"/>
              <a:t>в деле выявления проблем – способность изменять собственную точку зрения, смотреть на объект исследования с разных </a:t>
            </a:r>
            <a:r>
              <a:rPr lang="ru-RU" sz="2700" dirty="0" smtClean="0"/>
              <a:t>сторон. </a:t>
            </a:r>
            <a:r>
              <a:rPr lang="ru-RU" sz="2400" dirty="0"/>
              <a:t/>
            </a:r>
            <a:br>
              <a:rPr lang="ru-RU" sz="2400" dirty="0"/>
            </a:br>
            <a:endParaRPr lang="ru-RU" sz="2800" dirty="0"/>
          </a:p>
        </p:txBody>
      </p:sp>
    </p:spTree>
    <p:extLst>
      <p:ext uri="{BB962C8B-B14F-4D97-AF65-F5344CB8AC3E}">
        <p14:creationId xmlns:p14="http://schemas.microsoft.com/office/powerpoint/2010/main" val="402687176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Методические </a:t>
            </a:r>
            <a:r>
              <a:rPr lang="ru-RU" dirty="0" smtClean="0"/>
              <a:t>приемы.</a:t>
            </a:r>
            <a:br>
              <a:rPr lang="ru-RU" dirty="0" smtClean="0"/>
            </a:br>
            <a:r>
              <a:rPr lang="ru-RU" dirty="0" smtClean="0"/>
              <a:t> </a:t>
            </a:r>
            <a:r>
              <a:rPr lang="ru-RU" dirty="0"/>
              <a:t>Развитие умений видеть проблемы</a:t>
            </a:r>
            <a:r>
              <a:rPr lang="ru-RU" dirty="0" smtClean="0"/>
              <a:t>.</a:t>
            </a:r>
            <a:br>
              <a:rPr lang="ru-RU" dirty="0" smtClean="0"/>
            </a:br>
            <a:r>
              <a:rPr lang="ru-RU" dirty="0"/>
              <a:t/>
            </a:r>
            <a:br>
              <a:rPr lang="ru-RU" dirty="0"/>
            </a:br>
            <a:r>
              <a:rPr lang="ru-RU" sz="2700" i="1" u="sng" dirty="0">
                <a:latin typeface="Georgia" panose="02040502050405020303" pitchFamily="18" charset="0"/>
              </a:rPr>
              <a:t>Задания для развития умения видеть </a:t>
            </a:r>
            <a:r>
              <a:rPr lang="ru-RU" sz="2700" i="1" u="sng" dirty="0" smtClean="0">
                <a:latin typeface="Georgia" panose="02040502050405020303" pitchFamily="18" charset="0"/>
              </a:rPr>
              <a:t>проблемы:</a:t>
            </a:r>
            <a:r>
              <a:rPr lang="ru-RU" dirty="0">
                <a:latin typeface="Georgia" panose="02040502050405020303" pitchFamily="18" charset="0"/>
              </a:rPr>
              <a:t/>
            </a:r>
            <a:br>
              <a:rPr lang="ru-RU" dirty="0">
                <a:latin typeface="Georgia" panose="02040502050405020303" pitchFamily="18" charset="0"/>
              </a:rPr>
            </a:br>
            <a:r>
              <a:rPr lang="ru-RU" sz="2700" i="1" dirty="0" smtClean="0">
                <a:latin typeface="Georgia" panose="02040502050405020303" pitchFamily="18" charset="0"/>
              </a:rPr>
              <a:t>- “</a:t>
            </a:r>
            <a:r>
              <a:rPr lang="ru-RU" sz="2700" i="1" dirty="0">
                <a:latin typeface="Georgia" panose="02040502050405020303" pitchFamily="18" charset="0"/>
              </a:rPr>
              <a:t>Посмотри на мир чужими глазами</a:t>
            </a:r>
            <a:r>
              <a:rPr lang="ru-RU" sz="2700" i="1" dirty="0" smtClean="0">
                <a:latin typeface="Georgia" panose="02040502050405020303" pitchFamily="18" charset="0"/>
              </a:rPr>
              <a:t>”;</a:t>
            </a:r>
            <a:br>
              <a:rPr lang="ru-RU" sz="2700" i="1" dirty="0" smtClean="0">
                <a:latin typeface="Georgia" panose="02040502050405020303" pitchFamily="18" charset="0"/>
              </a:rPr>
            </a:br>
            <a:r>
              <a:rPr lang="ru-RU" sz="2700" i="1" dirty="0" smtClean="0">
                <a:latin typeface="Georgia" panose="02040502050405020303" pitchFamily="18" charset="0"/>
              </a:rPr>
              <a:t> </a:t>
            </a:r>
            <a:br>
              <a:rPr lang="ru-RU" sz="2700" i="1" dirty="0" smtClean="0">
                <a:latin typeface="Georgia" panose="02040502050405020303" pitchFamily="18" charset="0"/>
              </a:rPr>
            </a:br>
            <a:r>
              <a:rPr lang="ru-RU" sz="2700" i="1" dirty="0" smtClean="0">
                <a:latin typeface="Georgia" panose="02040502050405020303" pitchFamily="18" charset="0"/>
              </a:rPr>
              <a:t>- «Составь </a:t>
            </a:r>
            <a:r>
              <a:rPr lang="ru-RU" sz="2700" i="1" dirty="0">
                <a:latin typeface="Georgia" panose="02040502050405020303" pitchFamily="18" charset="0"/>
              </a:rPr>
              <a:t>рассказ от имени другого персонажа</a:t>
            </a:r>
            <a:r>
              <a:rPr lang="ru-RU" sz="2700" i="1" dirty="0" smtClean="0">
                <a:latin typeface="Georgia" panose="02040502050405020303" pitchFamily="18" charset="0"/>
              </a:rPr>
              <a:t>”;</a:t>
            </a:r>
            <a:br>
              <a:rPr lang="ru-RU" sz="2700" i="1" dirty="0" smtClean="0">
                <a:latin typeface="Georgia" panose="02040502050405020303" pitchFamily="18" charset="0"/>
              </a:rPr>
            </a:br>
            <a:r>
              <a:rPr lang="ru-RU" sz="2700" i="1" dirty="0">
                <a:latin typeface="Georgia" panose="02040502050405020303" pitchFamily="18" charset="0"/>
              </a:rPr>
              <a:t/>
            </a:r>
            <a:br>
              <a:rPr lang="ru-RU" sz="2700" i="1" dirty="0">
                <a:latin typeface="Georgia" panose="02040502050405020303" pitchFamily="18" charset="0"/>
              </a:rPr>
            </a:br>
            <a:r>
              <a:rPr lang="ru-RU" sz="2700" i="1" dirty="0" smtClean="0">
                <a:latin typeface="Georgia" panose="02040502050405020303" pitchFamily="18" charset="0"/>
              </a:rPr>
              <a:t>-“</a:t>
            </a:r>
            <a:r>
              <a:rPr lang="ru-RU" sz="2700" i="1" dirty="0">
                <a:latin typeface="Georgia" panose="02040502050405020303" pitchFamily="18" charset="0"/>
              </a:rPr>
              <a:t>Составь рассказ, используя данную концовку</a:t>
            </a:r>
            <a:r>
              <a:rPr lang="ru-RU" sz="2700" i="1" dirty="0" smtClean="0">
                <a:latin typeface="Georgia" panose="02040502050405020303" pitchFamily="18" charset="0"/>
              </a:rPr>
              <a:t>”;</a:t>
            </a:r>
            <a:br>
              <a:rPr lang="ru-RU" sz="2700" i="1" dirty="0" smtClean="0">
                <a:latin typeface="Georgia" panose="02040502050405020303" pitchFamily="18" charset="0"/>
              </a:rPr>
            </a:br>
            <a:r>
              <a:rPr lang="ru-RU" sz="2700" i="1" dirty="0">
                <a:latin typeface="Georgia" panose="02040502050405020303" pitchFamily="18" charset="0"/>
              </a:rPr>
              <a:t/>
            </a:r>
            <a:br>
              <a:rPr lang="ru-RU" sz="2700" i="1" dirty="0">
                <a:latin typeface="Georgia" panose="02040502050405020303" pitchFamily="18" charset="0"/>
              </a:rPr>
            </a:br>
            <a:r>
              <a:rPr lang="ru-RU" sz="2700" i="1" dirty="0" smtClean="0">
                <a:latin typeface="Georgia" panose="02040502050405020303" pitchFamily="18" charset="0"/>
              </a:rPr>
              <a:t>-“</a:t>
            </a:r>
            <a:r>
              <a:rPr lang="ru-RU" sz="2700" i="1" dirty="0">
                <a:latin typeface="Georgia" panose="02040502050405020303" pitchFamily="18" charset="0"/>
              </a:rPr>
              <a:t>Сколько значений у предмета</a:t>
            </a:r>
            <a:r>
              <a:rPr lang="ru-RU" sz="2700" i="1" dirty="0" smtClean="0">
                <a:latin typeface="Georgia" panose="02040502050405020303" pitchFamily="18" charset="0"/>
              </a:rPr>
              <a:t>”;</a:t>
            </a:r>
            <a:br>
              <a:rPr lang="ru-RU" sz="2700" i="1" dirty="0" smtClean="0">
                <a:latin typeface="Georgia" panose="02040502050405020303" pitchFamily="18" charset="0"/>
              </a:rPr>
            </a:br>
            <a:r>
              <a:rPr lang="ru-RU" sz="2700" i="1" dirty="0" smtClean="0">
                <a:latin typeface="Georgia" panose="02040502050405020303" pitchFamily="18" charset="0"/>
              </a:rPr>
              <a:t/>
            </a:r>
            <a:br>
              <a:rPr lang="ru-RU" sz="2700" i="1" dirty="0" smtClean="0">
                <a:latin typeface="Georgia" panose="02040502050405020303" pitchFamily="18" charset="0"/>
              </a:rPr>
            </a:br>
            <a:r>
              <a:rPr lang="ru-RU" sz="2700" i="1" dirty="0">
                <a:latin typeface="Georgia" panose="02040502050405020303" pitchFamily="18" charset="0"/>
              </a:rPr>
              <a:t>-</a:t>
            </a:r>
            <a:r>
              <a:rPr lang="ru-RU" sz="2700" i="1" dirty="0" smtClean="0">
                <a:latin typeface="Georgia" panose="02040502050405020303" pitchFamily="18" charset="0"/>
              </a:rPr>
              <a:t> </a:t>
            </a:r>
            <a:r>
              <a:rPr lang="ru-RU" sz="2700" i="1" dirty="0">
                <a:latin typeface="Georgia" panose="02040502050405020303" pitchFamily="18" charset="0"/>
              </a:rPr>
              <a:t>“Назовите как можно больше признаков предмета</a:t>
            </a:r>
            <a:r>
              <a:rPr lang="ru-RU" sz="2700" i="1" dirty="0" smtClean="0">
                <a:latin typeface="Georgia" panose="02040502050405020303" pitchFamily="18" charset="0"/>
              </a:rPr>
              <a:t>”;</a:t>
            </a:r>
            <a:br>
              <a:rPr lang="ru-RU" sz="2700" i="1" dirty="0" smtClean="0">
                <a:latin typeface="Georgia" panose="02040502050405020303" pitchFamily="18" charset="0"/>
              </a:rPr>
            </a:br>
            <a:r>
              <a:rPr lang="ru-RU" sz="2700" i="1" dirty="0" smtClean="0">
                <a:latin typeface="Georgia" panose="02040502050405020303" pitchFamily="18" charset="0"/>
              </a:rPr>
              <a:t/>
            </a:r>
            <a:br>
              <a:rPr lang="ru-RU" sz="2700" i="1" dirty="0" smtClean="0">
                <a:latin typeface="Georgia" panose="02040502050405020303" pitchFamily="18" charset="0"/>
              </a:rPr>
            </a:br>
            <a:r>
              <a:rPr lang="ru-RU" sz="2700" i="1" dirty="0">
                <a:latin typeface="Georgia" panose="02040502050405020303" pitchFamily="18" charset="0"/>
              </a:rPr>
              <a:t>-</a:t>
            </a:r>
            <a:r>
              <a:rPr lang="ru-RU" sz="2700" i="1" dirty="0" smtClean="0">
                <a:latin typeface="Georgia" panose="02040502050405020303" pitchFamily="18" charset="0"/>
              </a:rPr>
              <a:t> </a:t>
            </a:r>
            <a:r>
              <a:rPr lang="ru-RU" sz="2700" i="1" dirty="0">
                <a:latin typeface="Georgia" panose="02040502050405020303" pitchFamily="18" charset="0"/>
              </a:rPr>
              <a:t>“Тема одна – сюжетов много”</a:t>
            </a:r>
            <a:r>
              <a:rPr lang="ru-RU" dirty="0"/>
              <a:t/>
            </a:r>
            <a:br>
              <a:rPr lang="ru-RU" dirty="0"/>
            </a:br>
            <a:endParaRPr lang="ru-RU" dirty="0"/>
          </a:p>
        </p:txBody>
      </p:sp>
    </p:spTree>
    <p:extLst>
      <p:ext uri="{BB962C8B-B14F-4D97-AF65-F5344CB8AC3E}">
        <p14:creationId xmlns:p14="http://schemas.microsoft.com/office/powerpoint/2010/main" val="113531030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Методические приемы </a:t>
            </a:r>
            <a:r>
              <a:rPr lang="en-US" dirty="0"/>
              <a:t>III</a:t>
            </a:r>
            <a:r>
              <a:rPr lang="ru-RU" dirty="0"/>
              <a:t> этапа</a:t>
            </a:r>
            <a:r>
              <a:rPr lang="ru-RU" dirty="0" smtClean="0"/>
              <a:t>. </a:t>
            </a:r>
            <a:br>
              <a:rPr lang="ru-RU" dirty="0" smtClean="0"/>
            </a:br>
            <a:r>
              <a:rPr lang="ru-RU" b="1" dirty="0" smtClean="0"/>
              <a:t> </a:t>
            </a:r>
            <a:r>
              <a:rPr lang="ru-RU" sz="2400" dirty="0"/>
              <a:t>Развитие умений выдвигать </a:t>
            </a:r>
            <a:r>
              <a:rPr lang="ru-RU" sz="2400" dirty="0" smtClean="0"/>
              <a:t>гипотезы.</a:t>
            </a:r>
            <a:br>
              <a:rPr lang="ru-RU" sz="2400" dirty="0" smtClean="0"/>
            </a:br>
            <a:r>
              <a:rPr lang="ru-RU" sz="2400" dirty="0"/>
              <a:t/>
            </a:r>
            <a:br>
              <a:rPr lang="ru-RU" sz="2400" dirty="0"/>
            </a:br>
            <a:r>
              <a:rPr lang="ru-RU" sz="2000" b="1" dirty="0"/>
              <a:t>Гипотеза</a:t>
            </a:r>
            <a:r>
              <a:rPr lang="ru-RU" sz="2000" dirty="0"/>
              <a:t> – это основание, предположение, суждение о закономерной связи явлений. </a:t>
            </a:r>
            <a:br>
              <a:rPr lang="ru-RU" sz="2000" dirty="0"/>
            </a:br>
            <a:r>
              <a:rPr lang="ru-RU" sz="2000" dirty="0" smtClean="0"/>
              <a:t>Гипотеза </a:t>
            </a:r>
            <a:r>
              <a:rPr lang="ru-RU" sz="2000" dirty="0"/>
              <a:t>– это предвидение событий. Изначально гипотеза не истинна и не ложна – она просто не </a:t>
            </a:r>
            <a:r>
              <a:rPr lang="ru-RU" sz="2000" dirty="0" smtClean="0"/>
              <a:t>определена.</a:t>
            </a:r>
            <a:br>
              <a:rPr lang="ru-RU" sz="2000" dirty="0" smtClean="0"/>
            </a:br>
            <a:r>
              <a:rPr lang="ru-RU" sz="2000" dirty="0" smtClean="0"/>
              <a:t>Первое</a:t>
            </a:r>
            <a:r>
              <a:rPr lang="ru-RU" sz="2000" dirty="0"/>
              <a:t>, что составляет появиться на свет гипотезу, это – </a:t>
            </a:r>
            <a:r>
              <a:rPr lang="ru-RU" sz="2000" b="1" dirty="0"/>
              <a:t>проблема. </a:t>
            </a:r>
            <a:r>
              <a:rPr lang="ru-RU" sz="2000" dirty="0"/>
              <a:t>Способы проверки гипотез обычно делятся на две большие группы: </a:t>
            </a:r>
            <a:r>
              <a:rPr lang="ru-RU" sz="2000" b="1" dirty="0"/>
              <a:t>теоретические</a:t>
            </a:r>
            <a:r>
              <a:rPr lang="ru-RU" sz="2000" dirty="0"/>
              <a:t> и эмпирические. </a:t>
            </a:r>
            <a:r>
              <a:rPr lang="ru-RU" sz="2000" dirty="0" smtClean="0"/>
              <a:t/>
            </a:r>
            <a:br>
              <a:rPr lang="ru-RU" sz="2000" dirty="0" smtClean="0"/>
            </a:br>
            <a:r>
              <a:rPr lang="ru-RU" sz="2000" dirty="0" smtClean="0"/>
              <a:t>Первые </a:t>
            </a:r>
            <a:r>
              <a:rPr lang="ru-RU" sz="2000" dirty="0"/>
              <a:t>предполагают опору на логику и анализ других теорий (имеющихся знаний), в рамках которых данная гипотеза выдвинута. </a:t>
            </a:r>
            <a:r>
              <a:rPr lang="ru-RU" sz="2000" b="1" i="1" dirty="0" smtClean="0"/>
              <a:t>Эмпирические </a:t>
            </a:r>
            <a:r>
              <a:rPr lang="ru-RU" sz="2000" dirty="0" smtClean="0"/>
              <a:t>способы </a:t>
            </a:r>
            <a:r>
              <a:rPr lang="ru-RU" sz="2000" dirty="0"/>
              <a:t>проверки гипотез предполагают наблюдения и </a:t>
            </a:r>
            <a:r>
              <a:rPr lang="ru-RU" sz="2000" dirty="0" smtClean="0"/>
              <a:t>эксперименты.</a:t>
            </a:r>
            <a:br>
              <a:rPr lang="ru-RU" sz="2000" dirty="0" smtClean="0"/>
            </a:br>
            <a:r>
              <a:rPr lang="ru-RU" sz="2000" dirty="0" smtClean="0"/>
              <a:t> </a:t>
            </a:r>
            <a:r>
              <a:rPr lang="ru-RU" sz="2000" dirty="0"/>
              <a:t>Построение гипотез – основа исследовательского, творческого мышления</a:t>
            </a:r>
            <a:r>
              <a:rPr lang="ru-RU" sz="2000" dirty="0" smtClean="0"/>
              <a:t>.</a:t>
            </a:r>
            <a:r>
              <a:rPr lang="ru-RU" sz="2000" dirty="0"/>
              <a:t/>
            </a:r>
            <a:br>
              <a:rPr lang="ru-RU" sz="2000" dirty="0"/>
            </a:br>
            <a:r>
              <a:rPr lang="ru-RU" sz="2400" dirty="0" smtClean="0"/>
              <a:t/>
            </a:r>
            <a:br>
              <a:rPr lang="ru-RU" sz="2400" dirty="0" smtClean="0"/>
            </a:br>
            <a:r>
              <a:rPr lang="ru-RU" sz="2400" dirty="0"/>
              <a:t/>
            </a:r>
            <a:br>
              <a:rPr lang="ru-RU" sz="2400" dirty="0"/>
            </a:br>
            <a:endParaRPr lang="ru-RU" sz="2400" dirty="0"/>
          </a:p>
        </p:txBody>
      </p:sp>
    </p:spTree>
    <p:extLst>
      <p:ext uri="{BB962C8B-B14F-4D97-AF65-F5344CB8AC3E}">
        <p14:creationId xmlns:p14="http://schemas.microsoft.com/office/powerpoint/2010/main" val="1354766551"/>
      </p:ext>
    </p:extLst>
  </p:cSld>
  <p:clrMapOvr>
    <a:masterClrMapping/>
  </p:clrMapOvr>
  <p:timing>
    <p:tnLst>
      <p:par>
        <p:cTn id="1" dur="indefinite" restart="never" nodeType="tmRoot"/>
      </p:par>
    </p:tnLst>
  </p:timing>
</p:sld>
</file>

<file path=ppt/theme/theme1.xml><?xml version="1.0" encoding="utf-8"?>
<a:theme xmlns:a="http://schemas.openxmlformats.org/drawingml/2006/main" name="Легкий дым">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63</TotalTime>
  <Words>127</Words>
  <Application>Microsoft Office PowerPoint</Application>
  <PresentationFormat>Широкоэкранный</PresentationFormat>
  <Paragraphs>43</Paragraphs>
  <Slides>16</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16</vt:i4>
      </vt:variant>
    </vt:vector>
  </HeadingPairs>
  <TitlesOfParts>
    <vt:vector size="23" baseType="lpstr">
      <vt:lpstr>Arial</vt:lpstr>
      <vt:lpstr>Calibri</vt:lpstr>
      <vt:lpstr>Century Gothic</vt:lpstr>
      <vt:lpstr>Georgia</vt:lpstr>
      <vt:lpstr>Times New Roman</vt:lpstr>
      <vt:lpstr>Wingdings 3</vt:lpstr>
      <vt:lpstr>Легкий дым</vt:lpstr>
      <vt:lpstr>Формирование исследовательских умений младших школьников на уроках литературного чтения</vt:lpstr>
      <vt:lpstr>Особенности уроков литературного чтения исследовательского характера  - наличие единой, интересной для всех участников проблемы; - возможность свободного изложения материала, отстаивания своей точки зрений; - наличие диалоговых взаимоотношений между учителем и классом, учителем и учениками, учениками.  </vt:lpstr>
      <vt:lpstr>Структура урока –исследования  1. Сообщение темы. Дети должны ясно представлять, что они будут исследовать в художественном произведении). 2.Постановка учебной задачи (формулирование сути проблемы в виде проблемного вопроса, который станет основой  учебной задачи данного урока). 3.Совместный поиск решения учебной задачи (выработка плана-исследования, определение путей решения проблемы, хода дальнейших действий). 4.Получение совместного окончательного решения (проведение собственно исследования, поисковой деятельности, то есть некой последовательности учебных действий, определенной совместными усилиями всех участников). 5. Обобщение (подведение итогов исследования в форме содержательного вывода о том, каковы же результаты работы, как решена проблема). </vt:lpstr>
      <vt:lpstr>Методические приемы.  Развитие умения задавать проблемные вопросы.  Вопрос- форма выражения проблемы.  1.Вопросы, направленные на установление причинно-следственных связей (мотивы поступков поведения героев, психология действий, причины). 2.Вопросы, формирующие способность критически мыслить, отстаивать свою точку зрения, спорить. 3. Вопросы, направленные на сравнение и сопоставление. </vt:lpstr>
      <vt:lpstr>Методические приемы. Виды вопросов.   Уточняющие ( прямые или “ли”-вопросы): верно ли, что…; надо ли создавать…; должен ли…? 1)Сложные, состоящие фактически из нескольких вопросов.  Например: Будешь ли ты играть в компьютерные игры с ребятами или тебе больше нравится играть одному? 2) Простые: условные и безусловные. Например: Правда и, что у тебя дома живет попугай? – простой безусловный вопрос. Верно ли, что если котенок отказывается от еды и не играет, то он болен? – простой условный вопрос.  Восполняющие (или неопределенные, непрямые) Они включают в свой состав слова: где, когда, кто, что, почему, какие и др. Эти вопросы также могут быть простыми и сложными. Например: Кто, когда, и где может построить этот дом? – сложный вопрос. Его без труда можно разделить на три самостоятельных вопроса. </vt:lpstr>
      <vt:lpstr>Методические приемы.  Задания для развития умения задавать вопросы.  1.Задание “Найди загадочное слово” Дети задают друг другу разные вопросы об одном и том же предмете, начинающиеся со слов “что”, “как”, “почему”, “зачем”. Обязательное правило – в вопросе должна быть невидимая явно связь. Например, в вопросе об апельсине звучит не “Что это за фрукт?”, а “Что это за предмет?”.  2.Игра “Угадай, о чем спросили” Ученику, вышедшему к доске, дается несколько карточек с вопросами. Он, не читая вопроса вслух и не показывая, что написано на карточке, громко отвечает на него. Например, на карточке написано: “Вы любите спорт?” .Ребенок отвечает: “Я люблю спорт”. Всем остальным надо догадаться, каким был вопрос.  - Почему совы охотятся ночью? - Почему пригородные поезда называются “электричками”? - Как называют птиц, способных повторять человеческую речь?  </vt:lpstr>
      <vt:lpstr>Методические приемы.  Развитие умений видеть проблемы.   Проблема – это затруднение, неопределенность.  Чтобы устранить проблему, требуются действия, в первую очередь – это действия, направленные на исследование всего, что связано с данной проблемной ситуацией.  Найти проблему часто труднее и поучительнее, чем решить ее.  Одно из самых важных свойств в деле выявления проблем – способность изменять собственную точку зрения, смотреть на объект исследования с разных сторон.  </vt:lpstr>
      <vt:lpstr>Методические приемы.  Развитие умений видеть проблемы.  Задания для развития умения видеть проблемы: - “Посмотри на мир чужими глазами”;   - «Составь рассказ от имени другого персонажа”;  -“Составь рассказ, используя данную концовку”;  -“Сколько значений у предмета”;  - “Назовите как можно больше признаков предмета”;  - “Тема одна – сюжетов много” </vt:lpstr>
      <vt:lpstr>Методические приемы III этапа.   Развитие умений выдвигать гипотезы.  Гипотеза – это основание, предположение, суждение о закономерной связи явлений.  Гипотеза – это предвидение событий. Изначально гипотеза не истинна и не ложна – она просто не определена. Первое, что составляет появиться на свет гипотезу, это – проблема. Способы проверки гипотез обычно делятся на две большие группы: теоретические и эмпирические.  Первые предполагают опору на логику и анализ других теорий (имеющихся знаний), в рамках которых данная гипотеза выдвинута. Эмпирические способы проверки гипотез предполагают наблюдения и эксперименты.  Построение гипотез – основа исследовательского, творческого мышления.   </vt:lpstr>
      <vt:lpstr>Методические приемы.   Развитие умений выдвигать гипотезы.  Задания на развитие умения вырабатывать гипотезы.  - “Давайте вместе подумаем”; - Упражнение на обстоятельства; - Упражнение, предполагающее обратное действие; - Задания типа “Найди возможную причину события”.  </vt:lpstr>
      <vt:lpstr>Методические приемы.  Развитие умений давать определения понятиям.  Понятие – одна из форм логического мышления. Понятием называют форму мысли, отражающую предметы в их существенных и общих признаках.  Для того чтобы учиться определять понятия, можно воспользоваться простыми приемами: Описание, характеристика, разъяснения посредством примера, наблюдения, сравнения, различия, обобщение, загадка как определения понятий и другие. </vt:lpstr>
      <vt:lpstr>Методические приемы.  Развитие умений классифицировать.  Классификация - операция деления понятий по определенному основанию на непересекающиеся классы. Один из главных признаков классификации – указание на принцип (основание) деления. Классификация устанавливает определенный порядок. Она разбивает рассматриваемые объекты на группы, чтобы упорядочить рассматриваемую область, сделать ее обозримой.  Правила классификации: - члены деления должны быть непересекающимися (должны исключать друг друга); - деление на каждом этапе должно осуществляться только по одному основанию; - деление должно быть соразмерным. Объем делимого понятия должен быть равен объединению объемов членов деления. </vt:lpstr>
      <vt:lpstr>Методические приемы.  Развитие умений классифицировать.  Задания для развития умения классифицировать: - “Четвертый лишний”,   - “Продолжи ряд”,   - “Найди предметы и явления, которые можно поделить надвое”,   - “Найди и проанализируй ошибки”. </vt:lpstr>
      <vt:lpstr>Основные этапы исследовательской работы  1. Актуализация проблемы (выявить проблему и определить направление будущего исследования). 2. Определить сферы исследования (сформулировать основные вопросы, ответы на которые мы хотели бы найти). 3. Выбор темы исследования (обозначить границы исследования). 4. Выработка гипотезы (должны быть высказаны нереальные  провокационные идеи). 5. Выявление и систематизация подходов к решению (методы исследования). 6. Определить последовательность проведения исследования. 7. Сбор и обработка информации (зафиксировать полученные знания). 8. Анализ и обобщение полученных материалов (структурировать полученный материал). 9. Подготовка отчета (дать определения основным понятиям, подготовить сообщение по результатам исследования). 10. Доклад (защитить результаты публично перед сверстниками и взрослыми, ответить на вопросы). </vt:lpstr>
      <vt:lpstr>Подготовка к защите исследовательской работы  Шаг 1. Дать определения основным понятиям. Шаг 2. Расклассифицировать основные предметы, процессы, явления и события. Шаг 3. Выявить и обозначить все замеченные парадоксы. Шаг 4. Ранжировать основные идеи. Шаг 5. Предложить метафоры и сравнения (сопоставления, схемы) Шаг 6. Выработать суждения и сделать умозаключения. Шаг 7. Сделать выводы. Шаг 8. Указать возможные пути дальнейшего изучения. Шаг 9. Подготовить текст доклада. Шаг 10. Приготовить макеты. Шаг 11. Подготовиться к ответам на вопросы.  </vt:lpstr>
      <vt:lpstr>Критерии оценивания исследовательских умений учащихся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Формирование исследовательских умений младших школьников на уроках литературного чтения</dc:title>
  <dc:creator>Мирская</dc:creator>
  <cp:lastModifiedBy>Мирская</cp:lastModifiedBy>
  <cp:revision>9</cp:revision>
  <dcterms:created xsi:type="dcterms:W3CDTF">2014-11-16T08:28:46Z</dcterms:created>
  <dcterms:modified xsi:type="dcterms:W3CDTF">2014-11-16T09:33:37Z</dcterms:modified>
</cp:coreProperties>
</file>