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61" r:id="rId2"/>
    <p:sldId id="269" r:id="rId3"/>
    <p:sldId id="270" r:id="rId4"/>
    <p:sldId id="271" r:id="rId5"/>
    <p:sldId id="272" r:id="rId6"/>
    <p:sldId id="256" r:id="rId7"/>
    <p:sldId id="257" r:id="rId8"/>
    <p:sldId id="263" r:id="rId9"/>
    <p:sldId id="258" r:id="rId10"/>
    <p:sldId id="262" r:id="rId11"/>
    <p:sldId id="259" r:id="rId12"/>
    <p:sldId id="260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>
        <p:scale>
          <a:sx n="66" d="100"/>
          <a:sy n="66" d="100"/>
        </p:scale>
        <p:origin x="-163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3-07-20T08:50:52.2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50 4217</inkml:trace>
  <inkml:trace contextRef="#ctx0" brushRef="#br0" timeOffset="3679.2105">10617 9550,'0'0</inkml:trace>
  <inkml:trace contextRef="#ctx0" brushRef="#br0" timeOffset="4351.2488">11708 9847</inkml:trace>
  <inkml:trace contextRef="#ctx0" brushRef="#br0" timeOffset="6228.3563">12800 9327,'0'-25,"0"0,0 25</inkml:trace>
  <inkml:trace contextRef="#ctx0" brushRef="#br0" timeOffset="11855.6782">50 3274,'0'0,"0"-25,0 1,0 24,0-25,0 25,0-50,0 25,0 1,0-1,0 0,0 0,0 0,0-24,0-1,0 1,-25-1,25 25,0 0,0 1,0-1,0 25,-25 0,25-25,0 25,0-25,0 0,0 25,0-25,0 25,0-24,0 24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621DA-57D5-4714-8DD6-F5B45032CBEE}" type="datetimeFigureOut">
              <a:rPr lang="ru-RU" smtClean="0"/>
              <a:t>22.07.2013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0B744-0401-4D8B-8DF0-AA6E020C8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354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0B744-0401-4D8B-8DF0-AA6E020C858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454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585C1-C3FE-40EA-A24E-A94EECC51F76}" type="datetimeFigureOut">
              <a:rPr lang="ru-RU" smtClean="0"/>
              <a:t>22.07.2013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308B-7510-40A1-B894-9F0FEA9DBA7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585C1-C3FE-40EA-A24E-A94EECC51F76}" type="datetimeFigureOut">
              <a:rPr lang="ru-RU" smtClean="0"/>
              <a:t>22.07.2013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308B-7510-40A1-B894-9F0FEA9DB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585C1-C3FE-40EA-A24E-A94EECC51F76}" type="datetimeFigureOut">
              <a:rPr lang="ru-RU" smtClean="0"/>
              <a:t>22.07.2013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308B-7510-40A1-B894-9F0FEA9DB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585C1-C3FE-40EA-A24E-A94EECC51F76}" type="datetimeFigureOut">
              <a:rPr lang="ru-RU" smtClean="0"/>
              <a:t>22.07.2013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308B-7510-40A1-B894-9F0FEA9DBA7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585C1-C3FE-40EA-A24E-A94EECC51F76}" type="datetimeFigureOut">
              <a:rPr lang="ru-RU" smtClean="0"/>
              <a:t>22.07.2013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308B-7510-40A1-B894-9F0FEA9DB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585C1-C3FE-40EA-A24E-A94EECC51F76}" type="datetimeFigureOut">
              <a:rPr lang="ru-RU" smtClean="0"/>
              <a:t>22.07.2013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308B-7510-40A1-B894-9F0FEA9DBA7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585C1-C3FE-40EA-A24E-A94EECC51F76}" type="datetimeFigureOut">
              <a:rPr lang="ru-RU" smtClean="0"/>
              <a:t>22.07.2013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308B-7510-40A1-B894-9F0FEA9DBA7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585C1-C3FE-40EA-A24E-A94EECC51F76}" type="datetimeFigureOut">
              <a:rPr lang="ru-RU" smtClean="0"/>
              <a:t>22.07.2013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308B-7510-40A1-B894-9F0FEA9DB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585C1-C3FE-40EA-A24E-A94EECC51F76}" type="datetimeFigureOut">
              <a:rPr lang="ru-RU" smtClean="0"/>
              <a:t>22.07.2013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308B-7510-40A1-B894-9F0FEA9DB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585C1-C3FE-40EA-A24E-A94EECC51F76}" type="datetimeFigureOut">
              <a:rPr lang="ru-RU" smtClean="0"/>
              <a:t>22.07.2013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308B-7510-40A1-B894-9F0FEA9DBA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585C1-C3FE-40EA-A24E-A94EECC51F76}" type="datetimeFigureOut">
              <a:rPr lang="ru-RU" smtClean="0"/>
              <a:t>22.07.2013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308B-7510-40A1-B894-9F0FEA9DBA7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40585C1-C3FE-40EA-A24E-A94EECC51F76}" type="datetimeFigureOut">
              <a:rPr lang="ru-RU" smtClean="0"/>
              <a:t>22.07.2013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CAC308B-7510-40A1-B894-9F0FEA9DBA7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245" y="0"/>
            <a:ext cx="9144000" cy="590931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softEdge rad="12700"/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2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Поле чудес</a:t>
            </a:r>
          </a:p>
          <a:p>
            <a:pPr algn="ctr"/>
            <a:r>
              <a:rPr lang="ru-RU" sz="12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</a:t>
            </a:r>
            <a:r>
              <a:rPr lang="ru-RU" sz="12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 тему:</a:t>
            </a:r>
          </a:p>
          <a:p>
            <a:pPr algn="ctr"/>
            <a:r>
              <a:rPr lang="ru-RU" sz="12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«ОСЕНЬ».</a:t>
            </a:r>
            <a:endParaRPr lang="ru-RU" sz="126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872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2420888"/>
            <a:ext cx="66247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i="1" dirty="0"/>
              <a:t>3</a:t>
            </a:r>
            <a:r>
              <a:rPr lang="ru-RU" sz="8800" b="1" i="1" dirty="0" smtClean="0"/>
              <a:t> тур</a:t>
            </a:r>
          </a:p>
          <a:p>
            <a:pPr algn="ctr"/>
            <a:r>
              <a:rPr lang="ru-RU" sz="8800" b="1" i="1" dirty="0" smtClean="0"/>
              <a:t>(3 класс).</a:t>
            </a:r>
            <a:endParaRPr lang="ru-RU" sz="8800" b="1" i="1" dirty="0"/>
          </a:p>
        </p:txBody>
      </p:sp>
    </p:spTree>
    <p:extLst>
      <p:ext uri="{BB962C8B-B14F-4D97-AF65-F5344CB8AC3E}">
        <p14:creationId xmlns:p14="http://schemas.microsoft.com/office/powerpoint/2010/main" val="333120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73029" y="4438352"/>
            <a:ext cx="1033411" cy="136219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06440" y="4438352"/>
            <a:ext cx="1005993" cy="136343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12433" y="4437112"/>
            <a:ext cx="1229502" cy="136815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441934" y="4438352"/>
            <a:ext cx="1210185" cy="136815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652120" y="4438352"/>
            <a:ext cx="1008112" cy="136343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660232" y="4438352"/>
            <a:ext cx="1045593" cy="136219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255741" y="4611615"/>
            <a:ext cx="9506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/>
              <a:t>б</a:t>
            </a:r>
            <a:endParaRPr lang="ru-RU" sz="6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82740" y="4568430"/>
            <a:ext cx="8533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/>
              <a:t>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71436" y="4568430"/>
            <a:ext cx="7114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/>
              <a:t>р</a:t>
            </a:r>
            <a:endParaRPr lang="ru-RU" sz="6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670993" y="4568430"/>
            <a:ext cx="7061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/>
              <a:t>с</a:t>
            </a:r>
            <a:endParaRPr lang="ru-RU" sz="6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868144" y="4568430"/>
            <a:ext cx="2880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у</a:t>
            </a:r>
            <a:endParaRPr lang="ru-RU" sz="6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894996" y="4545347"/>
            <a:ext cx="576064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900" b="1" dirty="0" smtClean="0"/>
              <a:t>к</a:t>
            </a:r>
            <a:endParaRPr lang="ru-RU" sz="69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899592" y="908720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Этот зверёк с наступлением холодов, то есть поздней осенью впадает в спячку.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26531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96888" y="1772816"/>
            <a:ext cx="8496944" cy="2554545"/>
          </a:xfrm>
          <a:prstGeom prst="rect">
            <a:avLst/>
          </a:prstGeom>
          <a:noFill/>
          <a:ln cmpd="tri">
            <a:solidFill>
              <a:schemeClr val="tx1"/>
            </a:solidFill>
            <a:prstDash val="lgDash"/>
            <a:round/>
          </a:ln>
          <a:effectLst>
            <a:glow rad="1562100">
              <a:schemeClr val="accent2">
                <a:satMod val="175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  <a:reflection blurRad="6350" stA="50000" endA="295" dist="1016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freezing" dir="t">
              <a:rot lat="0" lon="0" rev="600000"/>
            </a:lightRig>
          </a:scene3d>
          <a:sp3d z="6350" extrusionH="6350" contourW="6350" prstMaterial="legacyWireframe">
            <a:bevelT w="127000" h="63500" prst="angle"/>
            <a:bevelB prst="angle"/>
            <a:extrusionClr>
              <a:schemeClr val="bg1">
                <a:lumMod val="95000"/>
              </a:schemeClr>
            </a:extrusionClr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6000" b="1" i="1" dirty="0" smtClean="0">
                <a:solidFill>
                  <a:srgbClr val="FF0000"/>
                </a:solidFill>
              </a:rPr>
              <a:t>Финал</a:t>
            </a:r>
            <a:endParaRPr lang="ru-RU" sz="16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38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7856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Это явление неживой природы, при котором температура воздуха понижается ниже 0 в тёплое время года. Верная примета этого явления – лёд на лужах.  Чаще всего это бывает осенью и веной, очень-очень редко – летом.</a:t>
            </a:r>
          </a:p>
          <a:p>
            <a:pPr algn="ctr"/>
            <a:endParaRPr lang="ru-RU" sz="36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4509120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093912" y="4507944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989664" y="4509120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904064" y="4509120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18464" y="4507944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732864" y="4507944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647264" y="4507944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561664" y="4515584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7476064" y="4515584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39996" y="4437112"/>
            <a:ext cx="59343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/>
              <a:t>з</a:t>
            </a:r>
            <a:endParaRPr lang="ru-RU" sz="6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237656" y="4418786"/>
            <a:ext cx="5661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/>
              <a:t>а</a:t>
            </a:r>
            <a:endParaRPr lang="ru-RU" sz="6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896716" y="4412322"/>
            <a:ext cx="11002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/>
              <a:t>м</a:t>
            </a:r>
            <a:endParaRPr lang="ru-RU" sz="6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659444" y="4418786"/>
            <a:ext cx="12324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/>
              <a:t>р</a:t>
            </a:r>
            <a:endParaRPr lang="ru-RU" sz="6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965756" y="4411146"/>
            <a:ext cx="4486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о</a:t>
            </a:r>
            <a:endParaRPr lang="ru-RU" sz="6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798812" y="4411146"/>
            <a:ext cx="61130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/>
              <a:t>з</a:t>
            </a:r>
            <a:endParaRPr lang="ru-RU" sz="6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609228" y="4411146"/>
            <a:ext cx="648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/>
              <a:t>к</a:t>
            </a:r>
            <a:endParaRPr lang="ru-RU" sz="6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053154" y="4437112"/>
            <a:ext cx="6162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/>
              <a:t>о</a:t>
            </a:r>
            <a:endParaRPr lang="ru-RU" sz="6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38844" y="4437112"/>
            <a:ext cx="3600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/>
              <a:t>о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162175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/>
      <p:bldP spid="17" grpId="0"/>
      <p:bldP spid="18" grpId="0"/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3"/>
            <a:ext cx="9144000" cy="198515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300" b="1" i="1" dirty="0" err="1" smtClean="0">
                <a:solidFill>
                  <a:schemeClr val="bg2">
                    <a:lumMod val="75000"/>
                  </a:schemeClr>
                </a:solidFill>
              </a:rPr>
              <a:t>Суперигра</a:t>
            </a:r>
            <a:r>
              <a:rPr lang="ru-RU" sz="12300" b="1" i="1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  <a:endParaRPr lang="ru-RU" sz="123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Прямоугольник с одним вырезанным скругленным углом 5"/>
          <p:cNvSpPr/>
          <p:nvPr/>
        </p:nvSpPr>
        <p:spPr>
          <a:xfrm>
            <a:off x="0" y="0"/>
            <a:ext cx="9144000" cy="2204863"/>
          </a:xfrm>
          <a:prstGeom prst="snipRoundRect">
            <a:avLst>
              <a:gd name="adj1" fmla="val 0"/>
              <a:gd name="adj2" fmla="val 0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90840" y="4077072"/>
            <a:ext cx="9144000" cy="2667978"/>
          </a:xfrm>
          <a:prstGeom prst="rect">
            <a:avLst/>
          </a:prstGeom>
        </p:spPr>
      </p:pic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0" y="4190022"/>
            <a:ext cx="9144000" cy="2667978"/>
          </a:xfrm>
          <a:prstGeom prst="actionButtonBackPrevious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Рукописные данные 8"/>
              <p14:cNvContentPartPr/>
              <p14:nvPr/>
            </p14:nvContentPartPr>
            <p14:xfrm>
              <a:off x="0" y="928800"/>
              <a:ext cx="4608360" cy="2616480"/>
            </p14:xfrm>
          </p:contentPart>
        </mc:Choice>
        <mc:Fallback xmlns="">
          <p:pic>
            <p:nvPicPr>
              <p:cNvPr id="9" name="Рукописные данные 8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9360" y="919440"/>
                <a:ext cx="4627080" cy="2635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50304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5089" y="620688"/>
            <a:ext cx="7920880" cy="3294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Если ночью холоднее, чем днём, то водяной пар, соприкасаясь с холодными предметами, превращается в капельки воды. Что это?</a:t>
            </a:r>
            <a:endParaRPr lang="ru-RU" sz="40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228880" y="4437112"/>
            <a:ext cx="1224136" cy="11521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420656" y="4437112"/>
            <a:ext cx="1224136" cy="11521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47064" y="4437112"/>
            <a:ext cx="1224136" cy="11521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68144" y="4437112"/>
            <a:ext cx="1224136" cy="11521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588920" y="4459178"/>
            <a:ext cx="5040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/>
              <a:t>р</a:t>
            </a:r>
            <a:endParaRPr lang="ru-RU" sz="6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798306" y="4475102"/>
            <a:ext cx="4688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о</a:t>
            </a:r>
            <a:endParaRPr lang="ru-RU" sz="6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990630" y="4475102"/>
            <a:ext cx="5370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/>
              <a:t>с</a:t>
            </a:r>
            <a:endParaRPr lang="ru-RU" sz="6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246186" y="4459178"/>
            <a:ext cx="4680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/>
              <a:t>а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133815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1916832"/>
            <a:ext cx="7128792" cy="2880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i="1" dirty="0" smtClean="0"/>
              <a:t>Игра со зрителями.</a:t>
            </a:r>
            <a:endParaRPr lang="ru-RU" sz="8800" b="1" i="1" dirty="0"/>
          </a:p>
        </p:txBody>
      </p:sp>
    </p:spTree>
    <p:extLst>
      <p:ext uri="{BB962C8B-B14F-4D97-AF65-F5344CB8AC3E}">
        <p14:creationId xmlns:p14="http://schemas.microsoft.com/office/powerpoint/2010/main" val="384008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3342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/>
              <a:t>Лиственные деревья сенью сбрасывают листву, а хвойные – зелёные круглый год, потому что хвоинки у них осенью не опадают. А у этого дерева, хоть и хвоинки. Но оно осенью сбрасывает листву и зимой стоит голое, как лиственное. Назовите это дерево.</a:t>
            </a:r>
            <a:endParaRPr lang="ru-RU" sz="3600" b="1" i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54360" y="4948692"/>
            <a:ext cx="720080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274440" y="4948692"/>
            <a:ext cx="720080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994520" y="4946184"/>
            <a:ext cx="720080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714600" y="4943676"/>
            <a:ext cx="720080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434680" y="4941168"/>
            <a:ext cx="720080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154760" y="4941168"/>
            <a:ext cx="720080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858942" y="4941168"/>
            <a:ext cx="720080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579022" y="4948692"/>
            <a:ext cx="720080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299102" y="4941168"/>
            <a:ext cx="720080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019182" y="4948692"/>
            <a:ext cx="720080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739262" y="4941168"/>
            <a:ext cx="720080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33772" y="4860238"/>
            <a:ext cx="5612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/>
              <a:t>л</a:t>
            </a:r>
            <a:endParaRPr lang="ru-RU" sz="6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375048" y="4855222"/>
            <a:ext cx="5188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/>
              <a:t>и</a:t>
            </a:r>
            <a:endParaRPr lang="ru-RU" sz="6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174540" y="4860238"/>
            <a:ext cx="3600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/>
              <a:t>с</a:t>
            </a:r>
            <a:endParaRPr lang="ru-RU" sz="6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391980" y="4855222"/>
            <a:ext cx="3600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/>
              <a:t>е</a:t>
            </a:r>
            <a:endParaRPr lang="ru-RU" sz="6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038962" y="4855222"/>
            <a:ext cx="3600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/>
              <a:t>н</a:t>
            </a:r>
            <a:endParaRPr lang="ru-RU" sz="6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759042" y="4855222"/>
            <a:ext cx="3600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/>
              <a:t>н</a:t>
            </a:r>
            <a:endParaRPr lang="ru-RU" sz="6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460575" y="4855222"/>
            <a:ext cx="3971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/>
              <a:t>и</a:t>
            </a:r>
            <a:endParaRPr lang="ru-RU" sz="6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090645" y="4855222"/>
            <a:ext cx="5771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/>
              <a:t>ц</a:t>
            </a:r>
            <a:endParaRPr lang="ru-RU" sz="66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919282" y="4857730"/>
            <a:ext cx="3600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/>
              <a:t>а</a:t>
            </a:r>
            <a:endParaRPr lang="ru-RU" sz="66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966628" y="4855222"/>
            <a:ext cx="2160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/>
              <a:t>т</a:t>
            </a:r>
            <a:endParaRPr lang="ru-RU" sz="66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571292" y="4862746"/>
            <a:ext cx="4468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/>
              <a:t>в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391796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16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80728"/>
            <a:ext cx="9144000" cy="4154984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Вопросы</a:t>
            </a:r>
          </a:p>
          <a:p>
            <a:pPr algn="ctr"/>
            <a:r>
              <a:rPr lang="ru-RU" sz="8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</a:t>
            </a:r>
            <a:r>
              <a:rPr lang="ru-RU" sz="8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ля выбора участников. </a:t>
            </a:r>
            <a:endParaRPr lang="ru-RU" sz="8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472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225257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1 класс: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052736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1. Назовите первый осенний месяц.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76056" y="1628800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СЕНТЯБРЬ.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2500746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2. Назовите дерево, на котором сенью</a:t>
            </a:r>
          </a:p>
          <a:p>
            <a:r>
              <a:rPr lang="ru-RU" sz="2800" b="1" dirty="0"/>
              <a:t> </a:t>
            </a:r>
            <a:r>
              <a:rPr lang="ru-RU" sz="2800" b="1" dirty="0" smtClean="0"/>
              <a:t>    созревают плоды – жёлуди.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099189" y="3573016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ДУБ.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4509120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3. Назовите домик, в котором засыпает</a:t>
            </a:r>
          </a:p>
          <a:p>
            <a:r>
              <a:rPr lang="ru-RU" sz="2800" b="1" dirty="0"/>
              <a:t> </a:t>
            </a:r>
            <a:r>
              <a:rPr lang="ru-RU" sz="2800" b="1" dirty="0" smtClean="0"/>
              <a:t>    медведь поздней осенью.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076056" y="5603765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БЕРЛОГА.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53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0474" y="266745"/>
            <a:ext cx="504056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 класс.</a:t>
            </a:r>
            <a:endParaRPr lang="ru-RU" sz="4000" b="1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4290" y="1124744"/>
            <a:ext cx="83529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b="1" dirty="0" smtClean="0"/>
              <a:t>Как </a:t>
            </a:r>
            <a:r>
              <a:rPr lang="ru-RU" sz="2800" b="1" dirty="0" smtClean="0"/>
              <a:t>называются птицы, которые </a:t>
            </a:r>
            <a:r>
              <a:rPr lang="ru-RU" sz="2800" b="1" dirty="0" smtClean="0"/>
              <a:t>с</a:t>
            </a:r>
          </a:p>
          <a:p>
            <a:r>
              <a:rPr lang="ru-RU" sz="2800" b="1" dirty="0"/>
              <a:t> </a:t>
            </a:r>
            <a:r>
              <a:rPr lang="ru-RU" sz="2800" b="1" dirty="0" smtClean="0"/>
              <a:t>   </a:t>
            </a:r>
            <a:r>
              <a:rPr lang="ru-RU" sz="2800" b="1" dirty="0" smtClean="0"/>
              <a:t> </a:t>
            </a:r>
            <a:r>
              <a:rPr lang="ru-RU" sz="2800" b="1" dirty="0" smtClean="0"/>
              <a:t>наступлением холодов улетают в тёплые </a:t>
            </a:r>
            <a:endParaRPr lang="ru-RU" sz="2800" b="1" dirty="0" smtClean="0"/>
          </a:p>
          <a:p>
            <a:r>
              <a:rPr lang="ru-RU" sz="2800" b="1" dirty="0"/>
              <a:t> </a:t>
            </a:r>
            <a:r>
              <a:rPr lang="ru-RU" sz="2800" b="1" dirty="0" smtClean="0"/>
              <a:t>    </a:t>
            </a:r>
            <a:r>
              <a:rPr lang="ru-RU" sz="2800" b="1" dirty="0" smtClean="0"/>
              <a:t>страны</a:t>
            </a:r>
            <a:r>
              <a:rPr lang="ru-RU" sz="2800" b="1" dirty="0" smtClean="0"/>
              <a:t>?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458846" y="2204863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ПЕРЕЛЁТНЫЕ.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3000951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2. Как называется второй осенний месяц.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400610" y="3645024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ОКТЯБРЬ.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4447186"/>
            <a:ext cx="78488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3. Это явление природы чаще всего бывает </a:t>
            </a:r>
            <a:endParaRPr lang="ru-RU" sz="2800" b="1" dirty="0" smtClean="0"/>
          </a:p>
          <a:p>
            <a:r>
              <a:rPr lang="ru-RU" sz="2800" b="1" dirty="0"/>
              <a:t> </a:t>
            </a:r>
            <a:r>
              <a:rPr lang="ru-RU" sz="2800" b="1" dirty="0" smtClean="0"/>
              <a:t>   </a:t>
            </a:r>
            <a:r>
              <a:rPr lang="ru-RU" sz="2800" b="1" dirty="0" smtClean="0"/>
              <a:t>осенью</a:t>
            </a:r>
            <a:r>
              <a:rPr lang="ru-RU" sz="2800" b="1" dirty="0" smtClean="0"/>
              <a:t>. Летом его называют тёплым, </a:t>
            </a:r>
            <a:endParaRPr lang="ru-RU" sz="2800" b="1" dirty="0" smtClean="0"/>
          </a:p>
          <a:p>
            <a:r>
              <a:rPr lang="ru-RU" sz="2800" b="1" dirty="0"/>
              <a:t> </a:t>
            </a:r>
            <a:r>
              <a:rPr lang="ru-RU" sz="2800" b="1" dirty="0" smtClean="0"/>
              <a:t>   </a:t>
            </a:r>
            <a:r>
              <a:rPr lang="ru-RU" sz="2800" b="1" dirty="0" smtClean="0"/>
              <a:t>грибным</a:t>
            </a:r>
            <a:r>
              <a:rPr lang="ru-RU" sz="2800" b="1" dirty="0" smtClean="0"/>
              <a:t>, а осенью – холодным, </a:t>
            </a:r>
            <a:endParaRPr lang="ru-RU" sz="2800" b="1" dirty="0" smtClean="0"/>
          </a:p>
          <a:p>
            <a:r>
              <a:rPr lang="ru-RU" sz="2800" b="1" dirty="0"/>
              <a:t> </a:t>
            </a:r>
            <a:r>
              <a:rPr lang="ru-RU" sz="2800" b="1" dirty="0" smtClean="0"/>
              <a:t>   </a:t>
            </a:r>
            <a:r>
              <a:rPr lang="ru-RU" sz="2800" b="1" dirty="0" smtClean="0"/>
              <a:t>моросящим</a:t>
            </a:r>
            <a:r>
              <a:rPr lang="ru-RU" sz="2800" b="1" dirty="0" smtClean="0"/>
              <a:t>. Что это?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36096" y="5871980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ДОЖДЬ.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83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116632"/>
            <a:ext cx="6552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2323"/>
                </a:solidFill>
              </a:rPr>
              <a:t>3 класс.</a:t>
            </a:r>
            <a:endParaRPr lang="ru-RU" sz="4000" b="1" i="1" dirty="0">
              <a:solidFill>
                <a:srgbClr val="FF232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4744" y="898053"/>
            <a:ext cx="86855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800" b="1" dirty="0" smtClean="0"/>
              <a:t>Это явление природы бывает только осенью: деревья сбрасывают листву.</a:t>
            </a:r>
            <a:r>
              <a:rPr lang="ru-RU" sz="2800" b="1" dirty="0"/>
              <a:t> Как называется это явление? </a:t>
            </a:r>
          </a:p>
          <a:p>
            <a:pPr marL="342900" indent="-342900">
              <a:buAutoNum type="arabicPeriod"/>
            </a:pPr>
            <a:endParaRPr lang="ru-RU" sz="28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051648" y="2130484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ЛИСТОПАД.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4744" y="2951366"/>
            <a:ext cx="7919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2. Как называется третий осенний месяц?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64088" y="3573016"/>
            <a:ext cx="2495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2323"/>
                </a:solidFill>
              </a:rPr>
              <a:t>НОЯБРЬ.</a:t>
            </a:r>
            <a:endParaRPr lang="ru-RU" sz="3600" b="1" dirty="0">
              <a:solidFill>
                <a:srgbClr val="FF2323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4744" y="4395519"/>
            <a:ext cx="84953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3. Это явление природы похоже на лёгкую </a:t>
            </a:r>
          </a:p>
          <a:p>
            <a:r>
              <a:rPr lang="ru-RU" sz="2800" b="1" dirty="0"/>
              <a:t> </a:t>
            </a:r>
            <a:r>
              <a:rPr lang="ru-RU" sz="2800" b="1" dirty="0" smtClean="0"/>
              <a:t>   дымку в воздухе, а иногда на белую </a:t>
            </a:r>
          </a:p>
          <a:p>
            <a:r>
              <a:rPr lang="ru-RU" sz="2800" b="1" dirty="0"/>
              <a:t> </a:t>
            </a:r>
            <a:r>
              <a:rPr lang="ru-RU" sz="2800" b="1" dirty="0" smtClean="0"/>
              <a:t>   непрозрачную стену.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364088" y="5780514"/>
            <a:ext cx="3352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2323"/>
                </a:solidFill>
              </a:rPr>
              <a:t>ТУМАН.</a:t>
            </a:r>
            <a:endParaRPr lang="ru-RU" sz="3600" b="1" dirty="0">
              <a:solidFill>
                <a:srgbClr val="FF23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242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763"/>
            <a:ext cx="9144000" cy="40934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glow>
              <a:srgbClr val="FF2323"/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2000" endA="300" endPos="35000" dir="5400000" sy="-100000" algn="bl" rotWithShape="0"/>
            <a:softEdge rad="31750"/>
          </a:effectLst>
          <a:scene3d>
            <a:camera prst="orthographicFront">
              <a:rot lat="0" lon="0" rev="0"/>
            </a:camera>
            <a:lightRig rig="freezing" dir="t"/>
          </a:scene3d>
          <a:sp3d extrusionH="6350" contourW="6350" prstMaterial="legacyWireframe">
            <a:bevelT w="127000" h="127000" prst="angle"/>
            <a:bevelB w="127000" h="127000" prst="angle"/>
          </a:sp3d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3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тур         (1 класс).</a:t>
            </a:r>
            <a:endParaRPr lang="ru-RU" sz="13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097191"/>
            <a:ext cx="9144000" cy="286232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п</a:t>
            </a:r>
            <a:endParaRPr lang="ru-RU" dirty="0"/>
          </a:p>
        </p:txBody>
      </p:sp>
      <p:pic>
        <p:nvPicPr>
          <p:cNvPr id="2050" name="Picture 2" descr="C:\Users\User\Desktop\0035244_1299140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06882"/>
            <a:ext cx="2771800" cy="2862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106882"/>
            <a:ext cx="3131411" cy="2852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User\Desktop\79395096_79029436_77989519_3303834_83600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731" y="4106883"/>
            <a:ext cx="3231537" cy="2836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04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564048"/>
            <a:ext cx="849694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Это небольшое деревце легко узнать осенью по кистям с красными плодами.</a:t>
            </a:r>
            <a:endParaRPr lang="ru-RU" sz="4400" b="1" dirty="0"/>
          </a:p>
          <a:p>
            <a:pPr algn="ctr"/>
            <a:endParaRPr lang="ru-RU" sz="4400" b="1" dirty="0" smtClean="0"/>
          </a:p>
          <a:p>
            <a:pPr algn="ctr"/>
            <a:endParaRPr lang="ru-RU" sz="4400" b="1" dirty="0"/>
          </a:p>
          <a:p>
            <a:pPr algn="ctr"/>
            <a:endParaRPr lang="ru-RU" sz="4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74304" y="3356992"/>
            <a:ext cx="1224136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600" b="1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98440" y="3364817"/>
            <a:ext cx="1224136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600" b="1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08625" y="3356992"/>
            <a:ext cx="1224136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600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55096" y="3367319"/>
            <a:ext cx="1224136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600" b="1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879232" y="3367319"/>
            <a:ext cx="1224136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600" b="1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103368" y="3363709"/>
            <a:ext cx="1224136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66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1231694" y="3401124"/>
            <a:ext cx="63831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/>
              <a:t>р</a:t>
            </a:r>
            <a:endParaRPr lang="ru-RU" sz="6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507380" y="3401124"/>
            <a:ext cx="60625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/>
              <a:t>я</a:t>
            </a:r>
            <a:endParaRPr lang="ru-RU" sz="6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717089" y="3401124"/>
            <a:ext cx="6351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/>
              <a:t>б</a:t>
            </a:r>
            <a:endParaRPr lang="ru-RU" sz="6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939189" y="3401124"/>
            <a:ext cx="65594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/>
              <a:t>и</a:t>
            </a:r>
            <a:endParaRPr lang="ru-RU" sz="6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168134" y="3401124"/>
            <a:ext cx="64633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/>
              <a:t>н</a:t>
            </a:r>
            <a:endParaRPr lang="ru-RU" sz="6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413911" y="3367913"/>
            <a:ext cx="6030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/>
              <a:t>а</a:t>
            </a:r>
          </a:p>
        </p:txBody>
      </p:sp>
      <p:pic>
        <p:nvPicPr>
          <p:cNvPr id="3074" name="Picture 2" descr="C:\Users\User\Desktop\282318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875" y="4719032"/>
            <a:ext cx="3008251" cy="199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15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/>
      <p:bldP spid="14" grpId="0"/>
      <p:bldP spid="15" grpId="0"/>
      <p:bldP spid="16" grpId="0"/>
      <p:bldP spid="17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8688"/>
            <a:ext cx="9144000" cy="4247317"/>
          </a:xfrm>
          <a:prstGeom prst="rect">
            <a:avLst/>
          </a:prstGeom>
          <a:solidFill>
            <a:schemeClr val="tx1"/>
          </a:solidFill>
          <a:effectLst>
            <a:glow rad="228600">
              <a:schemeClr val="accent6">
                <a:satMod val="175000"/>
                <a:alpha val="40000"/>
              </a:schemeClr>
            </a:glow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3500" b="1" i="1" dirty="0" smtClean="0">
                <a:solidFill>
                  <a:schemeClr val="bg2">
                    <a:lumMod val="75000"/>
                  </a:schemeClr>
                </a:solidFill>
              </a:rPr>
              <a:t>2 тур</a:t>
            </a:r>
          </a:p>
          <a:p>
            <a:pPr algn="ctr"/>
            <a:r>
              <a:rPr lang="ru-RU" sz="13500" b="1" i="1" dirty="0" smtClean="0">
                <a:solidFill>
                  <a:schemeClr val="bg2">
                    <a:lumMod val="75000"/>
                  </a:schemeClr>
                </a:solidFill>
              </a:rPr>
              <a:t> (2 класс).</a:t>
            </a:r>
            <a:endParaRPr lang="ru-RU" sz="135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221089"/>
            <a:ext cx="9144000" cy="26369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73900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34608" y="4752280"/>
            <a:ext cx="1368152" cy="115212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380" y="4752279"/>
            <a:ext cx="1395413" cy="117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769" y="4752280"/>
            <a:ext cx="1395413" cy="117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7330" y="4752280"/>
            <a:ext cx="1395413" cy="117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341537" y="4772854"/>
            <a:ext cx="14137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400" b="1" dirty="0" smtClean="0"/>
              <a:t>а</a:t>
            </a:r>
            <a:endParaRPr lang="ru-RU" sz="6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702711" y="4763367"/>
            <a:ext cx="12961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400" b="1" dirty="0" smtClean="0"/>
              <a:t>я</a:t>
            </a:r>
            <a:endParaRPr lang="ru-RU" sz="6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654228" y="4809534"/>
            <a:ext cx="136815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300" b="1" dirty="0" smtClean="0"/>
              <a:t>с</a:t>
            </a:r>
            <a:endParaRPr lang="ru-RU" sz="63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268418" y="4837405"/>
            <a:ext cx="8640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т</a:t>
            </a:r>
            <a:endParaRPr lang="ru-RU" sz="6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331640" y="764704"/>
            <a:ext cx="69847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Осень. Птицы улетают в тёплые края. Они собираются в большие группы. Как называются такие группы птиц?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68213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6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869</TotalTime>
  <Words>397</Words>
  <Application>Microsoft Office PowerPoint</Application>
  <PresentationFormat>Экран (4:3)</PresentationFormat>
  <Paragraphs>92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34</cp:revision>
  <dcterms:created xsi:type="dcterms:W3CDTF">2013-07-19T09:25:51Z</dcterms:created>
  <dcterms:modified xsi:type="dcterms:W3CDTF">2013-07-22T18:04:30Z</dcterms:modified>
</cp:coreProperties>
</file>