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4" r:id="rId11"/>
    <p:sldId id="28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3D5F7-638B-4426-A8CF-CF7BB830AAF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79BC-7FAA-4743-B831-028F2CEAD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A79BC-7FAA-4743-B831-028F2CEAD5D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72518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Электронное </a:t>
            </a:r>
            <a:r>
              <a:rPr lang="ru-RU" sz="4800" dirty="0" err="1" smtClean="0">
                <a:solidFill>
                  <a:srgbClr val="C00000"/>
                </a:solidFill>
              </a:rPr>
              <a:t>портфолио</a:t>
            </a:r>
            <a:endParaRPr lang="ru-RU" sz="4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учителя МБОУ    </a:t>
            </a:r>
            <a:r>
              <a:rPr lang="ru-RU" sz="4800" dirty="0" err="1" smtClean="0">
                <a:solidFill>
                  <a:srgbClr val="C00000"/>
                </a:solidFill>
              </a:rPr>
              <a:t>Хемчикской</a:t>
            </a:r>
            <a:r>
              <a:rPr lang="ru-RU" sz="4800" dirty="0" smtClean="0">
                <a:solidFill>
                  <a:srgbClr val="C00000"/>
                </a:solidFill>
              </a:rPr>
              <a:t> СОШ. </a:t>
            </a:r>
          </a:p>
          <a:p>
            <a:pPr algn="ctr">
              <a:buNone/>
            </a:pPr>
            <a:r>
              <a:rPr lang="ru-RU" sz="5400" dirty="0" err="1" smtClean="0">
                <a:solidFill>
                  <a:srgbClr val="002060"/>
                </a:solidFill>
              </a:rPr>
              <a:t>Хертек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</a:rPr>
              <a:t>Ангыр-оол</a:t>
            </a:r>
            <a:r>
              <a:rPr lang="ru-RU" sz="5400" dirty="0" smtClean="0">
                <a:solidFill>
                  <a:srgbClr val="002060"/>
                </a:solidFill>
              </a:rPr>
              <a:t>    </a:t>
            </a:r>
            <a:r>
              <a:rPr lang="ru-RU" sz="5400" dirty="0" err="1" smtClean="0">
                <a:solidFill>
                  <a:srgbClr val="002060"/>
                </a:solidFill>
              </a:rPr>
              <a:t>Майныовича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3074" name="Picture 2" descr="C:\Users\Школа\Desktop\P13-02-15_04.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1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mages\P13-02-15_04.16[0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78695" y="1035827"/>
            <a:ext cx="614366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/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Участие в предметных олимпиадах, не входящие в  рекомендуемый перечень олимпиад Министерства образования и науки РТ. РФ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97000"/>
          <a:ext cx="8501120" cy="517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3643338"/>
                <a:gridCol w="1000132"/>
                <a:gridCol w="1585922"/>
                <a:gridCol w="1700224"/>
              </a:tblGrid>
              <a:tr h="667527"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Ф.И.О. учащегося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Тур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Подтверждающий документ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258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Сундуй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Айзанак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Международ-ный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</a:t>
                      </a:r>
                      <a:endParaRPr lang="ru-RU" dirty="0"/>
                    </a:p>
                  </a:txBody>
                  <a:tcPr/>
                </a:tc>
              </a:tr>
              <a:tr h="150258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Соян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Аянбек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Международ-ный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сертификат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0258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Иргит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Эрес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Международ-ный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сертификат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Выявления развития у                                       обучающихся способностей к 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научной, творческой  деятельности,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также их    участия в олимпиадах, конкурсах.</a:t>
            </a:r>
          </a:p>
          <a:p>
            <a:pPr algn="ctr"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Наличие участников научных конференций, олимпиад, конкурсов.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dirty="0" err="1" smtClean="0"/>
              <a:t>Хертек</a:t>
            </a:r>
            <a:r>
              <a:rPr lang="ru-RU" sz="2400" dirty="0" smtClean="0"/>
              <a:t> </a:t>
            </a:r>
            <a:r>
              <a:rPr lang="ru-RU" sz="2400" dirty="0" err="1" smtClean="0"/>
              <a:t>Азияна</a:t>
            </a:r>
            <a:r>
              <a:rPr lang="ru-RU" sz="2400" dirty="0" smtClean="0"/>
              <a:t>  обучающаяся 2 класса со своим проектом «</a:t>
            </a:r>
            <a:r>
              <a:rPr lang="ru-RU" sz="2400" dirty="0" err="1" smtClean="0"/>
              <a:t>Деннелге</a:t>
            </a:r>
            <a:r>
              <a:rPr lang="ru-RU" sz="2400" dirty="0" smtClean="0"/>
              <a:t>  </a:t>
            </a:r>
            <a:r>
              <a:rPr lang="ru-RU" sz="2400" dirty="0" err="1" smtClean="0"/>
              <a:t>бодаарынын</a:t>
            </a:r>
            <a:r>
              <a:rPr lang="ru-RU" sz="2400" dirty="0" smtClean="0"/>
              <a:t> </a:t>
            </a:r>
            <a:r>
              <a:rPr lang="ru-RU" sz="2400" dirty="0" err="1" smtClean="0"/>
              <a:t>эптиг</a:t>
            </a:r>
            <a:r>
              <a:rPr lang="ru-RU" sz="2400" dirty="0" smtClean="0"/>
              <a:t> </a:t>
            </a:r>
            <a:r>
              <a:rPr lang="ru-RU" sz="2400" dirty="0" err="1" smtClean="0"/>
              <a:t>аргазы</a:t>
            </a:r>
            <a:r>
              <a:rPr lang="ru-RU" sz="2400" dirty="0" smtClean="0"/>
              <a:t>»  в </a:t>
            </a:r>
            <a:r>
              <a:rPr lang="ru-RU" sz="2400" dirty="0" err="1" smtClean="0"/>
              <a:t>кожууне</a:t>
            </a:r>
            <a:r>
              <a:rPr lang="ru-RU" sz="2400" dirty="0" smtClean="0"/>
              <a:t> заняла 2 место </a:t>
            </a:r>
          </a:p>
          <a:p>
            <a:pPr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форм организации внеурочной деятельности по преподаваемым предметам.</a:t>
            </a:r>
          </a:p>
          <a:p>
            <a:pPr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6" y="1397000"/>
          <a:ext cx="8286812" cy="471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0"/>
                <a:gridCol w="5000660"/>
                <a:gridCol w="1785950"/>
                <a:gridCol w="1071572"/>
              </a:tblGrid>
              <a:tr h="460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6318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450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63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5063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Улусчу</a:t>
                      </a:r>
                      <a:r>
                        <a:rPr lang="ru-RU" dirty="0" smtClean="0"/>
                        <a:t>  </a:t>
                      </a:r>
                      <a:r>
                        <a:rPr lang="ru-RU" dirty="0" err="1" smtClean="0"/>
                        <a:t>ужурлар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5063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Добрая дорога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2013/2014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1-2кл</a:t>
                      </a:r>
                      <a:endParaRPr lang="ru-RU" dirty="0"/>
                    </a:p>
                  </a:txBody>
                  <a:tcPr/>
                </a:tc>
              </a:tr>
              <a:tr h="8506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6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Наличие учащихся, занимающихся проектной          деятельностью.</a:t>
            </a:r>
          </a:p>
          <a:p>
            <a:pPr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285860"/>
          <a:ext cx="8405850" cy="499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170"/>
                <a:gridCol w="1681170"/>
                <a:gridCol w="1681170"/>
                <a:gridCol w="1681170"/>
                <a:gridCol w="1681170"/>
              </a:tblGrid>
              <a:tr h="500066">
                <a:tc>
                  <a:txBody>
                    <a:bodyPr/>
                    <a:lstStyle/>
                    <a:p>
                      <a:pPr marL="685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Тема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3619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6">
                <a:tc>
                  <a:txBody>
                    <a:bodyPr/>
                    <a:lstStyle/>
                    <a:p>
                      <a:pPr marL="450850" indent="-26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Муниципаль-ный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Деннелге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бодаарынын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бир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аргазы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Хертек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Азияна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3619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Геометриялыг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err="1" smtClean="0"/>
                        <a:t>Фигуралар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бистин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хевивисте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Иргит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Эрес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Школа\Desktop\P13-02-15_03.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Личный вклад и  повышение качества               образования на основе совершенствования методов обучения и воспитания.</a:t>
            </a:r>
          </a:p>
          <a:p>
            <a:pPr algn="ctr">
              <a:buNone/>
            </a:pPr>
            <a:r>
              <a:rPr lang="ru-RU" sz="2400" b="1" i="1" dirty="0" smtClean="0"/>
              <a:t> Программно-методическое сопровождение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2500306"/>
          <a:ext cx="8215371" cy="499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3"/>
                <a:gridCol w="2714644"/>
                <a:gridCol w="1285884"/>
              </a:tblGrid>
              <a:tr h="500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Ф.И.О. автора и название программы, год издания, кем рекомендовано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14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67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 стандарт и учебные программы по тувинскому языку для 1-4 классов. / А.К.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Ойдан-оол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Э.Д.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Ондар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Н.Ч.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Дамба.-К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.: ГУП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Тываполиграф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».- 2008г.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Математика. Рабочие программы. 1-4 классы. Моро М.И., Волкова С.И., Степанова С.В.- М.: Просвещение 2011г.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программы по тувинскому языку, чтению и внеклассному чтению 1-4 классов./ А.К.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Ойдан-оол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Э.Д.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Ондар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–Кызыл-2000г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Окружающий мир. Рабочие программы. 1-4 классы. А.А. 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Плешаков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публикаций, имеющих  соответствующий гриф и выходные данные,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 числе электронной версии  сайте профильных издательств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6" y="1415354"/>
          <a:ext cx="8429688" cy="465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8"/>
                <a:gridCol w="2714644"/>
                <a:gridCol w="1000132"/>
                <a:gridCol w="1404948"/>
                <a:gridCol w="1404948"/>
                <a:gridCol w="1404948"/>
              </a:tblGrid>
              <a:tr h="531802">
                <a:tc>
                  <a:txBody>
                    <a:bodyPr/>
                    <a:lstStyle/>
                    <a:p>
                      <a:pPr marL="34925" lvl="0" indent="-698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Место издание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Адрес сайта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Подтверждающий документ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647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Инфоурок.ру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Infourok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свидетельство</a:t>
                      </a:r>
                      <a:endParaRPr lang="ru-RU" dirty="0"/>
                    </a:p>
                  </a:txBody>
                  <a:tcPr/>
                </a:tc>
              </a:tr>
              <a:tr h="100647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Инфоурок.ру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Infourok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свидетельство</a:t>
                      </a:r>
                      <a:endParaRPr lang="ru-RU" dirty="0"/>
                    </a:p>
                  </a:txBody>
                  <a:tcPr/>
                </a:tc>
              </a:tr>
              <a:tr h="100647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сеть работников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ns.portal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свидетельство</a:t>
                      </a:r>
                      <a:endParaRPr lang="ru-RU" dirty="0"/>
                    </a:p>
                  </a:txBody>
                  <a:tcPr/>
                </a:tc>
              </a:tr>
              <a:tr h="10064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Сертификат о публикации.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G:\Images\P13-02-15_04.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7241" y="1750193"/>
            <a:ext cx="5572133" cy="3929091"/>
          </a:xfrm>
          <a:prstGeom prst="rect">
            <a:avLst/>
          </a:prstGeom>
          <a:noFill/>
        </p:spPr>
      </p:pic>
      <p:pic>
        <p:nvPicPr>
          <p:cNvPr id="5123" name="Picture 3" descr="G:\Images\P13-02-15_04.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83778" y="1559702"/>
            <a:ext cx="5619757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для прохождения аттестации на подтверждение первой квалификационной категории учителя начальных классов  муниципальной бюджетной       общеобразовательной школы села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Хемчик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Бай-Тайгинский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Республики Тыва»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Хертек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Ангыр-оол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Майныовича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Публичное представление собственного педагогического опыта на сайте</a:t>
            </a:r>
          </a:p>
          <a:p>
            <a:pPr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97000"/>
          <a:ext cx="8286808" cy="444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531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Методическая тема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Место издания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Адрес сайта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Подтверждающий документ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29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Творческие работы учащихся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сеть работников  образования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6FC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bai-tal.edu17.ru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</a:p>
                  </a:txBody>
                  <a:tcPr marL="68580" marR="68580" marT="0" marB="0" horzOverflow="overflow"/>
                </a:tc>
              </a:tr>
              <a:tr h="1293818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 «</a:t>
                      </a:r>
                      <a:r>
                        <a:rPr lang="ru-RU" dirty="0" err="1" smtClean="0"/>
                        <a:t>Сагынгырлар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err="1" smtClean="0"/>
                        <a:t>тывынгырлар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Инфоурок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infourok.ru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ru-RU" dirty="0" err="1" smtClean="0"/>
                        <a:t>видетельство</a:t>
                      </a:r>
                      <a:endParaRPr lang="ru-RU" dirty="0"/>
                    </a:p>
                  </a:txBody>
                  <a:tcPr/>
                </a:tc>
              </a:tr>
              <a:tr h="129381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</a:t>
                      </a:r>
                    </a:p>
                    <a:p>
                      <a:r>
                        <a:rPr lang="ru-RU" dirty="0" smtClean="0"/>
                        <a:t>«Тыва </a:t>
                      </a:r>
                      <a:r>
                        <a:rPr lang="ru-RU" dirty="0" err="1" smtClean="0"/>
                        <a:t>улустун</a:t>
                      </a:r>
                      <a:r>
                        <a:rPr lang="ru-RU" dirty="0" smtClean="0"/>
                        <a:t> 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Инфоурок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infourok.ru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свидетельство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презентациях,  круглых столах в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рамках   которых демонстрировался данный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педагогический опыт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/>
              <a:t>Использование современных образовательных технологий</a:t>
            </a:r>
          </a:p>
          <a:p>
            <a:pPr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97000"/>
          <a:ext cx="8286808" cy="478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3714776"/>
                <a:gridCol w="3786214"/>
                <a:gridCol w="357190"/>
              </a:tblGrid>
              <a:tr h="6032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Современные образовательные технологии: название, автор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использования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67746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Информационно-коммуникационные технологии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позволяют обеспечить переход от механического усвоения знаний к овладению навыкам самостоятельно приобретать новые знания и умения, приобщает обучаемых к современным методам работы с информацией.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746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Применяю по укреплению здоровья учащихся, учитывая важнейшие характеристики образовательной среды и условия жизни ребенка.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 личные достижения.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Повышение квалификации за последние 5 лет.</a:t>
            </a:r>
          </a:p>
          <a:p>
            <a:pPr algn="ctr">
              <a:buNone/>
            </a:pPr>
            <a:r>
              <a:rPr lang="ru-RU" sz="2400" dirty="0" smtClean="0"/>
              <a:t>«Формирование универсальных учебных действий в младшем школьном возрасте в соответствии с требованиями ФГОС НОО» 72ч.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«Подготовка и проведение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ru-RU" sz="2400" dirty="0" smtClean="0">
                <a:solidFill>
                  <a:srgbClr val="FF0000"/>
                </a:solidFill>
              </a:rPr>
              <a:t> республиканской олимпиады развивающего обучения»</a:t>
            </a: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smtClean="0"/>
              <a:t> «Обновление содержания гуманитарного и естественнонаучного физического образования в начальной школе»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Всего 370 часов  </a:t>
            </a:r>
            <a:r>
              <a:rPr lang="ru-RU" sz="2400" dirty="0" err="1" smtClean="0">
                <a:solidFill>
                  <a:srgbClr val="FF0000"/>
                </a:solidFill>
              </a:rPr>
              <a:t>часов</a:t>
            </a:r>
            <a:r>
              <a:rPr lang="ru-RU" sz="2400" dirty="0" smtClean="0">
                <a:solidFill>
                  <a:srgbClr val="FF0000"/>
                </a:solidFill>
              </a:rPr>
              <a:t>   курсов повышения за 5 лет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Владею навыками пользователя персонального компьютера . Получил справку №304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о базовом уровне подготовки слушателя.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(от</a:t>
            </a:r>
            <a:r>
              <a:rPr lang="en-US" sz="2800" dirty="0" smtClean="0">
                <a:solidFill>
                  <a:srgbClr val="C00000"/>
                </a:solidFill>
              </a:rPr>
              <a:t> 9</a:t>
            </a:r>
            <a:r>
              <a:rPr lang="ru-RU" sz="2800" dirty="0" smtClean="0">
                <a:solidFill>
                  <a:srgbClr val="C00000"/>
                </a:solidFill>
              </a:rPr>
              <a:t> февраля 2015)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 государственные     и    отраслевые, муниципальные поощрения.</a:t>
            </a:r>
          </a:p>
          <a:p>
            <a:pPr lvl="0" algn="ctr">
              <a:buNone/>
            </a:pPr>
            <a:r>
              <a:rPr lang="ru-RU" sz="2000" dirty="0" smtClean="0"/>
              <a:t>Грамота Министерство образования, и науки и молодежной политики Республики Тыва за хорошую подготовку ученика 3 класса </a:t>
            </a:r>
            <a:r>
              <a:rPr lang="ru-RU" sz="2000" dirty="0" err="1" smtClean="0"/>
              <a:t>Салчак</a:t>
            </a:r>
            <a:r>
              <a:rPr lang="ru-RU" sz="2000" dirty="0" smtClean="0"/>
              <a:t> </a:t>
            </a:r>
            <a:r>
              <a:rPr lang="ru-RU" sz="2000" dirty="0" err="1" smtClean="0"/>
              <a:t>Сайына</a:t>
            </a:r>
            <a:r>
              <a:rPr lang="ru-RU" sz="2000" dirty="0" smtClean="0"/>
              <a:t>, занявшего   1 место по математике в индивидуальном и парном турах  </a:t>
            </a:r>
            <a:r>
              <a:rPr lang="en-US" sz="2000" dirty="0" smtClean="0"/>
              <a:t>III</a:t>
            </a:r>
            <a:r>
              <a:rPr lang="ru-RU" sz="2000" dirty="0" smtClean="0"/>
              <a:t> Республиканской олимпиады развивающего обучения среди учащихся начальной школы</a:t>
            </a:r>
          </a:p>
          <a:p>
            <a:pPr lvl="0" algn="ctr">
              <a:buNone/>
            </a:pPr>
            <a:r>
              <a:rPr lang="ru-RU" sz="2000" dirty="0" smtClean="0"/>
              <a:t> (25-26.03.2010</a:t>
            </a:r>
            <a:r>
              <a:rPr lang="ru-RU" sz="2400" dirty="0" smtClean="0"/>
              <a:t>)</a:t>
            </a:r>
          </a:p>
          <a:p>
            <a:pPr lvl="0"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Почетная грамота  Верховный хурал (парламент) Республики Тыва за добросовестный труд в сфере обучения и воспитания подрастающего поколения (распоряжение № 453от 20.05.2014)</a:t>
            </a:r>
          </a:p>
          <a:p>
            <a:pPr lvl="0"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Занимал призовые места в профессиональных конкурсах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«Учитель года 2011, 2015»</a:t>
            </a:r>
          </a:p>
          <a:p>
            <a:pPr lvl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Почетная грамота МОУ </a:t>
            </a:r>
            <a:r>
              <a:rPr lang="ru-RU" dirty="0" err="1" smtClean="0">
                <a:solidFill>
                  <a:srgbClr val="FF0000"/>
                </a:solidFill>
              </a:rPr>
              <a:t>Хемчикская</a:t>
            </a:r>
            <a:r>
              <a:rPr lang="ru-RU" dirty="0" smtClean="0">
                <a:solidFill>
                  <a:srgbClr val="FF0000"/>
                </a:solidFill>
              </a:rPr>
              <a:t> СОШ победитель школьного этапа Всероссийского профессионального конкурса педагогического мастерства «Учитель года – 2015»</a:t>
            </a:r>
          </a:p>
          <a:p>
            <a:pPr lvl="0"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Почетная грамота МОУ </a:t>
            </a:r>
            <a:r>
              <a:rPr lang="ru-RU" dirty="0" err="1" smtClean="0">
                <a:solidFill>
                  <a:srgbClr val="FF0000"/>
                </a:solidFill>
              </a:rPr>
              <a:t>Хемчикская</a:t>
            </a:r>
            <a:r>
              <a:rPr lang="ru-RU" dirty="0" smtClean="0">
                <a:solidFill>
                  <a:srgbClr val="FF0000"/>
                </a:solidFill>
              </a:rPr>
              <a:t> СОШ  Победитель конкурса «Лучший учитель - 2012»</a:t>
            </a:r>
          </a:p>
          <a:p>
            <a:pPr lvl="0"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14313"/>
          <a:ext cx="8429626" cy="6619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3"/>
                <a:gridCol w="4214813"/>
              </a:tblGrid>
              <a:tr h="49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имя, отчество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Хертек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Ангыр-оол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Майныович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9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и год рождения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03.06.1973г</a:t>
                      </a:r>
                    </a:p>
                  </a:txBody>
                  <a:tcPr horzOverflow="overflow"/>
                </a:tc>
              </a:tr>
              <a:tr h="110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работы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общеобразовательное учреждение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Хемчикская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средняя  общеобразовательная школа села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Хемчик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муниципального  района 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Бай-Тайгинский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Республики Тыва»,</a:t>
                      </a:r>
                    </a:p>
                  </a:txBody>
                  <a:tcPr horzOverflow="overflow"/>
                </a:tc>
              </a:tr>
              <a:tr h="859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специальное.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Кызылское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педагогическое училище.  1997г. Учитель начальных классов и дошкольное воспитание</a:t>
                      </a:r>
                    </a:p>
                  </a:txBody>
                  <a:tcPr horzOverflow="overflow"/>
                </a:tc>
              </a:tr>
              <a:tr h="4982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Стаж педагогической работы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Стаж работы в данной должности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Стаж работы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данном учреждении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99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 с указанием срока действия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(Приказ №45– О.Д. Отдела образования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Бай-Тайгинского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  от 15.04.2010г) до 01.05.2015г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Преподаваемый предмет, классы, классное руководство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классы.  Руководитель 2класса с 1сентября 2014г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2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государственных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отраслевых наград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Почетные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грамоты МО и науки РТ  -2006,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Верховного Хурала ( парламента) Республики Тыва-2014.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Стабильные результаты освоения         обучения обучающимися     образовательных   программ и     показатель динамики их </a:t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1.2. Качество знаний учащихся по итогам мониторингов, проводимых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общеобразовательным учреждением.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8358246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762005">
                <a:tc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2009-2010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2010-2011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42%</a:t>
                      </a:r>
                      <a:endParaRPr lang="ru-RU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2011-2012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За пять лет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знаний по ЕРМКО.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2" y="1000106"/>
          <a:ext cx="8143933" cy="542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1755332"/>
                <a:gridCol w="1163419"/>
                <a:gridCol w="1163419"/>
                <a:gridCol w="1163419"/>
                <a:gridCol w="1163419"/>
                <a:gridCol w="1163419"/>
              </a:tblGrid>
              <a:tr h="9048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Сканер ЕРМКО.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Участие в предметных олимпиадах, входящих в перечень олимпиад Министерства  образования и науки РТ.РФ 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857364"/>
          <a:ext cx="8429685" cy="500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943246"/>
                <a:gridCol w="1685937"/>
                <a:gridCol w="1514485"/>
                <a:gridCol w="1857389"/>
              </a:tblGrid>
              <a:tr h="670251">
                <a:tc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Ф.И.О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67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Тур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57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Подтверждающий документ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38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Салчак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Сайын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Кужугет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Чинчи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Команда 2-го класса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Региональ-ный</a:t>
                      </a:r>
                      <a:r>
                        <a:rPr lang="ru-RU" dirty="0" smtClean="0"/>
                        <a:t> (ОРО)</a:t>
                      </a:r>
                    </a:p>
                    <a:p>
                      <a:r>
                        <a:rPr lang="ru-RU" dirty="0" err="1" smtClean="0"/>
                        <a:t>Шагаан-Арыг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Региональ-ный</a:t>
                      </a:r>
                      <a:r>
                        <a:rPr lang="ru-RU" dirty="0" smtClean="0"/>
                        <a:t> (ОРО)</a:t>
                      </a:r>
                    </a:p>
                    <a:p>
                      <a:r>
                        <a:rPr lang="ru-RU" dirty="0" smtClean="0"/>
                        <a:t>Кызыл-Мажалык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Муниципаль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err="1" smtClean="0"/>
                        <a:t>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2012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Грамота от 25марта 2010г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26.05.2012 </a:t>
                      </a:r>
                    </a:p>
                    <a:p>
                      <a:r>
                        <a:rPr lang="ru-RU" dirty="0" smtClean="0"/>
                        <a:t>Сертификат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Грамота учителю от 18марта 2013</a:t>
                      </a:r>
                    </a:p>
                    <a:p>
                      <a:r>
                        <a:rPr lang="ru-RU" dirty="0" smtClean="0"/>
                        <a:t>№73 о/</a:t>
                      </a:r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учащихся на предметных олимпиадах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G:\Images\P13-02-15_03.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07336" y="-178630"/>
            <a:ext cx="6072206" cy="8001054"/>
          </a:xfrm>
          <a:prstGeom prst="rect">
            <a:avLst/>
          </a:prstGeom>
          <a:noFill/>
        </p:spPr>
      </p:pic>
      <p:pic>
        <p:nvPicPr>
          <p:cNvPr id="5" name="Picture 2" descr="G:\Images\P13-02-15_03.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07334" y="-107168"/>
            <a:ext cx="6072206" cy="8001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861</Words>
  <PresentationFormat>Экран (4:3)</PresentationFormat>
  <Paragraphs>252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99</cp:revision>
  <dcterms:created xsi:type="dcterms:W3CDTF">2015-02-13T15:13:54Z</dcterms:created>
  <dcterms:modified xsi:type="dcterms:W3CDTF">2015-03-13T02:06:40Z</dcterms:modified>
</cp:coreProperties>
</file>