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57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53ABF-6B37-43EE-93E9-2F508D00945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2DA9-4506-4C68-92E1-4C53BA572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77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http://img-fotki.yandex.ru/</a:t>
            </a: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874E04-221A-4CB8-B040-C9E9E5AAD4C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Рисунок с сайта </a:t>
            </a:r>
            <a:r>
              <a:rPr lang="en-US" smtClean="0"/>
              <a:t>http://img0.liveinternet.ru/images/attach/c/4/78/319/78319386_4216969_boycantsleep.jpg</a:t>
            </a: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2A3E08-CDC3-4FBB-A98D-0819DFF77DF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i="1" dirty="0" smtClean="0"/>
              <a:t> «Совесть»</a:t>
            </a:r>
            <a:endParaRPr lang="ru-RU" b="1" i="1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Выполнила : Жданова Татьяна </a:t>
            </a:r>
            <a:r>
              <a:rPr lang="ru-RU" dirty="0" smtClean="0"/>
              <a:t>Сергеевна</a:t>
            </a:r>
          </a:p>
          <a:p>
            <a:pPr algn="ctr">
              <a:buNone/>
            </a:pPr>
            <a:r>
              <a:rPr lang="ru-RU" sz="2200" dirty="0" smtClean="0"/>
              <a:t>у</a:t>
            </a:r>
            <a:r>
              <a:rPr lang="ru-RU" sz="2200" dirty="0" smtClean="0"/>
              <a:t>читель начальных классов МОУ «НОШ№2»</a:t>
            </a:r>
            <a:endParaRPr lang="ru-RU" sz="2200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Магнитогорск  2013 г. 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395288" y="404813"/>
            <a:ext cx="45720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Я кошку выставил за дверь,</a:t>
            </a:r>
          </a:p>
          <a:p>
            <a:r>
              <a:rPr lang="ru-RU" sz="2800" b="1" dirty="0">
                <a:latin typeface="Calibri" pitchFamily="34" charset="0"/>
              </a:rPr>
              <a:t>Сказал, что не впущу.</a:t>
            </a:r>
          </a:p>
          <a:p>
            <a:r>
              <a:rPr lang="ru-RU" sz="2800" b="1" dirty="0">
                <a:latin typeface="Calibri" pitchFamily="34" charset="0"/>
              </a:rPr>
              <a:t>Весь день ищу ее теперь,</a:t>
            </a:r>
          </a:p>
          <a:p>
            <a:r>
              <a:rPr lang="ru-RU" sz="2800" b="1" dirty="0">
                <a:latin typeface="Calibri" pitchFamily="34" charset="0"/>
              </a:rPr>
              <a:t>Везде ее ищу.</a:t>
            </a:r>
          </a:p>
          <a:p>
            <a:r>
              <a:rPr lang="ru-RU" sz="2800" b="1" dirty="0">
                <a:latin typeface="Calibri" pitchFamily="34" charset="0"/>
              </a:rPr>
              <a:t>Из-за нее</a:t>
            </a:r>
          </a:p>
          <a:p>
            <a:r>
              <a:rPr lang="ru-RU" sz="2800" b="1" dirty="0">
                <a:latin typeface="Calibri" pitchFamily="34" charset="0"/>
              </a:rPr>
              <a:t>Вторую ночь</a:t>
            </a:r>
          </a:p>
          <a:p>
            <a:r>
              <a:rPr lang="ru-RU" sz="2800" b="1" dirty="0">
                <a:latin typeface="Calibri" pitchFamily="34" charset="0"/>
              </a:rPr>
              <a:t>Все повторяется,</a:t>
            </a:r>
          </a:p>
          <a:p>
            <a:r>
              <a:rPr lang="ru-RU" sz="2800" b="1" dirty="0">
                <a:latin typeface="Calibri" pitchFamily="34" charset="0"/>
              </a:rPr>
              <a:t>Точь-в-точь,</a:t>
            </a:r>
          </a:p>
          <a:p>
            <a:r>
              <a:rPr lang="ru-RU" sz="2800" b="1" dirty="0">
                <a:latin typeface="Calibri" pitchFamily="34" charset="0"/>
              </a:rPr>
              <a:t>Во сне, как наяву:</a:t>
            </a:r>
          </a:p>
          <a:p>
            <a:r>
              <a:rPr lang="ru-RU" sz="2800" b="1" dirty="0">
                <a:latin typeface="Calibri" pitchFamily="34" charset="0"/>
              </a:rPr>
              <a:t>Я прогоняю кошку прочь,</a:t>
            </a:r>
          </a:p>
          <a:p>
            <a:r>
              <a:rPr lang="ru-RU" sz="2800" b="1" dirty="0">
                <a:latin typeface="Calibri" pitchFamily="34" charset="0"/>
              </a:rPr>
              <a:t>Я прогоняю кошку прочь,</a:t>
            </a:r>
          </a:p>
          <a:p>
            <a:r>
              <a:rPr lang="ru-RU" sz="2800" b="1" dirty="0">
                <a:latin typeface="Calibri" pitchFamily="34" charset="0"/>
              </a:rPr>
              <a:t>Потом опять зову.</a:t>
            </a:r>
          </a:p>
        </p:txBody>
      </p:sp>
    </p:spTree>
    <p:extLst>
      <p:ext uri="{BB962C8B-B14F-4D97-AF65-F5344CB8AC3E}">
        <p14:creationId xmlns="" xmlns:p14="http://schemas.microsoft.com/office/powerpoint/2010/main" val="3119472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57166"/>
            <a:ext cx="8215370" cy="6143668"/>
          </a:xfrm>
        </p:spPr>
      </p:pic>
    </p:spTree>
    <p:extLst>
      <p:ext uri="{BB962C8B-B14F-4D97-AF65-F5344CB8AC3E}">
        <p14:creationId xmlns="" xmlns:p14="http://schemas.microsoft.com/office/powerpoint/2010/main" val="33387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Найти пословицы по данной теме.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83298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Скромный я даю тебе совет,</a:t>
            </a:r>
            <a:b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Ты иди туда, где только свет!</a:t>
            </a:r>
            <a:b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Верь в себя, как я в тебя,</a:t>
            </a:r>
            <a:b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Даже, если вдруг гроза</a:t>
            </a:r>
            <a:b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Встанет на пути твоем внезапно,</a:t>
            </a:r>
            <a:b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Верь,  наступит миг желанный!</a:t>
            </a:r>
            <a:b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Только к этому ты силы приложи,</a:t>
            </a:r>
            <a:b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 без дела просто не сиди! </a:t>
            </a:r>
          </a:p>
        </p:txBody>
      </p:sp>
    </p:spTree>
    <p:extLst>
      <p:ext uri="{BB962C8B-B14F-4D97-AF65-F5344CB8AC3E}">
        <p14:creationId xmlns="" xmlns:p14="http://schemas.microsoft.com/office/powerpoint/2010/main" val="30846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4505325"/>
            <a:ext cx="1484312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3468688"/>
            <a:ext cx="1808163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5634038"/>
            <a:ext cx="2598738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3911600"/>
            <a:ext cx="20002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2690813"/>
            <a:ext cx="2239963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5592763"/>
            <a:ext cx="14859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00013"/>
            <a:ext cx="3281363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100013"/>
            <a:ext cx="3638550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611688"/>
            <a:ext cx="1485900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4119563"/>
            <a:ext cx="148590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3068638"/>
            <a:ext cx="148590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478213"/>
            <a:ext cx="1808162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4897438"/>
            <a:ext cx="27606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5121275"/>
            <a:ext cx="2760663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3989388"/>
            <a:ext cx="14859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665788"/>
            <a:ext cx="16002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5592763"/>
            <a:ext cx="2108200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535488"/>
            <a:ext cx="14859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133725"/>
            <a:ext cx="1808162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601913"/>
            <a:ext cx="21590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302250"/>
            <a:ext cx="20050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5400675"/>
            <a:ext cx="1804988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578475"/>
            <a:ext cx="27622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489575"/>
            <a:ext cx="1481138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4560888"/>
            <a:ext cx="25971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4724400"/>
            <a:ext cx="2762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440238"/>
            <a:ext cx="1487488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3586163"/>
            <a:ext cx="2236788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738563"/>
            <a:ext cx="1481138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768725"/>
            <a:ext cx="18113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2679700"/>
            <a:ext cx="14811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2889250"/>
            <a:ext cx="1487488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588284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>
                <a:solidFill>
                  <a:srgbClr val="FF0000"/>
                </a:solidFill>
              </a:rPr>
              <a:t>«разум</a:t>
            </a:r>
            <a:r>
              <a:rPr lang="ru-RU" sz="8000" b="1" dirty="0" smtClean="0">
                <a:solidFill>
                  <a:srgbClr val="FF0000"/>
                </a:solidFill>
              </a:rPr>
              <a:t>»</a:t>
            </a:r>
            <a:endParaRPr lang="en-US" sz="8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 </a:t>
            </a:r>
            <a:r>
              <a:rPr lang="ru-RU" sz="8000" b="1" dirty="0">
                <a:solidFill>
                  <a:srgbClr val="FF0000"/>
                </a:solidFill>
              </a:rPr>
              <a:t>«</a:t>
            </a:r>
            <a:r>
              <a:rPr lang="ru-RU" sz="8000" b="1" dirty="0" smtClean="0">
                <a:solidFill>
                  <a:srgbClr val="FF0000"/>
                </a:solidFill>
              </a:rPr>
              <a:t>воля»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«совесть»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23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835150" y="3429000"/>
            <a:ext cx="511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680068"/>
                </a:solidFill>
              </a:rPr>
              <a:t>Что такое совесть.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55650" y="4221163"/>
            <a:ext cx="7489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680068"/>
                </a:solidFill>
              </a:rPr>
              <a:t>Чем различаются понятия </a:t>
            </a:r>
            <a:endParaRPr lang="ru-RU" sz="3200" b="1" dirty="0" smtClean="0">
              <a:solidFill>
                <a:srgbClr val="680068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680068"/>
                </a:solidFill>
              </a:rPr>
              <a:t>«</a:t>
            </a:r>
            <a:r>
              <a:rPr lang="ru-RU" sz="3200" b="1" dirty="0">
                <a:solidFill>
                  <a:srgbClr val="680068"/>
                </a:solidFill>
              </a:rPr>
              <a:t>стыд»  </a:t>
            </a:r>
            <a:r>
              <a:rPr lang="ru-RU" sz="3200" b="1" dirty="0" smtClean="0">
                <a:solidFill>
                  <a:srgbClr val="680068"/>
                </a:solidFill>
              </a:rPr>
              <a:t>  и </a:t>
            </a:r>
            <a:r>
              <a:rPr lang="ru-RU" sz="3200" b="1" dirty="0">
                <a:solidFill>
                  <a:srgbClr val="680068"/>
                </a:solidFill>
              </a:rPr>
              <a:t>«совесть».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1331913" y="476672"/>
            <a:ext cx="6481762" cy="244750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21843"/>
              </a:avLst>
            </a:prstTxWarp>
          </a:bodyPr>
          <a:lstStyle/>
          <a:p>
            <a:pPr algn="ctr"/>
            <a:r>
              <a:rPr lang="en-US" sz="3600" b="1" kern="10" dirty="0">
                <a:gradFill rotWithShape="1">
                  <a:gsLst>
                    <a:gs pos="0">
                      <a:srgbClr val="E7E200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C</a:t>
            </a:r>
            <a:r>
              <a:rPr lang="ru-RU" sz="3600" b="1" kern="10" dirty="0" err="1">
                <a:gradFill rotWithShape="1">
                  <a:gsLst>
                    <a:gs pos="0">
                      <a:srgbClr val="E7E200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овесть</a:t>
            </a:r>
            <a:endParaRPr lang="ru-RU" sz="3600" b="1" kern="10" dirty="0">
              <a:gradFill rotWithShape="1">
                <a:gsLst>
                  <a:gs pos="0">
                    <a:srgbClr val="E7E2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6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844675"/>
            <a:ext cx="5329237" cy="1296988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ru-RU" b="1" dirty="0">
                <a:solidFill>
                  <a:srgbClr val="C00000"/>
                </a:solidFill>
              </a:rPr>
              <a:t>Совесть </a:t>
            </a:r>
            <a:r>
              <a:rPr lang="ru-RU" b="1" dirty="0">
                <a:solidFill>
                  <a:schemeClr val="accent2"/>
                </a:solidFill>
              </a:rPr>
              <a:t>– </a:t>
            </a:r>
            <a:r>
              <a:rPr lang="ru-RU" sz="2400" b="1" dirty="0">
                <a:solidFill>
                  <a:srgbClr val="002060"/>
                </a:solidFill>
              </a:rPr>
              <a:t>это переживание осуждения или одобрения собственного поступка.</a:t>
            </a:r>
            <a:endParaRPr lang="en-US" sz="2400" b="1" dirty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63713" y="115888"/>
            <a:ext cx="5688012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Что такое совесть.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11188" y="3933825"/>
            <a:ext cx="56165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3200" b="1" dirty="0">
                <a:solidFill>
                  <a:srgbClr val="B00047"/>
                </a:solidFill>
              </a:rPr>
              <a:t>Стыд</a:t>
            </a:r>
            <a:r>
              <a:rPr lang="ru-RU" sz="3200" b="1" dirty="0">
                <a:solidFill>
                  <a:srgbClr val="006664"/>
                </a:solidFill>
              </a:rPr>
              <a:t> – </a:t>
            </a:r>
            <a:r>
              <a:rPr lang="ru-RU" sz="2400" b="1" dirty="0">
                <a:solidFill>
                  <a:srgbClr val="006664"/>
                </a:solidFill>
              </a:rPr>
              <a:t>это тяжёлое</a:t>
            </a:r>
            <a:endParaRPr lang="en-US" sz="2400" b="1" dirty="0">
              <a:solidFill>
                <a:srgbClr val="006664"/>
              </a:solidFill>
            </a:endParaRPr>
          </a:p>
          <a:p>
            <a:pPr algn="just"/>
            <a:r>
              <a:rPr lang="ru-RU" sz="2400" b="1" dirty="0">
                <a:solidFill>
                  <a:srgbClr val="006664"/>
                </a:solidFill>
              </a:rPr>
              <a:t> подавленное состояние </a:t>
            </a:r>
            <a:endParaRPr lang="en-US" sz="2400" b="1" dirty="0">
              <a:solidFill>
                <a:srgbClr val="006664"/>
              </a:solidFill>
            </a:endParaRPr>
          </a:p>
          <a:p>
            <a:pPr algn="just"/>
            <a:r>
              <a:rPr lang="ru-RU" sz="2400" b="1" dirty="0">
                <a:solidFill>
                  <a:srgbClr val="006664"/>
                </a:solidFill>
              </a:rPr>
              <a:t>человека, которое появляется </a:t>
            </a:r>
            <a:endParaRPr lang="en-US" sz="2400" b="1" dirty="0">
              <a:solidFill>
                <a:srgbClr val="006664"/>
              </a:solidFill>
            </a:endParaRPr>
          </a:p>
          <a:p>
            <a:pPr algn="just"/>
            <a:r>
              <a:rPr lang="ru-RU" sz="2400" b="1" dirty="0">
                <a:solidFill>
                  <a:srgbClr val="006664"/>
                </a:solidFill>
              </a:rPr>
              <a:t>после осуждения его поведения </a:t>
            </a:r>
            <a:endParaRPr lang="en-US" sz="2400" b="1" dirty="0">
              <a:solidFill>
                <a:srgbClr val="006664"/>
              </a:solidFill>
            </a:endParaRPr>
          </a:p>
          <a:p>
            <a:pPr algn="just"/>
            <a:r>
              <a:rPr lang="ru-RU" sz="2400" b="1" dirty="0">
                <a:solidFill>
                  <a:srgbClr val="006664"/>
                </a:solidFill>
              </a:rPr>
              <a:t>окружающими людьми.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311525" cy="235267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23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297863" cy="136683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Чем различаются понятия «стыд» и «совесть».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00213"/>
            <a:ext cx="1428750" cy="1619250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900113" y="3573463"/>
            <a:ext cx="7219950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Древнегреческий философ Демокрит</a:t>
            </a:r>
          </a:p>
        </p:txBody>
      </p:sp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611188" y="4508500"/>
            <a:ext cx="7921625" cy="2089150"/>
            <a:chOff x="385" y="2840"/>
            <a:chExt cx="4990" cy="1316"/>
          </a:xfrm>
        </p:grpSpPr>
        <p:sp>
          <p:nvSpPr>
            <p:cNvPr id="9229" name="AutoShape 13"/>
            <p:cNvSpPr>
              <a:spLocks noChangeArrowheads="1"/>
            </p:cNvSpPr>
            <p:nvPr/>
          </p:nvSpPr>
          <p:spPr bwMode="auto">
            <a:xfrm>
              <a:off x="385" y="2840"/>
              <a:ext cx="4990" cy="1316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567" y="3113"/>
              <a:ext cx="4717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«</a:t>
              </a:r>
              <a:r>
                <a:rPr lang="ru-RU" sz="2400" b="1" i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Стыд</a:t>
              </a:r>
              <a:r>
                <a:rPr lang="ru-RU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2400" b="1">
                  <a:solidFill>
                    <a:schemeClr val="accent2"/>
                  </a:solidFill>
                </a:rPr>
                <a:t>– тяжёлое переживание позора перед другими людьми за свое поведение, </a:t>
              </a:r>
            </a:p>
            <a:p>
              <a:r>
                <a:rPr lang="ru-RU" sz="2400">
                  <a:solidFill>
                    <a:schemeClr val="bg1"/>
                  </a:solidFill>
                </a:rPr>
                <a:t> </a:t>
              </a:r>
              <a:r>
                <a:rPr lang="ru-RU" sz="2400" b="1" i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совесть</a:t>
              </a:r>
              <a:r>
                <a:rPr lang="ru-RU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2400" b="1">
                  <a:solidFill>
                    <a:schemeClr val="accent2"/>
                  </a:solidFill>
                </a:rPr>
                <a:t>– это стыд перед самим собой».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93402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3690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874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5616575" cy="14398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Голос совести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3390462">
            <a:off x="5796757" y="1843881"/>
            <a:ext cx="1008062" cy="720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993300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rot="8208478">
            <a:off x="2627313" y="1844675"/>
            <a:ext cx="1008062" cy="720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993300"/>
              </a:gs>
              <a:gs pos="100000">
                <a:srgbClr val="FFFFB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539750" y="2852738"/>
            <a:ext cx="3744913" cy="936625"/>
            <a:chOff x="340" y="1797"/>
            <a:chExt cx="2222" cy="590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auto">
            <a:xfrm rot="16200000">
              <a:off x="1089" y="1048"/>
              <a:ext cx="590" cy="2087"/>
            </a:xfrm>
            <a:prstGeom prst="leftArrowCallout">
              <a:avLst>
                <a:gd name="adj1" fmla="val 88432"/>
                <a:gd name="adj2" fmla="val 88432"/>
                <a:gd name="adj3" fmla="val 16667"/>
                <a:gd name="adj4" fmla="val 6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385" y="1842"/>
              <a:ext cx="21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Удовлетворённость</a:t>
              </a:r>
            </a:p>
          </p:txBody>
        </p:sp>
      </p:grp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4787900" y="2781300"/>
            <a:ext cx="3887788" cy="936625"/>
            <a:chOff x="340" y="1797"/>
            <a:chExt cx="2222" cy="590"/>
          </a:xfrm>
        </p:grpSpPr>
        <p:sp>
          <p:nvSpPr>
            <p:cNvPr id="8206" name="AutoShape 14"/>
            <p:cNvSpPr>
              <a:spLocks noChangeArrowheads="1"/>
            </p:cNvSpPr>
            <p:nvPr/>
          </p:nvSpPr>
          <p:spPr bwMode="auto">
            <a:xfrm rot="16200000">
              <a:off x="1089" y="1048"/>
              <a:ext cx="590" cy="2087"/>
            </a:xfrm>
            <a:prstGeom prst="leftArrowCallout">
              <a:avLst>
                <a:gd name="adj1" fmla="val 88432"/>
                <a:gd name="adj2" fmla="val 88432"/>
                <a:gd name="adj3" fmla="val 16667"/>
                <a:gd name="adj4" fmla="val 6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385" y="1842"/>
              <a:ext cx="21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Неудовлетворённость</a:t>
              </a:r>
            </a:p>
          </p:txBody>
        </p:sp>
      </p:grpSp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468313" y="4005263"/>
            <a:ext cx="3744912" cy="2303462"/>
            <a:chOff x="340" y="2704"/>
            <a:chExt cx="2359" cy="1451"/>
          </a:xfrm>
        </p:grpSpPr>
        <p:sp>
          <p:nvSpPr>
            <p:cNvPr id="8208" name="AutoShape 16"/>
            <p:cNvSpPr>
              <a:spLocks noChangeArrowheads="1"/>
            </p:cNvSpPr>
            <p:nvPr/>
          </p:nvSpPr>
          <p:spPr bwMode="auto">
            <a:xfrm>
              <a:off x="340" y="2704"/>
              <a:ext cx="2359" cy="1451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476" y="2795"/>
              <a:ext cx="2177" cy="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Вызывает спокойную, чистую совесть. Человек осознает, что он справляется со своими моральными обязанностями, нет нарушений долга, отступлений от нравственных правил.</a:t>
              </a:r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4643438" y="4076700"/>
            <a:ext cx="3960812" cy="2303463"/>
            <a:chOff x="2925" y="2568"/>
            <a:chExt cx="2495" cy="1451"/>
          </a:xfrm>
        </p:grpSpPr>
        <p:sp>
          <p:nvSpPr>
            <p:cNvPr id="8210" name="AutoShape 18"/>
            <p:cNvSpPr>
              <a:spLocks noChangeArrowheads="1"/>
            </p:cNvSpPr>
            <p:nvPr/>
          </p:nvSpPr>
          <p:spPr bwMode="auto">
            <a:xfrm>
              <a:off x="2925" y="2568"/>
              <a:ext cx="2495" cy="1451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3061" y="2614"/>
              <a:ext cx="2314" cy="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/>
                <a:t>Рождает собой муки совести, раскаяние. Человек сожалеет о случившемся, хочет исправить ошибку и не совершать подобного в будущем. Здесь совесть соединяется с чувством вины и стыда.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75" y="338597"/>
            <a:ext cx="2027124" cy="131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562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200" grpId="0" animBg="1"/>
      <p:bldP spid="820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257</Words>
  <Application>Microsoft Office PowerPoint</Application>
  <PresentationFormat>Экран (4:3)</PresentationFormat>
  <Paragraphs>51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Valued Acer Customer</cp:lastModifiedBy>
  <cp:revision>11</cp:revision>
  <dcterms:modified xsi:type="dcterms:W3CDTF">2013-02-21T09:33:50Z</dcterms:modified>
</cp:coreProperties>
</file>