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74" r:id="rId10"/>
    <p:sldId id="264" r:id="rId11"/>
    <p:sldId id="276" r:id="rId12"/>
    <p:sldId id="281" r:id="rId13"/>
    <p:sldId id="266" r:id="rId14"/>
    <p:sldId id="277" r:id="rId15"/>
    <p:sldId id="282" r:id="rId16"/>
    <p:sldId id="268" r:id="rId17"/>
    <p:sldId id="27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3F20E-045B-42C8-B8DA-D38D6E564B37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9398F-D2BA-4527-A79F-E9B84E4CF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9398F-D2BA-4527-A79F-E9B84E4CFA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9"/>
            <a:ext cx="8640960" cy="2232248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 err="1" smtClean="0">
                <a:latin typeface="Arial" pitchFamily="34" charset="0"/>
                <a:cs typeface="Arial" pitchFamily="34" charset="0"/>
              </a:rPr>
              <a:t>Деятельностный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подход 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в  формировании функциональной грамотности 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i="1" dirty="0" smtClean="0">
                <a:latin typeface="Arial" pitchFamily="34" charset="0"/>
                <a:cs typeface="Arial" pitchFamily="34" charset="0"/>
              </a:rPr>
            </a:b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373216"/>
            <a:ext cx="4320480" cy="115212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 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Молчанова Ольга Григорьевна</a:t>
            </a:r>
            <a:endPara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гус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4523" y="3068960"/>
            <a:ext cx="22193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Второй этап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Цель – научить детей самостоятельно находить и исправлять свои ошибки</a:t>
            </a:r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   Заключается в том, что учащиеся, пользуясь знаковой подсказкой учителя, должны сами обнаружить свою ошибку 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i="1">
                <a:solidFill>
                  <a:srgbClr val="3333CC"/>
                </a:solidFill>
              </a:rPr>
              <a:t>Жывёт в лесу белочька. Гнездо у          </a:t>
            </a:r>
          </a:p>
          <a:p>
            <a:pPr>
              <a:buFont typeface="Wingdings" pitchFamily="2" charset="2"/>
              <a:buNone/>
            </a:pPr>
            <a:r>
              <a:rPr lang="ru-RU" sz="3600" i="1">
                <a:solidFill>
                  <a:srgbClr val="3333CC"/>
                </a:solidFill>
              </a:rPr>
              <a:t>белки на сосне вдупле. Она сушыт</a:t>
            </a:r>
          </a:p>
          <a:p>
            <a:pPr>
              <a:buFont typeface="Wingdings" pitchFamily="2" charset="2"/>
              <a:buNone/>
            </a:pPr>
            <a:r>
              <a:rPr lang="ru-RU" sz="3600" i="1">
                <a:solidFill>
                  <a:srgbClr val="3333CC"/>
                </a:solidFill>
              </a:rPr>
              <a:t>грибы. Трудно зимой искать пищю.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8027988" y="1978025"/>
            <a:ext cx="1116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 чк</a:t>
            </a:r>
          </a:p>
        </p:txBody>
      </p:sp>
      <p:sp>
        <p:nvSpPr>
          <p:cNvPr id="131078" name="AutoShape 6"/>
          <p:cNvSpPr>
            <a:spLocks noChangeArrowheads="1"/>
          </p:cNvSpPr>
          <p:nvPr/>
        </p:nvSpPr>
        <p:spPr bwMode="auto">
          <a:xfrm>
            <a:off x="8123238" y="2636838"/>
            <a:ext cx="265112" cy="287337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8509000" y="2628900"/>
            <a:ext cx="54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ши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093075" y="3294063"/>
            <a:ext cx="54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щу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4016"/>
            <a:ext cx="7632848" cy="98072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Памятка при работе над ошибками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599555" y="3717032"/>
            <a:ext cx="300037" cy="233363"/>
            <a:chOff x="5573" y="4237"/>
            <a:chExt cx="472" cy="368"/>
          </a:xfrm>
        </p:grpSpPr>
        <p:sp>
          <p:nvSpPr>
            <p:cNvPr id="1087" name="AutoShape 63"/>
            <p:cNvSpPr>
              <a:spLocks noChangeArrowheads="1"/>
            </p:cNvSpPr>
            <p:nvPr/>
          </p:nvSpPr>
          <p:spPr bwMode="auto">
            <a:xfrm rot="5400000">
              <a:off x="5700" y="4110"/>
              <a:ext cx="218" cy="47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AutoShape 62"/>
            <p:cNvSpPr>
              <a:spLocks noChangeShapeType="1"/>
            </p:cNvSpPr>
            <p:nvPr/>
          </p:nvSpPr>
          <p:spPr bwMode="auto">
            <a:xfrm>
              <a:off x="5573" y="4260"/>
              <a:ext cx="0" cy="3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571550" y="4892650"/>
            <a:ext cx="400050" cy="336550"/>
            <a:chOff x="2760" y="5879"/>
            <a:chExt cx="630" cy="529"/>
          </a:xfrm>
        </p:grpSpPr>
        <p:sp>
          <p:nvSpPr>
            <p:cNvPr id="1084" name="Oval 60"/>
            <p:cNvSpPr>
              <a:spLocks noChangeArrowheads="1"/>
            </p:cNvSpPr>
            <p:nvPr/>
          </p:nvSpPr>
          <p:spPr bwMode="auto">
            <a:xfrm>
              <a:off x="2865" y="5924"/>
              <a:ext cx="435" cy="3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 rot="2372088">
              <a:off x="2760" y="5879"/>
              <a:ext cx="630" cy="529"/>
              <a:chOff x="3660" y="9016"/>
              <a:chExt cx="630" cy="529"/>
            </a:xfrm>
          </p:grpSpPr>
          <p:sp>
            <p:nvSpPr>
              <p:cNvPr id="1083" name="AutoShape 59"/>
              <p:cNvSpPr>
                <a:spLocks noChangeShapeType="1"/>
              </p:cNvSpPr>
              <p:nvPr/>
            </p:nvSpPr>
            <p:spPr bwMode="auto">
              <a:xfrm>
                <a:off x="3660" y="9544"/>
                <a:ext cx="54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2" name="AutoShape 58"/>
              <p:cNvSpPr>
                <a:spLocks noChangeShapeType="1"/>
              </p:cNvSpPr>
              <p:nvPr/>
            </p:nvSpPr>
            <p:spPr bwMode="auto">
              <a:xfrm flipV="1">
                <a:off x="4203" y="9016"/>
                <a:ext cx="87" cy="52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77" name="Group 53"/>
          <p:cNvGrpSpPr>
            <a:grpSpLocks/>
          </p:cNvGrpSpPr>
          <p:nvPr/>
        </p:nvGrpSpPr>
        <p:grpSpPr bwMode="auto">
          <a:xfrm>
            <a:off x="539552" y="5462364"/>
            <a:ext cx="541338" cy="342900"/>
            <a:chOff x="2688" y="5054"/>
            <a:chExt cx="852" cy="539"/>
          </a:xfrm>
        </p:grpSpPr>
        <p:sp>
          <p:nvSpPr>
            <p:cNvPr id="1079" name="Oval 55"/>
            <p:cNvSpPr>
              <a:spLocks noChangeArrowheads="1"/>
            </p:cNvSpPr>
            <p:nvPr/>
          </p:nvSpPr>
          <p:spPr bwMode="auto">
            <a:xfrm>
              <a:off x="2865" y="5158"/>
              <a:ext cx="435" cy="3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AutoShape 54"/>
            <p:cNvSpPr>
              <a:spLocks noChangeShapeType="1"/>
            </p:cNvSpPr>
            <p:nvPr/>
          </p:nvSpPr>
          <p:spPr bwMode="auto">
            <a:xfrm flipV="1">
              <a:off x="2688" y="5054"/>
              <a:ext cx="852" cy="53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72" name="Group 48"/>
          <p:cNvGrpSpPr>
            <a:grpSpLocks/>
          </p:cNvGrpSpPr>
          <p:nvPr/>
        </p:nvGrpSpPr>
        <p:grpSpPr bwMode="auto">
          <a:xfrm>
            <a:off x="611560" y="6022553"/>
            <a:ext cx="400050" cy="358775"/>
            <a:chOff x="5203" y="9987"/>
            <a:chExt cx="630" cy="564"/>
          </a:xfrm>
        </p:grpSpPr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5315" y="9987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/>
          </p:nvGrpSpPr>
          <p:grpSpPr bwMode="auto">
            <a:xfrm rot="2483264">
              <a:off x="5203" y="10022"/>
              <a:ext cx="630" cy="529"/>
              <a:chOff x="3660" y="9016"/>
              <a:chExt cx="630" cy="529"/>
            </a:xfrm>
          </p:grpSpPr>
          <p:sp>
            <p:nvSpPr>
              <p:cNvPr id="1075" name="AutoShape 51"/>
              <p:cNvSpPr>
                <a:spLocks noChangeShapeType="1"/>
              </p:cNvSpPr>
              <p:nvPr/>
            </p:nvSpPr>
            <p:spPr bwMode="auto">
              <a:xfrm>
                <a:off x="3660" y="9544"/>
                <a:ext cx="54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AutoShape 50"/>
              <p:cNvSpPr>
                <a:spLocks noChangeShapeType="1"/>
              </p:cNvSpPr>
              <p:nvPr/>
            </p:nvSpPr>
            <p:spPr bwMode="auto">
              <a:xfrm flipV="1">
                <a:off x="4203" y="9016"/>
                <a:ext cx="87" cy="52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5204445" y="4653136"/>
            <a:ext cx="447675" cy="377825"/>
            <a:chOff x="3501" y="7685"/>
            <a:chExt cx="706" cy="596"/>
          </a:xfrm>
        </p:grpSpPr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679" y="7772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AutoShape 46"/>
            <p:cNvSpPr>
              <a:spLocks noChangeShapeType="1"/>
            </p:cNvSpPr>
            <p:nvPr/>
          </p:nvSpPr>
          <p:spPr bwMode="auto">
            <a:xfrm flipV="1">
              <a:off x="3501" y="7685"/>
              <a:ext cx="706" cy="5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65" name="Group 41"/>
          <p:cNvGrpSpPr>
            <a:grpSpLocks/>
          </p:cNvGrpSpPr>
          <p:nvPr/>
        </p:nvGrpSpPr>
        <p:grpSpPr bwMode="auto">
          <a:xfrm>
            <a:off x="5171677" y="5853261"/>
            <a:ext cx="552451" cy="600075"/>
            <a:chOff x="2475" y="2895"/>
            <a:chExt cx="870" cy="945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2688" y="2895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2688" y="3450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AutoShape 42"/>
            <p:cNvSpPr>
              <a:spLocks noChangeShapeType="1"/>
            </p:cNvSpPr>
            <p:nvPr/>
          </p:nvSpPr>
          <p:spPr bwMode="auto">
            <a:xfrm>
              <a:off x="2475" y="3360"/>
              <a:ext cx="87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62" name="Group 38"/>
          <p:cNvGrpSpPr>
            <a:grpSpLocks/>
          </p:cNvGrpSpPr>
          <p:nvPr/>
        </p:nvGrpSpPr>
        <p:grpSpPr bwMode="auto">
          <a:xfrm>
            <a:off x="5292080" y="5255295"/>
            <a:ext cx="276225" cy="261937"/>
            <a:chOff x="2790" y="1927"/>
            <a:chExt cx="435" cy="412"/>
          </a:xfrm>
        </p:grpSpPr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2790" y="1927"/>
              <a:ext cx="435" cy="3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AutoShape 39"/>
            <p:cNvSpPr>
              <a:spLocks noChangeShapeType="1"/>
            </p:cNvSpPr>
            <p:nvPr/>
          </p:nvSpPr>
          <p:spPr bwMode="auto">
            <a:xfrm>
              <a:off x="2790" y="2339"/>
              <a:ext cx="435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1295128" y="1084094"/>
            <a:ext cx="784887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Изученные орфограммы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же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чу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1152128" y="3645024"/>
            <a:ext cx="3131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буква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95536" y="4149082"/>
            <a:ext cx="288032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сл.сл.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1115616" y="5508521"/>
            <a:ext cx="3240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 замена буквы гласной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1152128" y="5797133"/>
            <a:ext cx="44279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 пропуск буквы согласной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5508104" y="4509120"/>
            <a:ext cx="31318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 замена буквы согласной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5508104" y="5077053"/>
            <a:ext cx="2771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- парная согласная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5580112" y="5733256"/>
            <a:ext cx="2915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- безударная гласная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547664" y="4941168"/>
            <a:ext cx="2130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пропуск буквы гласной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89195" y="3646765"/>
            <a:ext cx="2329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         -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мягкий знак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299920" y="206084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оро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оло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чк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65"/>
          <p:cNvSpPr>
            <a:spLocks noChangeArrowheads="1"/>
          </p:cNvSpPr>
          <p:nvPr/>
        </p:nvSpPr>
        <p:spPr bwMode="auto">
          <a:xfrm>
            <a:off x="1115616" y="4284385"/>
            <a:ext cx="3131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словарное слово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Третий этап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   Цель – стимулирует ученика не только находить допущенную им ошибку, но и самостоятельно классифицировать ее при помощи графического символа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83515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i="1" dirty="0">
                <a:solidFill>
                  <a:srgbClr val="3333CC"/>
                </a:solidFill>
              </a:rPr>
              <a:t>Настала холодная </a:t>
            </a:r>
            <a:r>
              <a:rPr lang="ru-RU" sz="4000" i="1" dirty="0" err="1">
                <a:solidFill>
                  <a:srgbClr val="3333CC"/>
                </a:solidFill>
              </a:rPr>
              <a:t>зема</a:t>
            </a:r>
            <a:r>
              <a:rPr lang="ru-RU" sz="4000" i="1" dirty="0">
                <a:solidFill>
                  <a:srgbClr val="3333CC"/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ru-RU" sz="4000" i="1" dirty="0" err="1">
                <a:solidFill>
                  <a:srgbClr val="3333CC"/>
                </a:solidFill>
              </a:rPr>
              <a:t>Снешком</a:t>
            </a:r>
            <a:r>
              <a:rPr lang="ru-RU" sz="4000" i="1" dirty="0">
                <a:solidFill>
                  <a:srgbClr val="3333CC"/>
                </a:solidFill>
              </a:rPr>
              <a:t> </a:t>
            </a:r>
            <a:r>
              <a:rPr lang="ru-RU" sz="4000" i="1" dirty="0" err="1">
                <a:solidFill>
                  <a:srgbClr val="3333CC"/>
                </a:solidFill>
              </a:rPr>
              <a:t>замило</a:t>
            </a:r>
            <a:r>
              <a:rPr lang="ru-RU" sz="4000" i="1" dirty="0">
                <a:solidFill>
                  <a:srgbClr val="3333CC"/>
                </a:solidFill>
              </a:rPr>
              <a:t> поле </a:t>
            </a:r>
            <a:r>
              <a:rPr lang="ru-RU" sz="4000" i="1" dirty="0" smtClean="0">
                <a:solidFill>
                  <a:srgbClr val="3333CC"/>
                </a:solidFill>
              </a:rPr>
              <a:t>и</a:t>
            </a:r>
          </a:p>
          <a:p>
            <a:pPr>
              <a:buFont typeface="Wingdings" pitchFamily="2" charset="2"/>
              <a:buNone/>
            </a:pPr>
            <a:r>
              <a:rPr lang="ru-RU" sz="4000" i="1" dirty="0" smtClean="0">
                <a:solidFill>
                  <a:srgbClr val="3333CC"/>
                </a:solidFill>
              </a:rPr>
              <a:t> </a:t>
            </a:r>
            <a:r>
              <a:rPr lang="ru-RU" sz="4000" i="1" dirty="0" err="1">
                <a:solidFill>
                  <a:srgbClr val="3333CC"/>
                </a:solidFill>
              </a:rPr>
              <a:t>трапинки</a:t>
            </a:r>
            <a:r>
              <a:rPr lang="ru-RU" sz="4000" i="1" dirty="0">
                <a:solidFill>
                  <a:srgbClr val="3333CC"/>
                </a:solidFill>
              </a:rPr>
              <a:t>. Остап надел </a:t>
            </a:r>
          </a:p>
          <a:p>
            <a:pPr>
              <a:buFont typeface="Wingdings" pitchFamily="2" charset="2"/>
              <a:buNone/>
            </a:pPr>
            <a:r>
              <a:rPr lang="ru-RU" sz="4000" i="1" dirty="0" err="1">
                <a:solidFill>
                  <a:srgbClr val="3333CC"/>
                </a:solidFill>
              </a:rPr>
              <a:t>тулуб</a:t>
            </a:r>
            <a:r>
              <a:rPr lang="ru-RU" sz="4000" i="1" dirty="0">
                <a:solidFill>
                  <a:srgbClr val="3333CC"/>
                </a:solidFill>
              </a:rPr>
              <a:t>, шарф, теплую </a:t>
            </a:r>
            <a:r>
              <a:rPr lang="ru-RU" sz="4000" i="1" dirty="0" err="1">
                <a:solidFill>
                  <a:srgbClr val="3333CC"/>
                </a:solidFill>
              </a:rPr>
              <a:t>обуфь</a:t>
            </a:r>
            <a:r>
              <a:rPr lang="ru-RU" sz="4000" i="1" dirty="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>
            <a:off x="8243888" y="2124075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8388350" y="2884488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>
            <a:off x="8243888" y="2886075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8243888" y="3494088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>
            <a:off x="8532813" y="4292600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6" name="Line 12"/>
          <p:cNvSpPr>
            <a:spLocks noChangeShapeType="1"/>
          </p:cNvSpPr>
          <p:nvPr/>
        </p:nvSpPr>
        <p:spPr bwMode="auto">
          <a:xfrm>
            <a:off x="8388350" y="4292600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>
            <a:off x="8243888" y="4292600"/>
            <a:ext cx="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Памятка при работе над ошибками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7" y="1397000"/>
          <a:ext cx="7128792" cy="5172072"/>
        </p:xfrm>
        <a:graphic>
          <a:graphicData uri="http://schemas.openxmlformats.org/drawingml/2006/table">
            <a:tbl>
              <a:tblPr/>
              <a:tblGrid>
                <a:gridCol w="3564396"/>
                <a:gridCol w="3564396"/>
              </a:tblGrid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Условные знаки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Правило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/>
                      </a:r>
                      <a:br>
                        <a:rPr lang="ru-RU" sz="1800" dirty="0">
                          <a:latin typeface="Calibri"/>
                          <a:ea typeface="Times New Roman"/>
                        </a:rPr>
                      </a:b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Безударная гласная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Парная согласная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Непроизносимая согласная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Замена гласной буквы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Пропуск гласной буквы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Замена согласной буквы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Пропуск согласной буквы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Двойная согласная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Предлог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893" marR="338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2194068" y="2670841"/>
            <a:ext cx="336426" cy="384051"/>
            <a:chOff x="2475" y="2895"/>
            <a:chExt cx="870" cy="945"/>
          </a:xfrm>
        </p:grpSpPr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688" y="2895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2688" y="3450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0" name="AutoShape 24"/>
            <p:cNvSpPr>
              <a:spLocks noChangeShapeType="1"/>
            </p:cNvSpPr>
            <p:nvPr/>
          </p:nvSpPr>
          <p:spPr bwMode="auto">
            <a:xfrm>
              <a:off x="2475" y="3360"/>
              <a:ext cx="87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172767" y="3202244"/>
            <a:ext cx="383009" cy="40057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2158454" y="3789040"/>
            <a:ext cx="469330" cy="288032"/>
            <a:chOff x="2688" y="5054"/>
            <a:chExt cx="852" cy="539"/>
          </a:xfrm>
        </p:grpSpPr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2865" y="5158"/>
              <a:ext cx="435" cy="3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6" name="AutoShape 20"/>
            <p:cNvSpPr>
              <a:spLocks noChangeShapeType="1"/>
            </p:cNvSpPr>
            <p:nvPr/>
          </p:nvSpPr>
          <p:spPr bwMode="auto">
            <a:xfrm flipV="1">
              <a:off x="2688" y="5054"/>
              <a:ext cx="852" cy="53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2225540" y="4249224"/>
            <a:ext cx="328042" cy="288032"/>
            <a:chOff x="2760" y="5879"/>
            <a:chExt cx="630" cy="529"/>
          </a:xfrm>
        </p:grpSpPr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2865" y="5924"/>
              <a:ext cx="435" cy="3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231" name="Group 15"/>
            <p:cNvGrpSpPr>
              <a:grpSpLocks/>
            </p:cNvGrpSpPr>
            <p:nvPr/>
          </p:nvGrpSpPr>
          <p:grpSpPr bwMode="auto">
            <a:xfrm rot="2372088">
              <a:off x="2760" y="5879"/>
              <a:ext cx="630" cy="529"/>
              <a:chOff x="3660" y="9016"/>
              <a:chExt cx="630" cy="529"/>
            </a:xfrm>
          </p:grpSpPr>
          <p:sp>
            <p:nvSpPr>
              <p:cNvPr id="9233" name="AutoShape 17"/>
              <p:cNvSpPr>
                <a:spLocks noChangeShapeType="1"/>
              </p:cNvSpPr>
              <p:nvPr/>
            </p:nvSpPr>
            <p:spPr bwMode="auto">
              <a:xfrm>
                <a:off x="3660" y="9544"/>
                <a:ext cx="54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2" name="AutoShape 16"/>
              <p:cNvSpPr>
                <a:spLocks noChangeShapeType="1"/>
              </p:cNvSpPr>
              <p:nvPr/>
            </p:nvSpPr>
            <p:spPr bwMode="auto">
              <a:xfrm flipV="1">
                <a:off x="4203" y="9016"/>
                <a:ext cx="87" cy="52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2195736" y="2204864"/>
            <a:ext cx="276225" cy="261938"/>
            <a:chOff x="2790" y="1927"/>
            <a:chExt cx="435" cy="412"/>
          </a:xfrm>
        </p:grpSpPr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2790" y="1927"/>
              <a:ext cx="435" cy="3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4" name="AutoShape 28"/>
            <p:cNvSpPr>
              <a:spLocks noChangeShapeType="1"/>
            </p:cNvSpPr>
            <p:nvPr/>
          </p:nvSpPr>
          <p:spPr bwMode="auto">
            <a:xfrm>
              <a:off x="2790" y="2339"/>
              <a:ext cx="435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2179248" y="4749563"/>
            <a:ext cx="404664" cy="305817"/>
            <a:chOff x="3501" y="7685"/>
            <a:chExt cx="706" cy="596"/>
          </a:xfrm>
        </p:grpSpPr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679" y="7772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8" name="AutoShape 12"/>
            <p:cNvSpPr>
              <a:spLocks noChangeShapeType="1"/>
            </p:cNvSpPr>
            <p:nvPr/>
          </p:nvSpPr>
          <p:spPr bwMode="auto">
            <a:xfrm flipV="1">
              <a:off x="3501" y="7685"/>
              <a:ext cx="706" cy="5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210330" y="5230465"/>
            <a:ext cx="328042" cy="286767"/>
            <a:chOff x="5203" y="9987"/>
            <a:chExt cx="630" cy="564"/>
          </a:xfrm>
        </p:grpSpPr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315" y="9987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223" name="Group 7"/>
            <p:cNvGrpSpPr>
              <a:grpSpLocks/>
            </p:cNvGrpSpPr>
            <p:nvPr/>
          </p:nvGrpSpPr>
          <p:grpSpPr bwMode="auto">
            <a:xfrm rot="2483264">
              <a:off x="5203" y="10022"/>
              <a:ext cx="630" cy="529"/>
              <a:chOff x="3660" y="9016"/>
              <a:chExt cx="630" cy="529"/>
            </a:xfrm>
          </p:grpSpPr>
          <p:sp>
            <p:nvSpPr>
              <p:cNvPr id="9225" name="AutoShape 9"/>
              <p:cNvSpPr>
                <a:spLocks noChangeShapeType="1"/>
              </p:cNvSpPr>
              <p:nvPr/>
            </p:nvSpPr>
            <p:spPr bwMode="auto">
              <a:xfrm>
                <a:off x="3660" y="9544"/>
                <a:ext cx="54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4" name="AutoShape 8"/>
              <p:cNvSpPr>
                <a:spLocks noChangeShapeType="1"/>
              </p:cNvSpPr>
              <p:nvPr/>
            </p:nvSpPr>
            <p:spPr bwMode="auto">
              <a:xfrm flipV="1">
                <a:off x="4203" y="9016"/>
                <a:ext cx="87" cy="52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098147" y="5729766"/>
            <a:ext cx="573509" cy="175642"/>
            <a:chOff x="3407" y="11333"/>
            <a:chExt cx="1184" cy="390"/>
          </a:xfrm>
        </p:grpSpPr>
        <p:sp>
          <p:nvSpPr>
            <p:cNvPr id="9221" name="AutoShape 5"/>
            <p:cNvSpPr>
              <a:spLocks noChangeShapeType="1"/>
            </p:cNvSpPr>
            <p:nvPr/>
          </p:nvSpPr>
          <p:spPr bwMode="auto">
            <a:xfrm flipV="1">
              <a:off x="3813" y="11348"/>
              <a:ext cx="379" cy="36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3407" y="11333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4171" y="11333"/>
              <a:ext cx="420" cy="3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2270094" y="6205686"/>
            <a:ext cx="284014" cy="1756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Четвёртый этап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3533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Цель – исправление и классификацию неверного написания слова не построчно, а во всей работе целиком без помощи учителя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   Является главной ступенью осознанного отношения ученика к работе над ошибками, формирующей навыки самоконтроля 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93925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i="1" dirty="0">
                <a:solidFill>
                  <a:srgbClr val="3333CC"/>
                </a:solidFill>
              </a:rPr>
              <a:t>  От пристани к </a:t>
            </a:r>
            <a:r>
              <a:rPr lang="ru-RU" sz="4000" i="1" dirty="0" err="1">
                <a:solidFill>
                  <a:srgbClr val="3333CC"/>
                </a:solidFill>
              </a:rPr>
              <a:t>пристане</a:t>
            </a:r>
            <a:r>
              <a:rPr lang="ru-RU" sz="4000" i="1" dirty="0">
                <a:solidFill>
                  <a:srgbClr val="3333CC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000" i="1" dirty="0">
                <a:solidFill>
                  <a:srgbClr val="3333CC"/>
                </a:solidFill>
              </a:rPr>
              <a:t>  плывёт </a:t>
            </a:r>
            <a:r>
              <a:rPr lang="ru-RU" sz="4000" i="1" dirty="0" err="1">
                <a:solidFill>
                  <a:srgbClr val="3333CC"/>
                </a:solidFill>
              </a:rPr>
              <a:t>моторныя</a:t>
            </a:r>
            <a:r>
              <a:rPr lang="ru-RU" sz="4000" i="1" dirty="0">
                <a:solidFill>
                  <a:srgbClr val="3333CC"/>
                </a:solidFill>
              </a:rPr>
              <a:t> лотка. На берегу её </a:t>
            </a:r>
            <a:r>
              <a:rPr lang="ru-RU" sz="4000" i="1" dirty="0" err="1">
                <a:solidFill>
                  <a:srgbClr val="3333CC"/>
                </a:solidFill>
              </a:rPr>
              <a:t>ожидаит</a:t>
            </a:r>
            <a:r>
              <a:rPr lang="ru-RU" sz="4000" i="1" dirty="0">
                <a:solidFill>
                  <a:srgbClr val="3333CC"/>
                </a:solidFill>
              </a:rPr>
              <a:t> рыбак. 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343525" y="4611688"/>
            <a:ext cx="668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7897813" y="5006975"/>
            <a:ext cx="1049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FF0000"/>
                </a:solidFill>
              </a:rPr>
              <a:t>за 4 ош.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Правила успеха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2880" y="206084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непрерывность в системе работы;</a:t>
            </a:r>
          </a:p>
          <a:p>
            <a:pPr lvl="0"/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осуществление ежедневного контроля над работой учащихся</a:t>
            </a:r>
          </a:p>
          <a:p>
            <a:pPr lvl="0"/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проведение учителем анализа своей работы при помощи глубокой диагностики успехов учащихся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Принцип деятельности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Подразумевает, что ребенок не будет получать готовые исправленные ошибки, а в процессе собственной деятельности добьется желаемого  результата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/>
              <a:t>Цель образования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154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Саморазвитие личности,</a:t>
            </a:r>
          </a:p>
          <a:p>
            <a:pPr algn="ctr"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создание условий для ее самореализации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при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4225" y="4304506"/>
            <a:ext cx="24955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Принцип непрерывности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1249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Соблюдается в том, что данная система работы рассчитана на  4 года обучения в начальных классах, а при желании может найти свое отражение и в среднем звене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Принцип минимакса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17567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Предполагает соблюдение права детей двигаться каждому в своем темпе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Принцип психологической комфортности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Является одним из ведущих в данной системе, т.к. максимально освобождает ребенка от перегрузки письменными заданиями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52128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«Сведений науки не следует сообщать учащемуся, но его надо привести к тому, чтобы он сам их находил, самодеятельно ими овладевал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…»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3753" y="5703639"/>
            <a:ext cx="203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А. 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Дистервег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гус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1773" y="3717032"/>
            <a:ext cx="3386652" cy="1860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320280"/>
            <a:ext cx="7643192" cy="3556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Выпускники начальной школы научатся осознавать безошибочное письмо как одно из проявлений собственного уровня культуры, овладеют умением проверять написанное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3700" y="764704"/>
            <a:ext cx="1866652" cy="928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Тест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26537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Я вышел на улицу и увидел…</a:t>
            </a:r>
          </a:p>
          <a:p>
            <a:pPr algn="ctr"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Я вышел на улицу и услышал…</a:t>
            </a:r>
          </a:p>
          <a:p>
            <a:pPr algn="ctr"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Я вышел на улицу и почувствовал…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5157192"/>
            <a:ext cx="3697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80% учащихся -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визуальщики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404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Система работы</a:t>
            </a:r>
          </a:p>
          <a:p>
            <a:pPr algn="ctr"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по коррекции и самоконтролю письменных работ учащихся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у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7114" y="3861048"/>
            <a:ext cx="2575006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Задачи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8157592" cy="5328592"/>
          </a:xfrm>
        </p:spPr>
        <p:txBody>
          <a:bodyPr>
            <a:noAutofit/>
          </a:bodyPr>
          <a:lstStyle/>
          <a:p>
            <a:pPr lvl="0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сформировать умение исправлять свои ошибки</a:t>
            </a:r>
          </a:p>
          <a:p>
            <a:pPr lvl="0"/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развить навык осознанного поиска ошибок и умения их классифицировать</a:t>
            </a:r>
          </a:p>
          <a:p>
            <a:pPr lvl="0"/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использовать </a:t>
            </a:r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деятельностный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подход в работе над ошибками для формирования действия самоконтроля и выработки орфографической зоркости</a:t>
            </a:r>
          </a:p>
          <a:p>
            <a:pPr lvl="0"/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вызвать у учащихся живой интерес к выполнению работы над ошибками</a:t>
            </a:r>
          </a:p>
          <a:p>
            <a:pPr>
              <a:buNone/>
            </a:pP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Первый этап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600" b="1" i="1" dirty="0" smtClean="0">
                <a:latin typeface="Arial" pitchFamily="34" charset="0"/>
                <a:cs typeface="Arial" pitchFamily="34" charset="0"/>
              </a:rPr>
              <a:t>Цель – свести до минимума выполнение письменных заданий, выработать устойчивый интерес к выполнению данного вида работы.</a:t>
            </a:r>
          </a:p>
          <a:p>
            <a:pPr>
              <a:buNone/>
            </a:pPr>
            <a:endParaRPr lang="ru-RU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b="1" i="1" dirty="0" smtClean="0">
                <a:latin typeface="Arial" pitchFamily="34" charset="0"/>
                <a:cs typeface="Arial" pitchFamily="34" charset="0"/>
              </a:rPr>
              <a:t>    Предполагает, что перечеркнутая учителем буква должна быть исправлена сверху самим учеником  </a:t>
            </a:r>
            <a:endParaRPr lang="ru-RU" sz="26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b="1" i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3238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i="1" dirty="0">
                <a:solidFill>
                  <a:srgbClr val="3333CC"/>
                </a:solidFill>
                <a:latin typeface="Georgia" pitchFamily="18" charset="0"/>
              </a:rPr>
              <a:t>Кот </a:t>
            </a:r>
            <a:r>
              <a:rPr lang="ru-RU" sz="4000" i="1" dirty="0" err="1">
                <a:solidFill>
                  <a:srgbClr val="3333CC"/>
                </a:solidFill>
                <a:latin typeface="Georgia" pitchFamily="18" charset="0"/>
              </a:rPr>
              <a:t>васька</a:t>
            </a:r>
            <a:r>
              <a:rPr lang="ru-RU" sz="4000" i="1" dirty="0">
                <a:solidFill>
                  <a:srgbClr val="3333CC"/>
                </a:solidFill>
                <a:latin typeface="Georgia" pitchFamily="18" charset="0"/>
              </a:rPr>
              <a:t> ловит мышей.</a:t>
            </a:r>
          </a:p>
          <a:p>
            <a:pPr>
              <a:buFont typeface="Wingdings" pitchFamily="2" charset="2"/>
              <a:buNone/>
            </a:pPr>
            <a:r>
              <a:rPr lang="ru-RU" sz="4000" i="1" dirty="0">
                <a:solidFill>
                  <a:srgbClr val="3333CC"/>
                </a:solidFill>
                <a:latin typeface="Georgia" pitchFamily="18" charset="0"/>
              </a:rPr>
              <a:t> сидит у норки и ждёт. Вот </a:t>
            </a:r>
          </a:p>
          <a:p>
            <a:pPr>
              <a:buFont typeface="Wingdings" pitchFamily="2" charset="2"/>
              <a:buNone/>
            </a:pPr>
            <a:r>
              <a:rPr lang="ru-RU" sz="4000" i="1" dirty="0" err="1">
                <a:solidFill>
                  <a:srgbClr val="3333CC"/>
                </a:solidFill>
                <a:latin typeface="Georgia" pitchFamily="18" charset="0"/>
              </a:rPr>
              <a:t>бежыт</a:t>
            </a:r>
            <a:r>
              <a:rPr lang="ru-RU" sz="4000" i="1" dirty="0">
                <a:solidFill>
                  <a:srgbClr val="3333CC"/>
                </a:solidFill>
                <a:latin typeface="Georgia" pitchFamily="18" charset="0"/>
              </a:rPr>
              <a:t> мышка. Васька </a:t>
            </a:r>
          </a:p>
          <a:p>
            <a:pPr>
              <a:buFont typeface="Wingdings" pitchFamily="2" charset="2"/>
              <a:buNone/>
            </a:pPr>
            <a:r>
              <a:rPr lang="ru-RU" sz="4000" i="1" dirty="0">
                <a:solidFill>
                  <a:srgbClr val="3333CC"/>
                </a:solidFill>
                <a:latin typeface="Georgia" pitchFamily="18" charset="0"/>
              </a:rPr>
              <a:t>поймал мышку.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348663" y="198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8151813" y="2076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8224838" y="1860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 flipH="1">
            <a:off x="1619250" y="1916113"/>
            <a:ext cx="431800" cy="649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H="1">
            <a:off x="611188" y="2563813"/>
            <a:ext cx="431800" cy="649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H="1">
            <a:off x="1476375" y="3284538"/>
            <a:ext cx="431800" cy="649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565</Words>
  <Application>Microsoft Office PowerPoint</Application>
  <PresentationFormat>Экран (4:3)</PresentationFormat>
  <Paragraphs>112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Деятельностный подход  в  формировании функциональной грамотности  </vt:lpstr>
      <vt:lpstr>Цель образования</vt:lpstr>
      <vt:lpstr>Слайд 3</vt:lpstr>
      <vt:lpstr>Слайд 4</vt:lpstr>
      <vt:lpstr>Тест</vt:lpstr>
      <vt:lpstr>Слайд 6</vt:lpstr>
      <vt:lpstr>Задачи</vt:lpstr>
      <vt:lpstr>Первый этап</vt:lpstr>
      <vt:lpstr>Слайд 9</vt:lpstr>
      <vt:lpstr>Второй этап</vt:lpstr>
      <vt:lpstr>Слайд 11</vt:lpstr>
      <vt:lpstr>Памятка при работе над ошибками</vt:lpstr>
      <vt:lpstr>Третий этап</vt:lpstr>
      <vt:lpstr>Слайд 14</vt:lpstr>
      <vt:lpstr>Памятка при работе над ошибками</vt:lpstr>
      <vt:lpstr>Четвёртый этап</vt:lpstr>
      <vt:lpstr>Слайд 17</vt:lpstr>
      <vt:lpstr>Правила успеха</vt:lpstr>
      <vt:lpstr>Принцип деятельности</vt:lpstr>
      <vt:lpstr>Принцип непрерывности</vt:lpstr>
      <vt:lpstr>Принцип минимакса</vt:lpstr>
      <vt:lpstr>Принцип психологической комфортности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 в  формировании  функциональной грамотности  </dc:title>
  <dc:creator>оля</dc:creator>
  <cp:lastModifiedBy>оля</cp:lastModifiedBy>
  <cp:revision>9</cp:revision>
  <dcterms:created xsi:type="dcterms:W3CDTF">2013-08-30T16:20:46Z</dcterms:created>
  <dcterms:modified xsi:type="dcterms:W3CDTF">2013-09-01T15:38:35Z</dcterms:modified>
</cp:coreProperties>
</file>