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71" r:id="rId10"/>
    <p:sldId id="265" r:id="rId11"/>
    <p:sldId id="268" r:id="rId12"/>
    <p:sldId id="267" r:id="rId13"/>
    <p:sldId id="272" r:id="rId14"/>
    <p:sldId id="266" r:id="rId15"/>
    <p:sldId id="273" r:id="rId16"/>
    <p:sldId id="25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2CD224"/>
    <a:srgbClr val="00F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531681-F04E-49A6-80F2-BA73438B00F3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0AD4C-6F4B-4F19-B235-D8572D38B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4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63547">
            <a:off x="2571736" y="1714488"/>
            <a:ext cx="4500594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22517">
            <a:off x="2208694" y="3357372"/>
            <a:ext cx="4500594" cy="1933553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E6BC7-8221-42AB-8AD5-A9AF805F2CE3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F113B-4EC5-461A-8357-FD1F5EA493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924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58D0D-131C-4E67-8298-FD03D8B4D9C3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F3469-1241-4E75-A8BA-938FFA7AB1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311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A1894-E8AD-49EA-9688-2A148361EDD7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70113-E6D5-4267-AF09-6EF88EDE3D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533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475E2-23B1-435A-8545-461A3AA7D0CE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D9A41-D28C-4A00-9910-902C8DAAD1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752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3FB34-4890-42A0-8E03-A681D59D9DD5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16DCE-8FFA-4985-8DAA-7F71E409D3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1C002-820D-44B9-BDFA-6E36A6661F0F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8395D-4075-43C4-9EDF-22F5931C13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606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EEBFD-1B64-4657-A144-B2C89D446EAC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3EB7D-DEC6-42F2-8474-476FBA7EE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704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56EAC-10F5-4A64-99E9-84075A5B8EFD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2A9E8-3CF3-4517-9AAC-2F1F471885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147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92A63-A17E-4499-A4CF-41097128494C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A0D46-6DFB-498B-B3A2-C4D36E322E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415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BFE57-CD99-444B-9C9D-CFF5338F1987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8F8AE-F932-49CB-80A0-B09C6A4BAF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858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BF597-744B-457C-927A-DB46558CF6F0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F8B8E-CCBB-4E9A-AA9D-BD0E256E43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038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93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2CF05E-2E24-4DB9-B638-E9010C850C75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E61FAA-4BBF-49AA-8CDC-3339243BB8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ln w="19050">
            <a:solidFill>
              <a:schemeClr val="tx2">
                <a:tint val="1000"/>
              </a:schemeClr>
            </a:solidFill>
            <a:prstDash val="solid"/>
          </a:ln>
          <a:solidFill>
            <a:srgbClr val="4F6228"/>
          </a:solidFill>
          <a:effectLst>
            <a:outerShdw blurRad="50000" dist="50800" dir="7500000" algn="tl">
              <a:srgbClr val="000000">
                <a:shade val="5000"/>
                <a:alpha val="35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4F6228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4F6228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4F6228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4F6228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4F6228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4F6228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4F6228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4F6228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www.mathknowledge.com/images/custom/LOGO.GIF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://tineydgers.at.ua/sova3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://burla.su/uploads/posts/2010-05/1274360367_poslednii_zvonok.jpg" TargetMode="External"/><Relationship Id="rId4" Type="http://schemas.openxmlformats.org/officeDocument/2006/relationships/hyperlink" Target="http://endem.ru/uploads/posts/2010-09/1285569710_osennie-listya.jpg" TargetMode="External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63547">
            <a:off x="2173411" y="3383160"/>
            <a:ext cx="4500563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Математика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Разбей на группы.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2530624" cy="1612775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sz="9600" dirty="0" smtClean="0"/>
              <a:t>1=1</a:t>
            </a:r>
            <a:endParaRPr lang="ru-RU" sz="96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899592" y="4474809"/>
            <a:ext cx="2530624" cy="1612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9600" dirty="0"/>
              <a:t>2</a:t>
            </a:r>
            <a:r>
              <a:rPr lang="ru-RU" sz="9600" dirty="0" smtClean="0"/>
              <a:t>=</a:t>
            </a:r>
            <a:r>
              <a:rPr lang="en-US" sz="9600" dirty="0" smtClean="0"/>
              <a:t>2</a:t>
            </a:r>
            <a:endParaRPr lang="ru-RU" sz="96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6076136" y="4077072"/>
            <a:ext cx="2530624" cy="1612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9600" dirty="0" smtClean="0"/>
              <a:t>2&gt;</a:t>
            </a:r>
            <a:r>
              <a:rPr lang="ru-RU" sz="9600" dirty="0" smtClean="0"/>
              <a:t>1</a:t>
            </a:r>
            <a:endParaRPr lang="ru-RU" sz="96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3203848" y="2862034"/>
            <a:ext cx="2530624" cy="1612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ru-RU" sz="9600" dirty="0" smtClean="0"/>
              <a:t>1</a:t>
            </a:r>
            <a:r>
              <a:rPr lang="en-US" sz="9600" dirty="0" smtClean="0"/>
              <a:t>&lt;</a:t>
            </a:r>
            <a:r>
              <a:rPr lang="ru-RU" sz="9600" dirty="0" smtClean="0"/>
              <a:t>1</a:t>
            </a:r>
            <a:endParaRPr lang="ru-RU" sz="96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6084168" y="1628800"/>
            <a:ext cx="2530624" cy="1612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ru-RU" sz="9600" dirty="0" smtClean="0"/>
              <a:t>1=</a:t>
            </a:r>
            <a:r>
              <a:rPr lang="en-US" sz="9600" dirty="0" smtClean="0"/>
              <a:t>2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105901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Разбей на группы.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196752"/>
            <a:ext cx="2530624" cy="1612775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sz="9600" dirty="0" smtClean="0"/>
              <a:t>1=1</a:t>
            </a:r>
            <a:endParaRPr lang="ru-RU" sz="96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251520" y="2636912"/>
            <a:ext cx="2530624" cy="1612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9600" dirty="0"/>
              <a:t>2</a:t>
            </a:r>
            <a:r>
              <a:rPr lang="ru-RU" sz="9600" dirty="0" smtClean="0"/>
              <a:t>=</a:t>
            </a:r>
            <a:r>
              <a:rPr lang="en-US" sz="9600" dirty="0" smtClean="0"/>
              <a:t>2</a:t>
            </a:r>
            <a:endParaRPr lang="ru-RU" sz="96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6372200" y="2780928"/>
            <a:ext cx="2530624" cy="1612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9600" dirty="0" smtClean="0"/>
              <a:t>2&gt;</a:t>
            </a:r>
            <a:r>
              <a:rPr lang="ru-RU" sz="9600" dirty="0" smtClean="0"/>
              <a:t>1</a:t>
            </a:r>
            <a:endParaRPr lang="ru-RU" sz="96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5997674" y="1340768"/>
            <a:ext cx="2530624" cy="1612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ru-RU" sz="9600" dirty="0" smtClean="0"/>
              <a:t>1</a:t>
            </a:r>
            <a:r>
              <a:rPr lang="en-US" sz="9600" dirty="0" smtClean="0"/>
              <a:t>&lt;</a:t>
            </a:r>
            <a:r>
              <a:rPr lang="ru-RU" sz="9600" dirty="0" smtClean="0"/>
              <a:t>1</a:t>
            </a:r>
            <a:endParaRPr lang="ru-RU" sz="96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1619672" y="4077072"/>
            <a:ext cx="2530624" cy="1612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ru-RU" sz="9600" dirty="0" smtClean="0"/>
              <a:t>1=</a:t>
            </a:r>
            <a:r>
              <a:rPr lang="en-US" sz="9600" dirty="0" smtClean="0"/>
              <a:t>2</a:t>
            </a:r>
            <a:endParaRPr lang="ru-RU" sz="96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5522278"/>
            <a:ext cx="4572000" cy="939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 kern="120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4F6228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F6228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F6228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F6228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F6228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F6228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F6228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F6228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F6228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6000" dirty="0" smtClean="0">
                <a:solidFill>
                  <a:srgbClr val="66FF66"/>
                </a:solidFill>
              </a:rPr>
              <a:t>равенства</a:t>
            </a:r>
            <a:endParaRPr lang="ru-RU" sz="6000" dirty="0">
              <a:solidFill>
                <a:srgbClr val="66FF66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715242" y="4750047"/>
            <a:ext cx="4572000" cy="93980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 kern="120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4F6228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F6228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F6228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F6228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F6228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F6228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F6228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F6228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F6228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5400" dirty="0" smtClean="0">
                <a:ln w="19050">
                  <a:solidFill>
                    <a:srgbClr val="7030A0"/>
                  </a:solidFill>
                  <a:prstDash val="solid"/>
                </a:ln>
                <a:solidFill>
                  <a:srgbClr val="00B0F0"/>
                </a:solidFill>
              </a:rPr>
              <a:t>неравенства</a:t>
            </a:r>
            <a:endParaRPr lang="ru-RU" sz="5400" dirty="0">
              <a:ln w="19050">
                <a:solidFill>
                  <a:srgbClr val="7030A0"/>
                </a:solidFill>
                <a:prstDash val="solid"/>
              </a:ln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90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Разбей на группы.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96752"/>
            <a:ext cx="2530624" cy="1612775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sz="9600" dirty="0" smtClean="0"/>
              <a:t>1=1</a:t>
            </a:r>
            <a:endParaRPr lang="ru-RU" sz="96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683568" y="2636912"/>
            <a:ext cx="2530624" cy="1612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9600" dirty="0"/>
              <a:t>2</a:t>
            </a:r>
            <a:r>
              <a:rPr lang="ru-RU" sz="9600" dirty="0" smtClean="0"/>
              <a:t>=</a:t>
            </a:r>
            <a:r>
              <a:rPr lang="en-US" sz="9600" dirty="0" smtClean="0"/>
              <a:t>2</a:t>
            </a:r>
            <a:endParaRPr lang="ru-RU" sz="96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683568" y="4077072"/>
            <a:ext cx="2530624" cy="1612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9600" dirty="0" smtClean="0"/>
              <a:t>2&gt;</a:t>
            </a:r>
            <a:r>
              <a:rPr lang="ru-RU" sz="9600" dirty="0" smtClean="0"/>
              <a:t>1</a:t>
            </a:r>
            <a:endParaRPr lang="ru-RU" sz="96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6084168" y="3356991"/>
            <a:ext cx="2530624" cy="1612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ru-RU" sz="9600" dirty="0" smtClean="0"/>
              <a:t>1</a:t>
            </a:r>
            <a:r>
              <a:rPr lang="en-US" sz="9600" dirty="0" smtClean="0"/>
              <a:t>&lt;</a:t>
            </a:r>
            <a:r>
              <a:rPr lang="ru-RU" sz="9600" dirty="0" smtClean="0"/>
              <a:t>1</a:t>
            </a:r>
            <a:endParaRPr lang="ru-RU" sz="96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6084168" y="1628800"/>
            <a:ext cx="2530624" cy="1612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ru-RU" sz="9600" dirty="0" smtClean="0"/>
              <a:t>1=</a:t>
            </a:r>
            <a:r>
              <a:rPr lang="en-US" sz="9600" dirty="0" smtClean="0"/>
              <a:t>2</a:t>
            </a:r>
            <a:endParaRPr lang="ru-RU" sz="96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5522278"/>
            <a:ext cx="4572000" cy="939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 kern="120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4F6228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F6228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F6228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F6228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F6228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F6228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F6228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F6228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F6228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6000" dirty="0" smtClean="0">
                <a:solidFill>
                  <a:srgbClr val="FF0000"/>
                </a:solidFill>
              </a:rPr>
              <a:t>верные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211960" y="5006914"/>
            <a:ext cx="4572000" cy="939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 kern="120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4F6228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F6228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F6228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F6228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F6228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F6228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F6228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F6228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F6228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6000" dirty="0" smtClean="0">
                <a:solidFill>
                  <a:srgbClr val="FF0000"/>
                </a:solidFill>
              </a:rPr>
              <a:t>неверные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87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335175"/>
            <a:ext cx="5807546" cy="939800"/>
          </a:xfrm>
        </p:spPr>
        <p:txBody>
          <a:bodyPr/>
          <a:lstStyle/>
          <a:p>
            <a:r>
              <a:rPr lang="ru-RU" dirty="0" smtClean="0"/>
              <a:t>Задание  5.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308304" y="764704"/>
            <a:ext cx="1600572" cy="208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CER Extensa\Desktop\ОКСАНА\Шаблоны ppt\ШАБЛОНЫ\картинки на школьныю тему\01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2564904"/>
            <a:ext cx="3552428" cy="441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98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Подумай!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1598061"/>
              </p:ext>
            </p:extLst>
          </p:nvPr>
        </p:nvGraphicFramePr>
        <p:xfrm>
          <a:off x="536104" y="2204864"/>
          <a:ext cx="8147247" cy="43490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5749"/>
                <a:gridCol w="2715749"/>
                <a:gridCol w="2715749"/>
              </a:tblGrid>
              <a:tr h="14496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4496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4496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1359678" y="2546658"/>
            <a:ext cx="914400" cy="914400"/>
            <a:chOff x="1234480" y="1844824"/>
            <a:chExt cx="914400" cy="914400"/>
          </a:xfrm>
        </p:grpSpPr>
        <p:sp>
          <p:nvSpPr>
            <p:cNvPr id="5" name="Овал 4"/>
            <p:cNvSpPr/>
            <p:nvPr/>
          </p:nvSpPr>
          <p:spPr>
            <a:xfrm>
              <a:off x="1234480" y="1844824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Равнобедренный треугольник 5"/>
            <p:cNvSpPr/>
            <p:nvPr/>
          </p:nvSpPr>
          <p:spPr>
            <a:xfrm>
              <a:off x="1426504" y="2026568"/>
              <a:ext cx="530352" cy="550912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189104" y="5409798"/>
            <a:ext cx="914400" cy="914400"/>
            <a:chOff x="1234480" y="1844824"/>
            <a:chExt cx="914400" cy="914400"/>
          </a:xfrm>
        </p:grpSpPr>
        <p:sp>
          <p:nvSpPr>
            <p:cNvPr id="9" name="Овал 8"/>
            <p:cNvSpPr/>
            <p:nvPr/>
          </p:nvSpPr>
          <p:spPr>
            <a:xfrm>
              <a:off x="1234480" y="1844824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Равнобедренный треугольник 9"/>
            <p:cNvSpPr/>
            <p:nvPr/>
          </p:nvSpPr>
          <p:spPr>
            <a:xfrm>
              <a:off x="1426504" y="2026568"/>
              <a:ext cx="530352" cy="550912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906510" y="3983430"/>
            <a:ext cx="914400" cy="914400"/>
            <a:chOff x="1234480" y="1844824"/>
            <a:chExt cx="914400" cy="914400"/>
          </a:xfrm>
        </p:grpSpPr>
        <p:sp>
          <p:nvSpPr>
            <p:cNvPr id="12" name="Овал 11"/>
            <p:cNvSpPr/>
            <p:nvPr/>
          </p:nvSpPr>
          <p:spPr>
            <a:xfrm>
              <a:off x="1234480" y="1844824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>
              <a:off x="1426504" y="2026568"/>
              <a:ext cx="530352" cy="550912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099378" y="2552328"/>
            <a:ext cx="914400" cy="914400"/>
            <a:chOff x="3923928" y="1844824"/>
            <a:chExt cx="914400" cy="9144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923928" y="1844824"/>
              <a:ext cx="9144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152528" y="2073424"/>
              <a:ext cx="457200" cy="457200"/>
            </a:xfrm>
            <a:prstGeom prst="rect">
              <a:avLst/>
            </a:prstGeom>
            <a:solidFill>
              <a:srgbClr val="2CD224"/>
            </a:solidFill>
            <a:ln>
              <a:solidFill>
                <a:srgbClr val="66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396844" y="4017640"/>
            <a:ext cx="914400" cy="914400"/>
            <a:chOff x="3923928" y="1844824"/>
            <a:chExt cx="914400" cy="91440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923928" y="1844824"/>
              <a:ext cx="9144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152528" y="2073424"/>
              <a:ext cx="457200" cy="457200"/>
            </a:xfrm>
            <a:prstGeom prst="rect">
              <a:avLst/>
            </a:prstGeom>
            <a:solidFill>
              <a:srgbClr val="2CD224"/>
            </a:solidFill>
            <a:ln>
              <a:solidFill>
                <a:srgbClr val="66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7015080" y="5480690"/>
            <a:ext cx="914400" cy="914400"/>
            <a:chOff x="3923928" y="1844824"/>
            <a:chExt cx="914400" cy="914400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3923928" y="1844824"/>
              <a:ext cx="9144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4152528" y="2073424"/>
              <a:ext cx="457200" cy="457200"/>
            </a:xfrm>
            <a:prstGeom prst="rect">
              <a:avLst/>
            </a:prstGeom>
            <a:solidFill>
              <a:srgbClr val="2CD224"/>
            </a:solidFill>
            <a:ln>
              <a:solidFill>
                <a:srgbClr val="66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6679634" y="2458616"/>
            <a:ext cx="1368152" cy="1008112"/>
            <a:chOff x="6516216" y="1844824"/>
            <a:chExt cx="1368152" cy="1008112"/>
          </a:xfrm>
        </p:grpSpPr>
        <p:sp>
          <p:nvSpPr>
            <p:cNvPr id="23" name="Равнобедренный треугольник 22"/>
            <p:cNvSpPr/>
            <p:nvPr/>
          </p:nvSpPr>
          <p:spPr>
            <a:xfrm>
              <a:off x="6516216" y="1844824"/>
              <a:ext cx="1368152" cy="1008112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66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6971692" y="2299762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872502" y="3889718"/>
            <a:ext cx="1368152" cy="1008112"/>
            <a:chOff x="6516216" y="1844824"/>
            <a:chExt cx="1368152" cy="1008112"/>
          </a:xfrm>
        </p:grpSpPr>
        <p:sp>
          <p:nvSpPr>
            <p:cNvPr id="27" name="Равнобедренный треугольник 26"/>
            <p:cNvSpPr/>
            <p:nvPr/>
          </p:nvSpPr>
          <p:spPr>
            <a:xfrm>
              <a:off x="6516216" y="1844824"/>
              <a:ext cx="1368152" cy="1008112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66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6971692" y="2299762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234480" y="5386978"/>
            <a:ext cx="1368152" cy="1008112"/>
            <a:chOff x="6516216" y="1844824"/>
            <a:chExt cx="1368152" cy="1008112"/>
          </a:xfrm>
        </p:grpSpPr>
        <p:sp>
          <p:nvSpPr>
            <p:cNvPr id="30" name="Равнобедренный треугольник 29"/>
            <p:cNvSpPr/>
            <p:nvPr/>
          </p:nvSpPr>
          <p:spPr>
            <a:xfrm>
              <a:off x="6516216" y="1844824"/>
              <a:ext cx="1368152" cy="1008112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66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6971692" y="2299762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519" y="116633"/>
            <a:ext cx="3045591" cy="19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04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276872"/>
            <a:ext cx="8325923" cy="2236571"/>
          </a:xfrm>
        </p:spPr>
      </p:pic>
    </p:spTree>
    <p:extLst>
      <p:ext uri="{BB962C8B-B14F-4D97-AF65-F5344CB8AC3E}">
        <p14:creationId xmlns:p14="http://schemas.microsoft.com/office/powerpoint/2010/main" val="182794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258072" cy="93978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Источники изображений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1785938" y="1428750"/>
            <a:ext cx="6900862" cy="46974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ru-RU" sz="2400" u="sng" smtClean="0">
                <a:latin typeface="Arial" charset="0"/>
                <a:cs typeface="Arial" charset="0"/>
                <a:hlinkClick r:id="rId2"/>
              </a:rPr>
              <a:t>http://tineydgers.at.ua/sova3.gif</a:t>
            </a:r>
            <a:endParaRPr lang="ru-RU" altLang="ru-RU" sz="2400" u="sng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ru-RU" altLang="ru-RU" sz="240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ru-RU" sz="2400" u="sng" smtClean="0">
                <a:latin typeface="Arial" charset="0"/>
                <a:cs typeface="Arial" charset="0"/>
                <a:hlinkClick r:id="rId3"/>
              </a:rPr>
              <a:t>http://www.mathknowledge.com/images/custom/LOGO.GIF</a:t>
            </a:r>
            <a:endParaRPr lang="ru-RU" altLang="ru-RU" sz="240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ru-RU" altLang="ru-RU" sz="240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ru-RU" sz="2400" u="sng" smtClean="0">
                <a:latin typeface="Arial" charset="0"/>
                <a:cs typeface="Arial" charset="0"/>
                <a:hlinkClick r:id="rId4"/>
              </a:rPr>
              <a:t>http://endem.ru/uploads/posts/2010-09/1285569710_osennie-listya.jpg</a:t>
            </a:r>
            <a:endParaRPr lang="ru-RU" altLang="ru-RU" sz="240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ru-RU" altLang="ru-RU" sz="240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ru-RU" altLang="ru-RU" sz="240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ru-RU" sz="2400" u="sng" smtClean="0">
                <a:latin typeface="Arial" charset="0"/>
                <a:cs typeface="Arial" charset="0"/>
                <a:hlinkClick r:id="rId5"/>
              </a:rPr>
              <a:t>http://burla.su/uploads/posts/2010-05/1274360367_poslednii_zvonok.jpg</a:t>
            </a:r>
            <a:r>
              <a:rPr lang="en-US" altLang="ru-RU" sz="2400" smtClean="0">
                <a:latin typeface="Arial" charset="0"/>
                <a:cs typeface="Arial" charset="0"/>
              </a:rPr>
              <a:t> </a:t>
            </a:r>
            <a:endParaRPr lang="ru-RU" altLang="ru-RU" sz="240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ru-RU" altLang="ru-RU" sz="2400" smtClean="0">
              <a:latin typeface="Arial" charset="0"/>
              <a:cs typeface="Arial" charset="0"/>
            </a:endParaRPr>
          </a:p>
        </p:txBody>
      </p:sp>
      <p:pic>
        <p:nvPicPr>
          <p:cNvPr id="5124" name="Picture 3" descr="d:\Мои документы\Мои рисунки\images сова.jpe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1285875"/>
            <a:ext cx="10001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d:\Мои документы\Мои рисунки\LOGO.GIF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2357438"/>
            <a:ext cx="1143000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Рисунок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3571875"/>
            <a:ext cx="1214438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Рисунок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5072063"/>
            <a:ext cx="928687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Убери по одной.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613749" y="1479622"/>
            <a:ext cx="2304256" cy="1224136"/>
          </a:xfrm>
          <a:prstGeom prst="line">
            <a:avLst/>
          </a:prstGeom>
          <a:ln w="698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олилиния 6"/>
          <p:cNvSpPr/>
          <p:nvPr/>
        </p:nvSpPr>
        <p:spPr>
          <a:xfrm>
            <a:off x="1291590" y="2091690"/>
            <a:ext cx="2366010" cy="1746553"/>
          </a:xfrm>
          <a:custGeom>
            <a:avLst/>
            <a:gdLst>
              <a:gd name="connsiteX0" fmla="*/ 0 w 2366010"/>
              <a:gd name="connsiteY0" fmla="*/ 1200150 h 1746553"/>
              <a:gd name="connsiteX1" fmla="*/ 1291590 w 2366010"/>
              <a:gd name="connsiteY1" fmla="*/ 708660 h 1746553"/>
              <a:gd name="connsiteX2" fmla="*/ 1920240 w 2366010"/>
              <a:gd name="connsiteY2" fmla="*/ 1737360 h 1746553"/>
              <a:gd name="connsiteX3" fmla="*/ 2366010 w 2366010"/>
              <a:gd name="connsiteY3" fmla="*/ 0 h 1746553"/>
              <a:gd name="connsiteX4" fmla="*/ 2366010 w 2366010"/>
              <a:gd name="connsiteY4" fmla="*/ 0 h 174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6010" h="1746553">
                <a:moveTo>
                  <a:pt x="0" y="1200150"/>
                </a:moveTo>
                <a:cubicBezTo>
                  <a:pt x="485775" y="909637"/>
                  <a:pt x="971550" y="619125"/>
                  <a:pt x="1291590" y="708660"/>
                </a:cubicBezTo>
                <a:cubicBezTo>
                  <a:pt x="1611630" y="798195"/>
                  <a:pt x="1741170" y="1855470"/>
                  <a:pt x="1920240" y="1737360"/>
                </a:cubicBezTo>
                <a:cubicBezTo>
                  <a:pt x="2099310" y="1619250"/>
                  <a:pt x="2366010" y="0"/>
                  <a:pt x="2366010" y="0"/>
                </a:cubicBezTo>
                <a:lnTo>
                  <a:pt x="2366010" y="0"/>
                </a:lnTo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4165396" y="2199010"/>
            <a:ext cx="2871615" cy="4103488"/>
          </a:xfrm>
          <a:custGeom>
            <a:avLst/>
            <a:gdLst>
              <a:gd name="connsiteX0" fmla="*/ 680924 w 2871615"/>
              <a:gd name="connsiteY0" fmla="*/ 1870070 h 4103488"/>
              <a:gd name="connsiteX1" fmla="*/ 1458164 w 2871615"/>
              <a:gd name="connsiteY1" fmla="*/ 1172840 h 4103488"/>
              <a:gd name="connsiteX2" fmla="*/ 2212544 w 2871615"/>
              <a:gd name="connsiteY2" fmla="*/ 2521580 h 4103488"/>
              <a:gd name="connsiteX3" fmla="*/ 1138124 w 2871615"/>
              <a:gd name="connsiteY3" fmla="*/ 4053200 h 4103488"/>
              <a:gd name="connsiteX4" fmla="*/ 2566874 w 2871615"/>
              <a:gd name="connsiteY4" fmla="*/ 3641720 h 4103488"/>
              <a:gd name="connsiteX5" fmla="*/ 2852624 w 2871615"/>
              <a:gd name="connsiteY5" fmla="*/ 2727320 h 4103488"/>
              <a:gd name="connsiteX6" fmla="*/ 2669744 w 2871615"/>
              <a:gd name="connsiteY6" fmla="*/ 1367150 h 4103488"/>
              <a:gd name="connsiteX7" fmla="*/ 1275284 w 2871615"/>
              <a:gd name="connsiteY7" fmla="*/ 452750 h 4103488"/>
              <a:gd name="connsiteX8" fmla="*/ 52274 w 2871615"/>
              <a:gd name="connsiteY8" fmla="*/ 75560 h 4103488"/>
              <a:gd name="connsiteX9" fmla="*/ 269444 w 2871615"/>
              <a:gd name="connsiteY9" fmla="*/ 1915790 h 4103488"/>
              <a:gd name="connsiteX10" fmla="*/ 680924 w 2871615"/>
              <a:gd name="connsiteY10" fmla="*/ 1870070 h 4103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71615" h="4103488">
                <a:moveTo>
                  <a:pt x="680924" y="1870070"/>
                </a:moveTo>
                <a:cubicBezTo>
                  <a:pt x="879044" y="1746245"/>
                  <a:pt x="1202894" y="1064255"/>
                  <a:pt x="1458164" y="1172840"/>
                </a:cubicBezTo>
                <a:cubicBezTo>
                  <a:pt x="1713434" y="1281425"/>
                  <a:pt x="2265884" y="2041520"/>
                  <a:pt x="2212544" y="2521580"/>
                </a:cubicBezTo>
                <a:cubicBezTo>
                  <a:pt x="2159204" y="3001640"/>
                  <a:pt x="1079069" y="3866510"/>
                  <a:pt x="1138124" y="4053200"/>
                </a:cubicBezTo>
                <a:cubicBezTo>
                  <a:pt x="1197179" y="4239890"/>
                  <a:pt x="2281124" y="3862700"/>
                  <a:pt x="2566874" y="3641720"/>
                </a:cubicBezTo>
                <a:cubicBezTo>
                  <a:pt x="2852624" y="3420740"/>
                  <a:pt x="2835479" y="3106415"/>
                  <a:pt x="2852624" y="2727320"/>
                </a:cubicBezTo>
                <a:cubicBezTo>
                  <a:pt x="2869769" y="2348225"/>
                  <a:pt x="2932634" y="1746245"/>
                  <a:pt x="2669744" y="1367150"/>
                </a:cubicBezTo>
                <a:cubicBezTo>
                  <a:pt x="2406854" y="988055"/>
                  <a:pt x="1711529" y="668015"/>
                  <a:pt x="1275284" y="452750"/>
                </a:cubicBezTo>
                <a:cubicBezTo>
                  <a:pt x="839039" y="237485"/>
                  <a:pt x="219914" y="-168280"/>
                  <a:pt x="52274" y="75560"/>
                </a:cubicBezTo>
                <a:cubicBezTo>
                  <a:pt x="-115366" y="319400"/>
                  <a:pt x="164669" y="1614800"/>
                  <a:pt x="269444" y="1915790"/>
                </a:cubicBezTo>
                <a:cubicBezTo>
                  <a:pt x="374219" y="2216780"/>
                  <a:pt x="482804" y="1993895"/>
                  <a:pt x="680924" y="187007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899592" y="4005064"/>
            <a:ext cx="1575003" cy="1088538"/>
          </a:xfrm>
          <a:prstGeom prst="line">
            <a:avLst/>
          </a:prstGeom>
          <a:ln w="698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807559" y="5021594"/>
            <a:ext cx="184066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2325442" y="4653136"/>
            <a:ext cx="2482607" cy="1368152"/>
            <a:chOff x="2325442" y="4653136"/>
            <a:chExt cx="2482607" cy="1368152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>
              <a:off x="2411760" y="4725144"/>
              <a:ext cx="2304256" cy="1224136"/>
            </a:xfrm>
            <a:prstGeom prst="line">
              <a:avLst/>
            </a:prstGeom>
            <a:ln w="698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Овал 13"/>
            <p:cNvSpPr/>
            <p:nvPr/>
          </p:nvSpPr>
          <p:spPr>
            <a:xfrm>
              <a:off x="4623983" y="5877272"/>
              <a:ext cx="184066" cy="14401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2325442" y="4653136"/>
              <a:ext cx="184066" cy="14401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5123" y="1052736"/>
            <a:ext cx="7258050" cy="1354162"/>
          </a:xfrm>
        </p:spPr>
        <p:txBody>
          <a:bodyPr>
            <a:normAutofit/>
          </a:bodyPr>
          <a:lstStyle/>
          <a:p>
            <a:pPr algn="r"/>
            <a:r>
              <a:rPr lang="ru-RU" sz="6000" dirty="0" smtClean="0">
                <a:solidFill>
                  <a:srgbClr val="0070C0"/>
                </a:solidFill>
              </a:rPr>
              <a:t>Тема урока:</a:t>
            </a:r>
            <a:endParaRPr lang="ru-RU" sz="60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0083" y="2490825"/>
            <a:ext cx="3466728" cy="1180728"/>
          </a:xfrm>
        </p:spPr>
        <p:txBody>
          <a:bodyPr/>
          <a:lstStyle/>
          <a:p>
            <a:pPr marL="0" indent="0">
              <a:buNone/>
            </a:pPr>
            <a:r>
              <a:rPr lang="ru-RU" sz="6000" dirty="0" smtClean="0">
                <a:solidFill>
                  <a:srgbClr val="FF0000"/>
                </a:solidFill>
              </a:rPr>
              <a:t>Отрезок</a:t>
            </a:r>
            <a:r>
              <a:rPr lang="ru-RU" sz="6000" dirty="0" smtClean="0"/>
              <a:t> </a:t>
            </a:r>
            <a:endParaRPr lang="ru-RU" sz="60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6012160" y="4293096"/>
            <a:ext cx="1544126" cy="936104"/>
            <a:chOff x="2325442" y="4653136"/>
            <a:chExt cx="2482607" cy="1368152"/>
          </a:xfrm>
          <a:solidFill>
            <a:srgbClr val="FF0000"/>
          </a:solidFill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2411760" y="4725144"/>
              <a:ext cx="2304256" cy="1224136"/>
            </a:xfrm>
            <a:prstGeom prst="line">
              <a:avLst/>
            </a:prstGeom>
            <a:grpFill/>
            <a:ln w="698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Овал 5"/>
            <p:cNvSpPr/>
            <p:nvPr/>
          </p:nvSpPr>
          <p:spPr>
            <a:xfrm>
              <a:off x="4623983" y="5877272"/>
              <a:ext cx="184066" cy="14401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>
              <a:off x="2325442" y="4653136"/>
              <a:ext cx="184066" cy="14401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847" r="26667"/>
          <a:stretch/>
        </p:blipFill>
        <p:spPr>
          <a:xfrm>
            <a:off x="1835696" y="1124744"/>
            <a:ext cx="1474470" cy="2286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606324"/>
            <a:ext cx="1511409" cy="1964832"/>
          </a:xfrm>
          <a:prstGeom prst="rect">
            <a:avLst/>
          </a:prstGeom>
        </p:spPr>
      </p:pic>
      <p:pic>
        <p:nvPicPr>
          <p:cNvPr id="17410" name="Picture 2" descr="C:\Users\ACER Extensa\Desktop\ОКСАНА\Шаблоны ppt\ШАБЛОНЫ\картинки на школьныю тему\017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3628239"/>
            <a:ext cx="1824236" cy="226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96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4293096"/>
            <a:ext cx="2314600" cy="752947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771800" y="3429000"/>
            <a:ext cx="3600400" cy="0"/>
          </a:xfrm>
          <a:prstGeom prst="line">
            <a:avLst/>
          </a:prstGeom>
          <a:ln w="825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372200" y="3429000"/>
            <a:ext cx="3600400" cy="0"/>
          </a:xfrm>
          <a:prstGeom prst="line">
            <a:avLst/>
          </a:prstGeom>
          <a:ln w="825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-828600" y="3429000"/>
            <a:ext cx="3600400" cy="0"/>
          </a:xfrm>
          <a:prstGeom prst="line">
            <a:avLst/>
          </a:prstGeom>
          <a:ln w="825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2627784" y="3284984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199584" y="3284984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429398" y="2132856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02000" y="2096690"/>
            <a:ext cx="683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888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1157 L 0.39062 -0.0053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301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3.33333E-6 L -0.38281 0.0011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/>
      <p:bldP spid="12" grpId="1"/>
      <p:bldP spid="13" grpId="0"/>
      <p:bldP spid="1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1772816"/>
            <a:ext cx="7258050" cy="939800"/>
          </a:xfrm>
        </p:spPr>
        <p:txBody>
          <a:bodyPr/>
          <a:lstStyle/>
          <a:p>
            <a:r>
              <a:rPr lang="ru-RU" dirty="0" smtClean="0"/>
              <a:t>С. 32 задание  2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272" y="1340768"/>
            <a:ext cx="1456556" cy="1893523"/>
          </a:xfrm>
        </p:spPr>
      </p:pic>
    </p:spTree>
    <p:extLst>
      <p:ext uri="{BB962C8B-B14F-4D97-AF65-F5344CB8AC3E}">
        <p14:creationId xmlns:p14="http://schemas.microsoft.com/office/powerpoint/2010/main" val="122085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Сравни отрезки: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403648" y="1484784"/>
            <a:ext cx="2808312" cy="504056"/>
          </a:xfrm>
          <a:prstGeom prst="line">
            <a:avLst/>
          </a:prstGeom>
          <a:ln w="666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6804248" y="3391272"/>
            <a:ext cx="0" cy="2341984"/>
          </a:xfrm>
          <a:prstGeom prst="line">
            <a:avLst/>
          </a:prstGeom>
          <a:ln w="666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635896" y="3068960"/>
            <a:ext cx="2520280" cy="0"/>
          </a:xfrm>
          <a:prstGeom prst="line">
            <a:avLst/>
          </a:prstGeom>
          <a:ln w="66675">
            <a:solidFill>
              <a:srgbClr val="2CD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50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335175"/>
            <a:ext cx="5807546" cy="939800"/>
          </a:xfrm>
        </p:spPr>
        <p:txBody>
          <a:bodyPr/>
          <a:lstStyle/>
          <a:p>
            <a:r>
              <a:rPr lang="ru-RU" dirty="0" smtClean="0"/>
              <a:t>Задание  3.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308304" y="764704"/>
            <a:ext cx="1600572" cy="208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CER Extensa\Desktop\ОКСАНА\Шаблоны ppt\ШАБЛОНЫ\картинки на школьныю тему\01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2564904"/>
            <a:ext cx="3552428" cy="441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11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Начерти отрезок.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847" r="26667"/>
          <a:stretch/>
        </p:blipFill>
        <p:spPr>
          <a:xfrm>
            <a:off x="1121234" y="1688820"/>
            <a:ext cx="2230088" cy="34575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995936" y="3273554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567736" y="3273554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>
            <a:stCxn id="5" idx="6"/>
            <a:endCxn id="6" idx="2"/>
          </p:cNvCxnSpPr>
          <p:nvPr/>
        </p:nvCxnSpPr>
        <p:spPr>
          <a:xfrm>
            <a:off x="4283968" y="3417570"/>
            <a:ext cx="3283768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67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85800" y="1295400"/>
            <a:ext cx="47244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099" name="Arc 8"/>
          <p:cNvSpPr>
            <a:spLocks/>
          </p:cNvSpPr>
          <p:nvPr/>
        </p:nvSpPr>
        <p:spPr bwMode="auto">
          <a:xfrm rot="901265">
            <a:off x="3159125" y="1304925"/>
            <a:ext cx="2324100" cy="1433513"/>
          </a:xfrm>
          <a:custGeom>
            <a:avLst/>
            <a:gdLst>
              <a:gd name="T0" fmla="*/ 0 w 43055"/>
              <a:gd name="T1" fmla="*/ 2147483647 h 27179"/>
              <a:gd name="T2" fmla="*/ 2147483647 w 43055"/>
              <a:gd name="T3" fmla="*/ 2147483647 h 27179"/>
              <a:gd name="T4" fmla="*/ 2147483647 w 43055"/>
              <a:gd name="T5" fmla="*/ 2147483647 h 27179"/>
              <a:gd name="T6" fmla="*/ 0 60000 65536"/>
              <a:gd name="T7" fmla="*/ 0 60000 65536"/>
              <a:gd name="T8" fmla="*/ 0 60000 65536"/>
              <a:gd name="T9" fmla="*/ 0 w 43055"/>
              <a:gd name="T10" fmla="*/ 0 h 27179"/>
              <a:gd name="T11" fmla="*/ 43055 w 43055"/>
              <a:gd name="T12" fmla="*/ 27179 h 271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055" h="27179" fill="none" extrusionOk="0">
                <a:moveTo>
                  <a:pt x="-1" y="19103"/>
                </a:moveTo>
                <a:cubicBezTo>
                  <a:pt x="1266" y="8213"/>
                  <a:pt x="10491" y="-1"/>
                  <a:pt x="21455" y="0"/>
                </a:cubicBezTo>
                <a:cubicBezTo>
                  <a:pt x="33384" y="0"/>
                  <a:pt x="43055" y="9670"/>
                  <a:pt x="43055" y="21600"/>
                </a:cubicBezTo>
                <a:cubicBezTo>
                  <a:pt x="43055" y="23483"/>
                  <a:pt x="42808" y="25359"/>
                  <a:pt x="42322" y="27179"/>
                </a:cubicBezTo>
              </a:path>
              <a:path w="43055" h="27179" stroke="0" extrusionOk="0">
                <a:moveTo>
                  <a:pt x="-1" y="19103"/>
                </a:moveTo>
                <a:cubicBezTo>
                  <a:pt x="1266" y="8213"/>
                  <a:pt x="10491" y="-1"/>
                  <a:pt x="21455" y="0"/>
                </a:cubicBezTo>
                <a:cubicBezTo>
                  <a:pt x="33384" y="0"/>
                  <a:pt x="43055" y="9670"/>
                  <a:pt x="43055" y="21600"/>
                </a:cubicBezTo>
                <a:cubicBezTo>
                  <a:pt x="43055" y="23483"/>
                  <a:pt x="42808" y="25359"/>
                  <a:pt x="42322" y="27179"/>
                </a:cubicBezTo>
                <a:lnTo>
                  <a:pt x="21455" y="21600"/>
                </a:lnTo>
                <a:lnTo>
                  <a:pt x="-1" y="19103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0" name="Oval 10"/>
          <p:cNvSpPr>
            <a:spLocks noChangeArrowheads="1"/>
          </p:cNvSpPr>
          <p:nvPr/>
        </p:nvSpPr>
        <p:spPr bwMode="auto">
          <a:xfrm>
            <a:off x="3048000" y="19812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01" name="Line 9"/>
          <p:cNvSpPr>
            <a:spLocks noChangeShapeType="1"/>
          </p:cNvSpPr>
          <p:nvPr/>
        </p:nvSpPr>
        <p:spPr bwMode="auto">
          <a:xfrm flipH="1">
            <a:off x="2743200" y="2971800"/>
            <a:ext cx="2514600" cy="3048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2" name="Freeform 12"/>
          <p:cNvSpPr>
            <a:spLocks/>
          </p:cNvSpPr>
          <p:nvPr/>
        </p:nvSpPr>
        <p:spPr bwMode="auto">
          <a:xfrm>
            <a:off x="2743200" y="5562600"/>
            <a:ext cx="2667000" cy="469900"/>
          </a:xfrm>
          <a:custGeom>
            <a:avLst/>
            <a:gdLst>
              <a:gd name="T0" fmla="*/ 0 w 1680"/>
              <a:gd name="T1" fmla="*/ 2147483647 h 248"/>
              <a:gd name="T2" fmla="*/ 2147483647 w 1680"/>
              <a:gd name="T3" fmla="*/ 2147483647 h 248"/>
              <a:gd name="T4" fmla="*/ 2147483647 w 1680"/>
              <a:gd name="T5" fmla="*/ 2147483647 h 248"/>
              <a:gd name="T6" fmla="*/ 2147483647 w 1680"/>
              <a:gd name="T7" fmla="*/ 0 h 248"/>
              <a:gd name="T8" fmla="*/ 0 60000 65536"/>
              <a:gd name="T9" fmla="*/ 0 60000 65536"/>
              <a:gd name="T10" fmla="*/ 0 60000 65536"/>
              <a:gd name="T11" fmla="*/ 0 60000 65536"/>
              <a:gd name="T12" fmla="*/ 0 w 1680"/>
              <a:gd name="T13" fmla="*/ 0 h 248"/>
              <a:gd name="T14" fmla="*/ 1680 w 1680"/>
              <a:gd name="T15" fmla="*/ 248 h 2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80" h="248">
                <a:moveTo>
                  <a:pt x="0" y="240"/>
                </a:moveTo>
                <a:cubicBezTo>
                  <a:pt x="256" y="144"/>
                  <a:pt x="512" y="48"/>
                  <a:pt x="720" y="48"/>
                </a:cubicBezTo>
                <a:cubicBezTo>
                  <a:pt x="928" y="48"/>
                  <a:pt x="1088" y="248"/>
                  <a:pt x="1248" y="240"/>
                </a:cubicBezTo>
                <a:cubicBezTo>
                  <a:pt x="1408" y="232"/>
                  <a:pt x="1608" y="40"/>
                  <a:pt x="1680" y="0"/>
                </a:cubicBezTo>
              </a:path>
            </a:pathLst>
          </a:custGeom>
          <a:noFill/>
          <a:ln w="7620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451466">
            <a:off x="2263775" y="708025"/>
            <a:ext cx="3873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001" t="27255" r="21600" b="18236"/>
          <a:stretch>
            <a:fillRect/>
          </a:stretch>
        </p:blipFill>
        <p:spPr bwMode="auto">
          <a:xfrm>
            <a:off x="6477000" y="121920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001" t="27255" r="21600" b="18236"/>
          <a:stretch>
            <a:fillRect/>
          </a:stretch>
        </p:blipFill>
        <p:spPr bwMode="auto">
          <a:xfrm>
            <a:off x="5638800" y="358140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Oval 3"/>
          <p:cNvSpPr>
            <a:spLocks noChangeArrowheads="1"/>
          </p:cNvSpPr>
          <p:nvPr/>
        </p:nvSpPr>
        <p:spPr bwMode="auto">
          <a:xfrm>
            <a:off x="2667000" y="58674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07" name="Нижний колонтитул 10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mtClean="0"/>
              <a:t>Иванцова Лидия Владимировна</a:t>
            </a:r>
          </a:p>
        </p:txBody>
      </p:sp>
    </p:spTree>
    <p:extLst>
      <p:ext uri="{BB962C8B-B14F-4D97-AF65-F5344CB8AC3E}">
        <p14:creationId xmlns:p14="http://schemas.microsoft.com/office/powerpoint/2010/main" val="134447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0116 C 0.01319 -0.03215 0.02882 -0.06152 0.04583 -0.08025 C 0.06337 -0.09852 0.08212 -0.108 0.10191 -0.11355 C 0.12188 -0.11702 0.14722 -0.11702 0.16597 -0.11355 C 0.18507 -0.108 0.20208 -0.08881 0.21424 -0.08025 C 0.22622 -0.07077 0.23125 -0.07285 0.23819 -0.05782 C 0.24462 -0.04325 0.2526 -0.01758 0.25399 0.00856 C 0.25625 0.03469 0.2526 0.07169 0.24583 0.09783 C 0.23906 0.12327 0.2526 0.09598 0.21424 0.16466 C 0.175 0.23219 0.05399 0.43987 0.01406 0.50925 C -0.02622 0.57771 -0.02639 0.57007 -0.02622 0.57539 C -0.02483 0.58349 0.00434 0.55111 0.0217 0.54278 C 0.03889 0.53284 0.0592 0.52012 0.07813 0.52012 C 0.09688 0.52012 0.11788 0.53469 0.13403 0.54278 C 0.14965 0.54972 0.15799 0.56799 0.17378 0.56452 C 0.18976 0.56013 0.22049 0.52729 0.22969 0.52012 " pathEditMode="relative" rAng="0" ptsTypes="aaaaaaaaaaaaaaaA">
                                      <p:cBhvr>
                                        <p:cTn id="6" dur="5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19" y="234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резентация ШКОЛЬНАЯ МАТЕМАТИ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ШКОЛЬНАЯ МАТЕМАТИКА</Template>
  <TotalTime>125</TotalTime>
  <Words>96</Words>
  <Application>Microsoft Office PowerPoint</Application>
  <PresentationFormat>Экран (4:3)</PresentationFormat>
  <Paragraphs>44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Презентация ШКОЛЬНАЯ МАТЕМАТИКА</vt:lpstr>
      <vt:lpstr>Математика </vt:lpstr>
      <vt:lpstr>Убери по одной.</vt:lpstr>
      <vt:lpstr>Тема урока:</vt:lpstr>
      <vt:lpstr>Презентация PowerPoint</vt:lpstr>
      <vt:lpstr>С. 32 задание  2</vt:lpstr>
      <vt:lpstr>Сравни отрезки:</vt:lpstr>
      <vt:lpstr>Задание  3.</vt:lpstr>
      <vt:lpstr>Начерти отрезок.</vt:lpstr>
      <vt:lpstr>Презентация PowerPoint</vt:lpstr>
      <vt:lpstr>Разбей на группы.</vt:lpstr>
      <vt:lpstr>Разбей на группы.</vt:lpstr>
      <vt:lpstr>Разбей на группы.</vt:lpstr>
      <vt:lpstr>Задание  5.</vt:lpstr>
      <vt:lpstr>Подумай!</vt:lpstr>
      <vt:lpstr>Презентация PowerPoint</vt:lpstr>
      <vt:lpstr>Источники изображений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ACER Extensa</cp:lastModifiedBy>
  <cp:revision>17</cp:revision>
  <dcterms:created xsi:type="dcterms:W3CDTF">2011-07-29T16:53:57Z</dcterms:created>
  <dcterms:modified xsi:type="dcterms:W3CDTF">2013-10-09T11:32:56Z</dcterms:modified>
</cp:coreProperties>
</file>