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1"/>
  </p:notesMasterIdLst>
  <p:sldIdLst>
    <p:sldId id="256" r:id="rId2"/>
    <p:sldId id="258" r:id="rId3"/>
    <p:sldId id="267" r:id="rId4"/>
    <p:sldId id="257" r:id="rId5"/>
    <p:sldId id="262" r:id="rId6"/>
    <p:sldId id="263" r:id="rId7"/>
    <p:sldId id="264" r:id="rId8"/>
    <p:sldId id="269" r:id="rId9"/>
    <p:sldId id="265" r:id="rId10"/>
    <p:sldId id="271" r:id="rId11"/>
    <p:sldId id="266" r:id="rId12"/>
    <p:sldId id="268" r:id="rId13"/>
    <p:sldId id="277" r:id="rId14"/>
    <p:sldId id="273" r:id="rId15"/>
    <p:sldId id="278" r:id="rId16"/>
    <p:sldId id="260" r:id="rId17"/>
    <p:sldId id="275" r:id="rId18"/>
    <p:sldId id="261"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691" autoAdjust="0"/>
    <p:restoredTop sz="94660"/>
  </p:normalViewPr>
  <p:slideViewPr>
    <p:cSldViewPr>
      <p:cViewPr varScale="1">
        <p:scale>
          <a:sx n="65" d="100"/>
          <a:sy n="65"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4F7A0-465B-4225-9BF0-9F767368EC54}" type="datetimeFigureOut">
              <a:rPr lang="ru-RU" smtClean="0"/>
              <a:t>29.09.2013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77D96-DA80-4385-AC5E-5FE609FC26A3}" type="slidenum">
              <a:rPr lang="ru-RU" smtClean="0"/>
              <a:t>‹#›</a:t>
            </a:fld>
            <a:endParaRPr lang="ru-RU" dirty="0"/>
          </a:p>
        </p:txBody>
      </p:sp>
    </p:spTree>
    <p:extLst>
      <p:ext uri="{BB962C8B-B14F-4D97-AF65-F5344CB8AC3E}">
        <p14:creationId xmlns:p14="http://schemas.microsoft.com/office/powerpoint/2010/main" val="314338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D77D96-DA80-4385-AC5E-5FE609FC26A3}" type="slidenum">
              <a:rPr lang="ru-RU" smtClean="0"/>
              <a:t>2</a:t>
            </a:fld>
            <a:endParaRPr lang="ru-RU" dirty="0"/>
          </a:p>
        </p:txBody>
      </p:sp>
    </p:spTree>
    <p:extLst>
      <p:ext uri="{BB962C8B-B14F-4D97-AF65-F5344CB8AC3E}">
        <p14:creationId xmlns:p14="http://schemas.microsoft.com/office/powerpoint/2010/main" val="360585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B6D03FE9-BD78-4950-BA9C-2BF9CFBFDE51}"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D03FE9-BD78-4950-BA9C-2BF9CFBFDE51}"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6D03FE9-BD78-4950-BA9C-2BF9CFBFDE51}"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7DFD202-02FB-4CE6-B815-2F8A25B929AB}" type="datetimeFigureOut">
              <a:rPr lang="ru-RU" smtClean="0"/>
              <a:t>29.09.2013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B6D03FE9-BD78-4950-BA9C-2BF9CFBFDE51}" type="slidenum">
              <a:rPr lang="ru-RU" smtClean="0"/>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DFD202-02FB-4CE6-B815-2F8A25B929AB}" type="datetimeFigureOut">
              <a:rPr lang="ru-RU" smtClean="0"/>
              <a:t>29.09.2013</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D03FE9-BD78-4950-BA9C-2BF9CFBFDE51}" type="slidenum">
              <a:rPr lang="ru-RU" smtClean="0"/>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692696"/>
            <a:ext cx="8784976" cy="1828800"/>
          </a:xfrm>
        </p:spPr>
        <p:txBody>
          <a:bodyPr>
            <a:normAutofit/>
          </a:bodyPr>
          <a:lstStyle/>
          <a:p>
            <a:pPr algn="ctr"/>
            <a:r>
              <a:rPr lang="ru-RU" sz="3600" b="0" dirty="0">
                <a:solidFill>
                  <a:schemeClr val="bg1"/>
                </a:solidFill>
                <a:effectLst/>
              </a:rPr>
              <a:t>Презентация на тему:</a:t>
            </a:r>
            <a:br>
              <a:rPr lang="ru-RU" sz="3600" b="0" dirty="0">
                <a:solidFill>
                  <a:schemeClr val="bg1"/>
                </a:solidFill>
                <a:effectLst/>
              </a:rPr>
            </a:br>
            <a:r>
              <a:rPr lang="ru-RU" sz="3600" dirty="0">
                <a:solidFill>
                  <a:schemeClr val="tx1"/>
                </a:solidFill>
                <a:effectLst/>
              </a:rPr>
              <a:t>«Жевательная резинка</a:t>
            </a:r>
            <a:r>
              <a:rPr lang="ru-RU" sz="3600" dirty="0" smtClean="0">
                <a:solidFill>
                  <a:schemeClr val="tx1"/>
                </a:solidFill>
                <a:effectLst/>
              </a:rPr>
              <a:t>. </a:t>
            </a:r>
            <a:br>
              <a:rPr lang="ru-RU" sz="3600" dirty="0" smtClean="0">
                <a:solidFill>
                  <a:schemeClr val="tx1"/>
                </a:solidFill>
                <a:effectLst/>
              </a:rPr>
            </a:br>
            <a:r>
              <a:rPr lang="ru-RU" sz="3600" dirty="0" smtClean="0">
                <a:solidFill>
                  <a:schemeClr val="tx1"/>
                </a:solidFill>
                <a:effectLst/>
              </a:rPr>
              <a:t>Жевать </a:t>
            </a:r>
            <a:r>
              <a:rPr lang="ru-RU" sz="3600" dirty="0">
                <a:solidFill>
                  <a:schemeClr val="tx1"/>
                </a:solidFill>
                <a:effectLst/>
              </a:rPr>
              <a:t>или не жевать</a:t>
            </a:r>
            <a:r>
              <a:rPr lang="ru-RU" sz="3600" dirty="0" smtClean="0">
                <a:solidFill>
                  <a:schemeClr val="tx1"/>
                </a:solidFill>
                <a:effectLst/>
              </a:rPr>
              <a:t>?»</a:t>
            </a:r>
            <a:endParaRPr lang="ru-RU" sz="3600" dirty="0">
              <a:solidFill>
                <a:schemeClr val="tx1"/>
              </a:solidFill>
              <a:effectLst/>
            </a:endParaRPr>
          </a:p>
        </p:txBody>
      </p:sp>
      <p:sp>
        <p:nvSpPr>
          <p:cNvPr id="3" name="Подзаголовок 2"/>
          <p:cNvSpPr>
            <a:spLocks noGrp="1"/>
          </p:cNvSpPr>
          <p:nvPr>
            <p:ph type="subTitle" idx="1"/>
          </p:nvPr>
        </p:nvSpPr>
        <p:spPr>
          <a:xfrm>
            <a:off x="683568" y="3861048"/>
            <a:ext cx="7854696" cy="2504720"/>
          </a:xfrm>
        </p:spPr>
        <p:txBody>
          <a:bodyPr>
            <a:normAutofit/>
          </a:bodyPr>
          <a:lstStyle/>
          <a:p>
            <a:pPr algn="l"/>
            <a:r>
              <a:rPr lang="ru-RU" sz="2800" dirty="0">
                <a:solidFill>
                  <a:schemeClr val="bg1"/>
                </a:solidFill>
              </a:rPr>
              <a:t>Работу выполнил </a:t>
            </a:r>
            <a:r>
              <a:rPr lang="ru-RU" sz="2800" b="1" dirty="0">
                <a:solidFill>
                  <a:schemeClr val="bg1"/>
                </a:solidFill>
              </a:rPr>
              <a:t>Баринов Ярослав</a:t>
            </a:r>
            <a:r>
              <a:rPr lang="ru-RU" sz="2800" dirty="0">
                <a:solidFill>
                  <a:schemeClr val="bg1"/>
                </a:solidFill>
              </a:rPr>
              <a:t>, </a:t>
            </a:r>
          </a:p>
          <a:p>
            <a:pPr algn="l"/>
            <a:r>
              <a:rPr lang="ru-RU" sz="2800" dirty="0">
                <a:solidFill>
                  <a:schemeClr val="bg1"/>
                </a:solidFill>
              </a:rPr>
              <a:t>ученик </a:t>
            </a:r>
            <a:r>
              <a:rPr lang="ru-RU" sz="2800" dirty="0" smtClean="0">
                <a:solidFill>
                  <a:schemeClr val="bg1"/>
                </a:solidFill>
              </a:rPr>
              <a:t>3 </a:t>
            </a:r>
            <a:r>
              <a:rPr lang="ru-RU" sz="2800" dirty="0">
                <a:solidFill>
                  <a:schemeClr val="bg1"/>
                </a:solidFill>
              </a:rPr>
              <a:t>класса начальной школы №6 </a:t>
            </a:r>
          </a:p>
          <a:p>
            <a:pPr algn="l"/>
            <a:r>
              <a:rPr lang="ru-RU" sz="2800" dirty="0">
                <a:solidFill>
                  <a:schemeClr val="bg1"/>
                </a:solidFill>
              </a:rPr>
              <a:t>г. Волоколамска.</a:t>
            </a:r>
          </a:p>
          <a:p>
            <a:pPr algn="l"/>
            <a:r>
              <a:rPr lang="ru-RU" sz="2800" dirty="0">
                <a:solidFill>
                  <a:schemeClr val="bg1"/>
                </a:solidFill>
              </a:rPr>
              <a:t>Преподаватель </a:t>
            </a:r>
            <a:r>
              <a:rPr lang="ru-RU" sz="2800" b="1" dirty="0">
                <a:solidFill>
                  <a:schemeClr val="bg1"/>
                </a:solidFill>
              </a:rPr>
              <a:t>Вавилова Вера Викторовна</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1807621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680" y="908720"/>
            <a:ext cx="8352928" cy="1200329"/>
          </a:xfrm>
          <a:prstGeom prst="rect">
            <a:avLst/>
          </a:prstGeom>
        </p:spPr>
        <p:txBody>
          <a:bodyPr wrap="square">
            <a:spAutoFit/>
          </a:bodyPr>
          <a:lstStyle/>
          <a:p>
            <a:pPr algn="ctr"/>
            <a:r>
              <a:rPr lang="ru-RU" sz="2400" dirty="0">
                <a:solidFill>
                  <a:schemeClr val="accent1">
                    <a:lumMod val="50000"/>
                  </a:schemeClr>
                </a:solidFill>
              </a:rPr>
              <a:t>В </a:t>
            </a:r>
            <a:r>
              <a:rPr lang="ru-RU" sz="2400" b="1" dirty="0">
                <a:solidFill>
                  <a:schemeClr val="accent1">
                    <a:lumMod val="50000"/>
                  </a:schemeClr>
                </a:solidFill>
              </a:rPr>
              <a:t>1970</a:t>
            </a:r>
            <a:r>
              <a:rPr lang="ru-RU" sz="2400" dirty="0">
                <a:solidFill>
                  <a:schemeClr val="accent1">
                    <a:lumMod val="50000"/>
                  </a:schemeClr>
                </a:solidFill>
              </a:rPr>
              <a:t> году в </a:t>
            </a:r>
            <a:r>
              <a:rPr lang="ru-RU" sz="2400" b="1" dirty="0">
                <a:solidFill>
                  <a:schemeClr val="accent1">
                    <a:lumMod val="50000"/>
                  </a:schemeClr>
                </a:solidFill>
              </a:rPr>
              <a:t>Ереване</a:t>
            </a:r>
            <a:r>
              <a:rPr lang="ru-RU" sz="2400" dirty="0">
                <a:solidFill>
                  <a:schemeClr val="accent1">
                    <a:lumMod val="50000"/>
                  </a:schemeClr>
                </a:solidFill>
              </a:rPr>
              <a:t> (</a:t>
            </a:r>
            <a:r>
              <a:rPr lang="ru-RU" sz="2400" dirty="0" smtClean="0">
                <a:solidFill>
                  <a:schemeClr val="accent1">
                    <a:lumMod val="50000"/>
                  </a:schemeClr>
                </a:solidFill>
              </a:rPr>
              <a:t>Армения) появилась </a:t>
            </a:r>
            <a:r>
              <a:rPr lang="ru-RU" sz="2400" b="1" dirty="0">
                <a:solidFill>
                  <a:schemeClr val="accent1">
                    <a:lumMod val="50000"/>
                  </a:schemeClr>
                </a:solidFill>
              </a:rPr>
              <a:t>первая советская</a:t>
            </a:r>
            <a:r>
              <a:rPr lang="ru-RU" sz="2400" dirty="0">
                <a:solidFill>
                  <a:schemeClr val="accent1">
                    <a:lumMod val="50000"/>
                  </a:schemeClr>
                </a:solidFill>
              </a:rPr>
              <a:t> </a:t>
            </a:r>
            <a:r>
              <a:rPr lang="ru-RU" sz="2400" dirty="0" smtClean="0">
                <a:solidFill>
                  <a:schemeClr val="accent1">
                    <a:lumMod val="50000"/>
                  </a:schemeClr>
                </a:solidFill>
              </a:rPr>
              <a:t>жевательная резинка. </a:t>
            </a:r>
            <a:r>
              <a:rPr lang="ru-RU" sz="2400" b="1" dirty="0" smtClean="0">
                <a:solidFill>
                  <a:schemeClr val="accent1">
                    <a:lumMod val="50000"/>
                  </a:schemeClr>
                </a:solidFill>
              </a:rPr>
              <a:t>Московская</a:t>
            </a:r>
            <a:r>
              <a:rPr lang="ru-RU" sz="2400" dirty="0" smtClean="0">
                <a:solidFill>
                  <a:schemeClr val="accent1">
                    <a:lumMod val="50000"/>
                  </a:schemeClr>
                </a:solidFill>
              </a:rPr>
              <a:t> </a:t>
            </a:r>
            <a:r>
              <a:rPr lang="ru-RU" sz="2400" dirty="0">
                <a:solidFill>
                  <a:schemeClr val="accent1">
                    <a:lumMod val="50000"/>
                  </a:schemeClr>
                </a:solidFill>
              </a:rPr>
              <a:t>фабрика «Рот Фронт» начала выпуск лишь перед Олимпиадой-80.</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2852936"/>
            <a:ext cx="4119433"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992" y="2708920"/>
            <a:ext cx="4400327" cy="377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4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294" y="2476711"/>
            <a:ext cx="3168352" cy="3059544"/>
          </a:xfrm>
        </p:spPr>
        <p:txBody>
          <a:bodyPr>
            <a:noAutofit/>
          </a:bodyPr>
          <a:lstStyle/>
          <a:p>
            <a:pPr algn="ctr"/>
            <a:r>
              <a:rPr lang="ru-RU" sz="2800" dirty="0" smtClean="0">
                <a:solidFill>
                  <a:schemeClr val="accent1">
                    <a:lumMod val="50000"/>
                  </a:schemeClr>
                </a:solidFill>
              </a:rPr>
              <a:t>Резинка </a:t>
            </a:r>
            <a:r>
              <a:rPr lang="ru-RU" sz="2800" dirty="0">
                <a:solidFill>
                  <a:schemeClr val="accent1">
                    <a:lumMod val="50000"/>
                  </a:schemeClr>
                </a:solidFill>
              </a:rPr>
              <a:t>также содержит </a:t>
            </a:r>
            <a:r>
              <a:rPr lang="ru-RU" sz="2800" b="1" dirty="0">
                <a:solidFill>
                  <a:schemeClr val="accent1">
                    <a:lumMod val="50000"/>
                  </a:schemeClr>
                </a:solidFill>
              </a:rPr>
              <a:t>вкусовые </a:t>
            </a:r>
            <a:r>
              <a:rPr lang="ru-RU" sz="2800" dirty="0">
                <a:solidFill>
                  <a:schemeClr val="accent1">
                    <a:lumMod val="50000"/>
                  </a:schemeClr>
                </a:solidFill>
              </a:rPr>
              <a:t>добавки, </a:t>
            </a:r>
            <a:r>
              <a:rPr lang="ru-RU" sz="2800" b="1" dirty="0">
                <a:solidFill>
                  <a:schemeClr val="accent1">
                    <a:lumMod val="50000"/>
                  </a:schemeClr>
                </a:solidFill>
              </a:rPr>
              <a:t>ароматизаторы</a:t>
            </a:r>
            <a:r>
              <a:rPr lang="ru-RU" sz="2800" dirty="0">
                <a:solidFill>
                  <a:schemeClr val="accent1">
                    <a:lumMod val="50000"/>
                  </a:schemeClr>
                </a:solidFill>
              </a:rPr>
              <a:t>, </a:t>
            </a:r>
            <a:r>
              <a:rPr lang="ru-RU" sz="2800" b="1" dirty="0">
                <a:solidFill>
                  <a:schemeClr val="accent1">
                    <a:lumMod val="50000"/>
                  </a:schemeClr>
                </a:solidFill>
              </a:rPr>
              <a:t>консерванты</a:t>
            </a:r>
            <a:r>
              <a:rPr lang="ru-RU" sz="2800" dirty="0">
                <a:solidFill>
                  <a:schemeClr val="accent1">
                    <a:lumMod val="50000"/>
                  </a:schemeClr>
                </a:solidFill>
              </a:rPr>
              <a:t> и другие </a:t>
            </a:r>
            <a:r>
              <a:rPr lang="ru-RU" sz="2800" b="1" dirty="0">
                <a:solidFill>
                  <a:schemeClr val="accent1">
                    <a:lumMod val="50000"/>
                  </a:schemeClr>
                </a:solidFill>
              </a:rPr>
              <a:t>пищевые добавки</a:t>
            </a:r>
            <a:r>
              <a:rPr lang="ru-RU" sz="2800" dirty="0">
                <a:solidFill>
                  <a:schemeClr val="accent1">
                    <a:lumMod val="50000"/>
                  </a:schemeClr>
                </a:solidFill>
              </a:rPr>
              <a:t>.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888" y="2060849"/>
            <a:ext cx="5400600" cy="4673260"/>
          </a:xfrm>
          <a:prstGeom prst="rect">
            <a:avLst/>
          </a:prstGeom>
          <a:ln>
            <a:noFill/>
          </a:ln>
          <a:effectLst>
            <a:softEdge rad="112500"/>
          </a:effectLst>
        </p:spPr>
      </p:pic>
      <p:sp>
        <p:nvSpPr>
          <p:cNvPr id="5" name="Прямоугольник 4"/>
          <p:cNvSpPr/>
          <p:nvPr/>
        </p:nvSpPr>
        <p:spPr>
          <a:xfrm>
            <a:off x="179512" y="476672"/>
            <a:ext cx="8568952" cy="2000548"/>
          </a:xfrm>
          <a:prstGeom prst="rect">
            <a:avLst/>
          </a:prstGeom>
        </p:spPr>
        <p:txBody>
          <a:bodyPr wrap="square">
            <a:spAutoFit/>
          </a:bodyPr>
          <a:lstStyle/>
          <a:p>
            <a:pPr algn="ctr"/>
            <a:r>
              <a:rPr lang="ru-RU" sz="2800" b="1" u="sng" dirty="0">
                <a:solidFill>
                  <a:srgbClr val="C00000"/>
                </a:solidFill>
              </a:rPr>
              <a:t>3. Состав жевательной резинки.</a:t>
            </a:r>
            <a:br>
              <a:rPr lang="ru-RU" sz="2800" b="1" u="sng" dirty="0">
                <a:solidFill>
                  <a:srgbClr val="C00000"/>
                </a:solidFill>
              </a:rPr>
            </a:br>
            <a:r>
              <a:rPr lang="ru-RU" sz="2400" dirty="0">
                <a:solidFill>
                  <a:schemeClr val="accent1">
                    <a:lumMod val="50000"/>
                  </a:schemeClr>
                </a:solidFill>
              </a:rPr>
              <a:t>Ж</a:t>
            </a:r>
            <a:r>
              <a:rPr lang="ru-RU" sz="2400" dirty="0" smtClean="0">
                <a:solidFill>
                  <a:schemeClr val="accent1">
                    <a:lumMod val="50000"/>
                  </a:schemeClr>
                </a:solidFill>
              </a:rPr>
              <a:t>евательная </a:t>
            </a:r>
            <a:r>
              <a:rPr lang="ru-RU" sz="2400" dirty="0">
                <a:solidFill>
                  <a:schemeClr val="accent1">
                    <a:lumMod val="50000"/>
                  </a:schemeClr>
                </a:solidFill>
              </a:rPr>
              <a:t>резинка состоит из </a:t>
            </a:r>
            <a:r>
              <a:rPr lang="ru-RU" sz="2400" b="1" dirty="0">
                <a:solidFill>
                  <a:schemeClr val="accent1">
                    <a:lumMod val="50000"/>
                  </a:schemeClr>
                </a:solidFill>
              </a:rPr>
              <a:t>жевательной основы</a:t>
            </a:r>
            <a:r>
              <a:rPr lang="ru-RU" sz="2400" dirty="0">
                <a:solidFill>
                  <a:schemeClr val="accent1">
                    <a:lumMod val="50000"/>
                  </a:schemeClr>
                </a:solidFill>
              </a:rPr>
              <a:t> </a:t>
            </a:r>
            <a:r>
              <a:rPr lang="ru-RU" sz="2400" dirty="0" smtClean="0">
                <a:solidFill>
                  <a:schemeClr val="accent1">
                    <a:lumMod val="50000"/>
                  </a:schemeClr>
                </a:solidFill>
              </a:rPr>
              <a:t>, </a:t>
            </a:r>
            <a:r>
              <a:rPr lang="ru-RU" sz="2400" dirty="0">
                <a:solidFill>
                  <a:schemeClr val="accent1">
                    <a:lumMod val="50000"/>
                  </a:schemeClr>
                </a:solidFill>
              </a:rPr>
              <a:t>в которую иногда добавляют компоненты, получаемые из </a:t>
            </a:r>
            <a:r>
              <a:rPr lang="ru-RU" sz="2400" b="1" dirty="0">
                <a:solidFill>
                  <a:schemeClr val="accent1">
                    <a:lumMod val="50000"/>
                  </a:schemeClr>
                </a:solidFill>
              </a:rPr>
              <a:t>сока дерева </a:t>
            </a:r>
            <a:r>
              <a:rPr lang="ru-RU" sz="2400" b="1" dirty="0" smtClean="0">
                <a:solidFill>
                  <a:schemeClr val="accent1">
                    <a:lumMod val="50000"/>
                  </a:schemeClr>
                </a:solidFill>
              </a:rPr>
              <a:t>Саподи́лла.</a:t>
            </a:r>
            <a:r>
              <a:rPr lang="ru-RU" sz="2400" dirty="0">
                <a:solidFill>
                  <a:schemeClr val="accent1">
                    <a:lumMod val="50000"/>
                  </a:schemeClr>
                </a:solidFill>
              </a:rPr>
              <a:t/>
            </a:r>
            <a:br>
              <a:rPr lang="ru-RU" sz="2400" dirty="0">
                <a:solidFill>
                  <a:schemeClr val="accent1">
                    <a:lumMod val="50000"/>
                  </a:schemeClr>
                </a:solidFill>
              </a:rPr>
            </a:br>
            <a:endParaRPr lang="ru-RU" sz="2400" dirty="0">
              <a:solidFill>
                <a:schemeClr val="accent1">
                  <a:lumMod val="50000"/>
                </a:schemeClr>
              </a:solidFill>
            </a:endParaRPr>
          </a:p>
        </p:txBody>
      </p:sp>
    </p:spTree>
    <p:extLst>
      <p:ext uri="{BB962C8B-B14F-4D97-AF65-F5344CB8AC3E}">
        <p14:creationId xmlns:p14="http://schemas.microsoft.com/office/powerpoint/2010/main" val="854894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408712"/>
          </a:xfrm>
        </p:spPr>
        <p:txBody>
          <a:bodyPr>
            <a:normAutofit/>
          </a:bodyPr>
          <a:lstStyle/>
          <a:p>
            <a:pPr algn="ctr"/>
            <a:r>
              <a:rPr lang="ru-RU" sz="2800" b="1" dirty="0">
                <a:solidFill>
                  <a:srgbClr val="C00000"/>
                </a:solidFill>
              </a:rPr>
              <a:t>4. Как влияет жевательная резинка на организм человека</a:t>
            </a:r>
            <a:r>
              <a:rPr lang="ru-RU" sz="1600" b="1" dirty="0" smtClean="0">
                <a:solidFill>
                  <a:srgbClr val="C00000"/>
                </a:solidFill>
              </a:rPr>
              <a:t>.</a:t>
            </a:r>
            <a:br>
              <a:rPr lang="ru-RU" sz="1600" b="1" dirty="0" smtClean="0">
                <a:solidFill>
                  <a:srgbClr val="C00000"/>
                </a:solidFill>
              </a:rPr>
            </a:br>
            <a:r>
              <a:rPr lang="ru-RU" sz="2300" dirty="0" smtClean="0">
                <a:solidFill>
                  <a:schemeClr val="accent1">
                    <a:lumMod val="50000"/>
                  </a:schemeClr>
                </a:solidFill>
              </a:rPr>
              <a:t>Как </a:t>
            </a:r>
            <a:r>
              <a:rPr lang="ru-RU" sz="2300" dirty="0">
                <a:solidFill>
                  <a:schemeClr val="accent1">
                    <a:lumMod val="50000"/>
                  </a:schemeClr>
                </a:solidFill>
              </a:rPr>
              <a:t>только мы начинаем жевать, наш желудок </a:t>
            </a:r>
            <a:r>
              <a:rPr lang="ru-RU" sz="2300" dirty="0" smtClean="0">
                <a:solidFill>
                  <a:schemeClr val="accent1">
                    <a:lumMod val="50000"/>
                  </a:schemeClr>
                </a:solidFill>
              </a:rPr>
              <a:t>начинает </a:t>
            </a:r>
            <a:r>
              <a:rPr lang="ru-RU" sz="2300" dirty="0">
                <a:solidFill>
                  <a:schemeClr val="accent1">
                    <a:lumMod val="50000"/>
                  </a:schemeClr>
                </a:solidFill>
              </a:rPr>
              <a:t>вырабатывать желудочный сок. Если мы жуем резинку на голодный желудок, то сок начинает переваривать нашу слизистую. Это приводит к </a:t>
            </a:r>
            <a:r>
              <a:rPr lang="ru-RU" sz="2300" b="1" dirty="0">
                <a:solidFill>
                  <a:schemeClr val="accent1">
                    <a:lumMod val="50000"/>
                  </a:schemeClr>
                </a:solidFill>
              </a:rPr>
              <a:t>гастриту, </a:t>
            </a:r>
            <a:r>
              <a:rPr lang="ru-RU" sz="2300" b="1" dirty="0" smtClean="0">
                <a:solidFill>
                  <a:schemeClr val="accent1">
                    <a:lumMod val="50000"/>
                  </a:schemeClr>
                </a:solidFill>
              </a:rPr>
              <a:t>язве</a:t>
            </a:r>
            <a:r>
              <a:rPr lang="ru-RU" sz="2300" dirty="0" smtClean="0">
                <a:solidFill>
                  <a:schemeClr val="accent1">
                    <a:lumMod val="50000"/>
                  </a:schemeClr>
                </a:solidFill>
              </a:rPr>
              <a:t>, </a:t>
            </a:r>
            <a:r>
              <a:rPr lang="ru-RU" sz="2300" dirty="0">
                <a:solidFill>
                  <a:schemeClr val="accent1">
                    <a:lumMod val="50000"/>
                  </a:schemeClr>
                </a:solidFill>
              </a:rPr>
              <a:t>поэтому жевать надо </a:t>
            </a:r>
            <a:r>
              <a:rPr lang="ru-RU" sz="2300" b="1" dirty="0">
                <a:solidFill>
                  <a:schemeClr val="accent1">
                    <a:lumMod val="50000"/>
                  </a:schemeClr>
                </a:solidFill>
              </a:rPr>
              <a:t>после еды</a:t>
            </a:r>
            <a:r>
              <a:rPr lang="ru-RU" sz="2300" dirty="0">
                <a:solidFill>
                  <a:schemeClr val="accent1">
                    <a:lumMod val="50000"/>
                  </a:schemeClr>
                </a:solidFill>
              </a:rPr>
              <a:t>. Если мы жуем после еды, то происходит очищение зубов и дополнительное выделение желудочного сока, который необходим для переваривания </a:t>
            </a:r>
            <a:r>
              <a:rPr lang="ru-RU" sz="2300" dirty="0" smtClean="0">
                <a:solidFill>
                  <a:schemeClr val="accent1">
                    <a:lumMod val="50000"/>
                  </a:schemeClr>
                </a:solidFill>
              </a:rPr>
              <a:t>пищи. </a:t>
            </a:r>
            <a:r>
              <a:rPr lang="ru-RU" sz="2300" dirty="0">
                <a:solidFill>
                  <a:schemeClr val="accent1">
                    <a:lumMod val="50000"/>
                  </a:schemeClr>
                </a:solidFill>
              </a:rPr>
              <a:t>В</a:t>
            </a:r>
            <a:r>
              <a:rPr lang="ru-RU" sz="2300" dirty="0" smtClean="0">
                <a:solidFill>
                  <a:schemeClr val="accent1">
                    <a:lumMod val="50000"/>
                  </a:schemeClr>
                </a:solidFill>
              </a:rPr>
              <a:t> </a:t>
            </a:r>
            <a:r>
              <a:rPr lang="ru-RU" sz="2300" dirty="0">
                <a:solidFill>
                  <a:schemeClr val="accent1">
                    <a:lumMod val="50000"/>
                  </a:schemeClr>
                </a:solidFill>
              </a:rPr>
              <a:t>жевательной </a:t>
            </a:r>
            <a:r>
              <a:rPr lang="ru-RU" sz="2300" dirty="0" smtClean="0">
                <a:solidFill>
                  <a:schemeClr val="accent1">
                    <a:lumMod val="50000"/>
                  </a:schemeClr>
                </a:solidFill>
              </a:rPr>
              <a:t>резинке очень много </a:t>
            </a:r>
            <a:r>
              <a:rPr lang="ru-RU" sz="2300" b="1" dirty="0">
                <a:solidFill>
                  <a:schemeClr val="accent1">
                    <a:lumMod val="50000"/>
                  </a:schemeClr>
                </a:solidFill>
              </a:rPr>
              <a:t>вредных добавок</a:t>
            </a:r>
            <a:r>
              <a:rPr lang="ru-RU" sz="2300" dirty="0">
                <a:solidFill>
                  <a:schemeClr val="accent1">
                    <a:lumMod val="50000"/>
                  </a:schemeClr>
                </a:solidFill>
              </a:rPr>
              <a:t>, которые плохо действуют </a:t>
            </a:r>
            <a:r>
              <a:rPr lang="ru-RU" sz="2300" b="1" dirty="0">
                <a:solidFill>
                  <a:schemeClr val="accent1">
                    <a:lumMod val="50000"/>
                  </a:schemeClr>
                </a:solidFill>
              </a:rPr>
              <a:t>на весь </a:t>
            </a:r>
            <a:r>
              <a:rPr lang="ru-RU" sz="2300" b="1" dirty="0" smtClean="0">
                <a:solidFill>
                  <a:schemeClr val="accent1">
                    <a:lumMod val="50000"/>
                  </a:schemeClr>
                </a:solidFill>
              </a:rPr>
              <a:t>организм</a:t>
            </a:r>
            <a:r>
              <a:rPr lang="ru-RU" sz="2300" dirty="0" smtClean="0">
                <a:solidFill>
                  <a:schemeClr val="accent1">
                    <a:lumMod val="50000"/>
                  </a:schemeClr>
                </a:solidFill>
              </a:rPr>
              <a:t>, могут вызвать </a:t>
            </a:r>
            <a:r>
              <a:rPr lang="ru-RU" sz="2300" b="1" dirty="0" smtClean="0">
                <a:solidFill>
                  <a:schemeClr val="accent1">
                    <a:lumMod val="50000"/>
                  </a:schemeClr>
                </a:solidFill>
              </a:rPr>
              <a:t>аллергию</a:t>
            </a:r>
            <a:r>
              <a:rPr lang="ru-RU" sz="2300" dirty="0" smtClean="0">
                <a:solidFill>
                  <a:schemeClr val="accent1">
                    <a:lumMod val="50000"/>
                  </a:schemeClr>
                </a:solidFill>
              </a:rPr>
              <a:t>.</a:t>
            </a:r>
            <a:r>
              <a:rPr lang="ru-RU" sz="2300" dirty="0">
                <a:solidFill>
                  <a:schemeClr val="accent1">
                    <a:lumMod val="50000"/>
                  </a:schemeClr>
                </a:solidFill>
              </a:rPr>
              <a:t/>
            </a:r>
            <a:br>
              <a:rPr lang="ru-RU" sz="2300" dirty="0">
                <a:solidFill>
                  <a:schemeClr val="accent1">
                    <a:lumMod val="50000"/>
                  </a:schemeClr>
                </a:solidFill>
              </a:rPr>
            </a:br>
            <a:r>
              <a:rPr lang="ru-RU" sz="2300" b="1" dirty="0">
                <a:solidFill>
                  <a:schemeClr val="accent1">
                    <a:lumMod val="50000"/>
                  </a:schemeClr>
                </a:solidFill>
              </a:rPr>
              <a:t>Еще один интересный факт</a:t>
            </a:r>
            <a:r>
              <a:rPr lang="ru-RU" sz="2300" dirty="0">
                <a:solidFill>
                  <a:schemeClr val="accent1">
                    <a:lumMod val="50000"/>
                  </a:schemeClr>
                </a:solidFill>
              </a:rPr>
              <a:t>:</a:t>
            </a:r>
            <a:br>
              <a:rPr lang="ru-RU" sz="2300" dirty="0">
                <a:solidFill>
                  <a:schemeClr val="accent1">
                    <a:lumMod val="50000"/>
                  </a:schemeClr>
                </a:solidFill>
              </a:rPr>
            </a:br>
            <a:r>
              <a:rPr lang="ru-RU" sz="2300" dirty="0">
                <a:solidFill>
                  <a:schemeClr val="accent1">
                    <a:lumMod val="50000"/>
                  </a:schemeClr>
                </a:solidFill>
              </a:rPr>
              <a:t>А</a:t>
            </a:r>
            <a:r>
              <a:rPr lang="ru-RU" sz="2300" dirty="0" smtClean="0">
                <a:solidFill>
                  <a:schemeClr val="accent1">
                    <a:lumMod val="50000"/>
                  </a:schemeClr>
                </a:solidFill>
              </a:rPr>
              <a:t>мериканские </a:t>
            </a:r>
            <a:r>
              <a:rPr lang="ru-RU" sz="2300" dirty="0">
                <a:solidFill>
                  <a:schemeClr val="accent1">
                    <a:lumMod val="50000"/>
                  </a:schemeClr>
                </a:solidFill>
              </a:rPr>
              <a:t>ученые обнаружили, что, жуя, человек успокаивается. Но через несколько десятков лет была обнаружена «другая сторона медали» — жевание </a:t>
            </a:r>
            <a:r>
              <a:rPr lang="ru-RU" sz="2300" b="1" dirty="0">
                <a:solidFill>
                  <a:schemeClr val="accent1">
                    <a:lumMod val="50000"/>
                  </a:schemeClr>
                </a:solidFill>
              </a:rPr>
              <a:t>снижает умственную активность</a:t>
            </a:r>
            <a:r>
              <a:rPr lang="ru-RU" sz="2300" dirty="0">
                <a:solidFill>
                  <a:schemeClr val="accent1">
                    <a:lumMod val="50000"/>
                  </a:schemeClr>
                </a:solidFill>
              </a:rPr>
              <a:t>, человек </a:t>
            </a:r>
            <a:r>
              <a:rPr lang="ru-RU" sz="2300" b="1" dirty="0">
                <a:solidFill>
                  <a:schemeClr val="accent1">
                    <a:lumMod val="50000"/>
                  </a:schemeClr>
                </a:solidFill>
              </a:rPr>
              <a:t>«тупеет». </a:t>
            </a:r>
            <a:r>
              <a:rPr lang="ru-RU" sz="2300" dirty="0">
                <a:solidFill>
                  <a:schemeClr val="accent1">
                    <a:lumMod val="50000"/>
                  </a:schemeClr>
                </a:solidFill>
              </a:rPr>
              <a:t>Получается, что жвачка во время контрольной — как минимум полбалла долой! </a:t>
            </a:r>
          </a:p>
        </p:txBody>
      </p:sp>
    </p:spTree>
    <p:extLst>
      <p:ext uri="{BB962C8B-B14F-4D97-AF65-F5344CB8AC3E}">
        <p14:creationId xmlns:p14="http://schemas.microsoft.com/office/powerpoint/2010/main" val="37359140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 y="188640"/>
            <a:ext cx="8579296" cy="2808312"/>
          </a:xfrm>
        </p:spPr>
        <p:txBody>
          <a:bodyPr>
            <a:normAutofit fontScale="90000"/>
          </a:bodyPr>
          <a:lstStyle/>
          <a:p>
            <a:pPr algn="ctr"/>
            <a:r>
              <a:rPr lang="ru-RU" sz="2700" b="1" dirty="0">
                <a:solidFill>
                  <a:srgbClr val="C00000"/>
                </a:solidFill>
              </a:rPr>
              <a:t>5. Мнение детского стоматолога о пользе и вреде </a:t>
            </a:r>
            <a:r>
              <a:rPr lang="ru-RU" sz="2700" b="1" dirty="0" smtClean="0">
                <a:solidFill>
                  <a:srgbClr val="C00000"/>
                </a:solidFill>
              </a:rPr>
              <a:t/>
            </a:r>
            <a:br>
              <a:rPr lang="ru-RU" sz="2700" b="1" dirty="0" smtClean="0">
                <a:solidFill>
                  <a:srgbClr val="C00000"/>
                </a:solidFill>
              </a:rPr>
            </a:br>
            <a:r>
              <a:rPr lang="ru-RU" sz="2700" b="1" dirty="0" smtClean="0">
                <a:solidFill>
                  <a:srgbClr val="C00000"/>
                </a:solidFill>
              </a:rPr>
              <a:t>жевательной резинки.</a:t>
            </a:r>
            <a:br>
              <a:rPr lang="ru-RU" sz="2700" b="1" dirty="0" smtClean="0">
                <a:solidFill>
                  <a:srgbClr val="C00000"/>
                </a:solidFill>
              </a:rPr>
            </a:br>
            <a:r>
              <a:rPr lang="ru-RU" sz="2400" dirty="0" smtClean="0">
                <a:solidFill>
                  <a:schemeClr val="accent1">
                    <a:lumMod val="50000"/>
                  </a:schemeClr>
                </a:solidFill>
              </a:rPr>
              <a:t>«</a:t>
            </a:r>
            <a:r>
              <a:rPr lang="ru-RU" sz="2400" dirty="0">
                <a:solidFill>
                  <a:schemeClr val="accent1">
                    <a:lumMod val="50000"/>
                  </a:schemeClr>
                </a:solidFill>
              </a:rPr>
              <a:t>Чтобы жевательная резинка приносила не вред, а пользу, жевать ее нужно после </a:t>
            </a:r>
            <a:r>
              <a:rPr lang="ru-RU" sz="2400" dirty="0" smtClean="0">
                <a:solidFill>
                  <a:schemeClr val="accent1">
                    <a:lumMod val="50000"/>
                  </a:schemeClr>
                </a:solidFill>
              </a:rPr>
              <a:t>еды </a:t>
            </a:r>
            <a:r>
              <a:rPr lang="ru-RU" sz="2400" dirty="0">
                <a:solidFill>
                  <a:schemeClr val="accent1">
                    <a:lumMod val="50000"/>
                  </a:schemeClr>
                </a:solidFill>
              </a:rPr>
              <a:t>в течение </a:t>
            </a:r>
            <a:r>
              <a:rPr lang="ru-RU" sz="2400" b="1" dirty="0">
                <a:solidFill>
                  <a:schemeClr val="accent1">
                    <a:lumMod val="50000"/>
                  </a:schemeClr>
                </a:solidFill>
              </a:rPr>
              <a:t>5-10 минут</a:t>
            </a:r>
            <a:r>
              <a:rPr lang="ru-RU" sz="2400" dirty="0">
                <a:solidFill>
                  <a:schemeClr val="accent1">
                    <a:lumMod val="50000"/>
                  </a:schemeClr>
                </a:solidFill>
              </a:rPr>
              <a:t>. Нельзя жевать резинку </a:t>
            </a:r>
            <a:r>
              <a:rPr lang="ru-RU" sz="2400" b="1" dirty="0">
                <a:solidFill>
                  <a:schemeClr val="accent1">
                    <a:lumMod val="50000"/>
                  </a:schemeClr>
                </a:solidFill>
              </a:rPr>
              <a:t>на голодный желудок</a:t>
            </a:r>
            <a:r>
              <a:rPr lang="ru-RU" sz="2400" dirty="0">
                <a:solidFill>
                  <a:schemeClr val="accent1">
                    <a:lumMod val="50000"/>
                  </a:schemeClr>
                </a:solidFill>
              </a:rPr>
              <a:t>- это </a:t>
            </a:r>
            <a:r>
              <a:rPr lang="ru-RU" sz="2400" b="1" dirty="0">
                <a:solidFill>
                  <a:schemeClr val="accent1">
                    <a:lumMod val="50000"/>
                  </a:schemeClr>
                </a:solidFill>
              </a:rPr>
              <a:t>очень вредно</a:t>
            </a:r>
            <a:r>
              <a:rPr lang="ru-RU" sz="2400" dirty="0">
                <a:solidFill>
                  <a:schemeClr val="accent1">
                    <a:lumMod val="50000"/>
                  </a:schemeClr>
                </a:solidFill>
              </a:rPr>
              <a:t>. Нужно выбирать жевательные резинки </a:t>
            </a:r>
            <a:r>
              <a:rPr lang="ru-RU" sz="2400" b="1" dirty="0" smtClean="0">
                <a:solidFill>
                  <a:schemeClr val="accent1">
                    <a:lumMod val="50000"/>
                  </a:schemeClr>
                </a:solidFill>
              </a:rPr>
              <a:t>без сахара</a:t>
            </a:r>
            <a:r>
              <a:rPr lang="ru-RU" sz="2400" dirty="0" smtClean="0">
                <a:solidFill>
                  <a:schemeClr val="accent1">
                    <a:lumMod val="50000"/>
                  </a:schemeClr>
                </a:solidFill>
              </a:rPr>
              <a:t>. </a:t>
            </a:r>
            <a:r>
              <a:rPr lang="ru-RU" sz="2400" dirty="0">
                <a:solidFill>
                  <a:schemeClr val="accent1">
                    <a:lumMod val="50000"/>
                  </a:schemeClr>
                </a:solidFill>
              </a:rPr>
              <a:t>Если жевательную резинку жевать постоянно, может сформироваться </a:t>
            </a:r>
            <a:r>
              <a:rPr lang="ru-RU" sz="2400" b="1" dirty="0">
                <a:solidFill>
                  <a:schemeClr val="accent1">
                    <a:lumMod val="50000"/>
                  </a:schemeClr>
                </a:solidFill>
              </a:rPr>
              <a:t>неправильный </a:t>
            </a:r>
            <a:r>
              <a:rPr lang="ru-RU" sz="2400" b="1" dirty="0" smtClean="0">
                <a:solidFill>
                  <a:schemeClr val="accent1">
                    <a:lumMod val="50000"/>
                  </a:schemeClr>
                </a:solidFill>
              </a:rPr>
              <a:t>прикус</a:t>
            </a:r>
            <a:r>
              <a:rPr lang="ru-RU" sz="2400" dirty="0" smtClean="0">
                <a:solidFill>
                  <a:schemeClr val="accent1">
                    <a:lumMod val="50000"/>
                  </a:schemeClr>
                </a:solidFill>
              </a:rPr>
              <a:t>».</a:t>
            </a:r>
            <a:r>
              <a:rPr lang="ru-RU" sz="2400" dirty="0">
                <a:solidFill>
                  <a:schemeClr val="accent1">
                    <a:lumMod val="50000"/>
                  </a:schemeClr>
                </a:solidFill>
              </a:rPr>
              <a:t/>
            </a:r>
            <a:br>
              <a:rPr lang="ru-RU" sz="2400" dirty="0">
                <a:solidFill>
                  <a:schemeClr val="accent1">
                    <a:lumMod val="50000"/>
                  </a:schemeClr>
                </a:solidFill>
              </a:rPr>
            </a:br>
            <a:r>
              <a:rPr lang="ru-RU" sz="1800" dirty="0">
                <a:solidFill>
                  <a:schemeClr val="accent1">
                    <a:lumMod val="50000"/>
                  </a:schemeClr>
                </a:solidFill>
              </a:rPr>
              <a:t>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146" y="2770503"/>
            <a:ext cx="2612467" cy="393337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814186"/>
            <a:ext cx="5904656" cy="3921749"/>
          </a:xfrm>
          <a:prstGeom prst="rect">
            <a:avLst/>
          </a:prstGeom>
          <a:ln>
            <a:noFill/>
          </a:ln>
          <a:effectLst>
            <a:softEdge rad="112500"/>
          </a:effectLst>
        </p:spPr>
      </p:pic>
    </p:spTree>
    <p:extLst>
      <p:ext uri="{BB962C8B-B14F-4D97-AF65-F5344CB8AC3E}">
        <p14:creationId xmlns:p14="http://schemas.microsoft.com/office/powerpoint/2010/main" val="3403683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3096344"/>
          </a:xfrm>
        </p:spPr>
        <p:txBody>
          <a:bodyPr>
            <a:normAutofit/>
          </a:bodyPr>
          <a:lstStyle/>
          <a:p>
            <a:pPr algn="ctr"/>
            <a:r>
              <a:rPr lang="ru-RU" sz="2400" b="1" dirty="0">
                <a:solidFill>
                  <a:srgbClr val="C00000"/>
                </a:solidFill>
              </a:rPr>
              <a:t>6. Чем отличается жевательная резинка для взрослых от жевательной резинки для детей</a:t>
            </a:r>
            <a:r>
              <a:rPr lang="ru-RU" sz="2400" b="1" dirty="0" smtClean="0">
                <a:solidFill>
                  <a:srgbClr val="C00000"/>
                </a:solidFill>
              </a:rPr>
              <a:t>?</a:t>
            </a:r>
            <a:r>
              <a:rPr lang="ru-RU" sz="2400" dirty="0">
                <a:solidFill>
                  <a:schemeClr val="accent1">
                    <a:lumMod val="50000"/>
                  </a:schemeClr>
                </a:solidFill>
              </a:rPr>
              <a:t/>
            </a:r>
            <a:br>
              <a:rPr lang="ru-RU" sz="2400" dirty="0">
                <a:solidFill>
                  <a:schemeClr val="accent1">
                    <a:lumMod val="50000"/>
                  </a:schemeClr>
                </a:solidFill>
              </a:rPr>
            </a:br>
            <a:r>
              <a:rPr lang="ru-RU" sz="2400" dirty="0" smtClean="0">
                <a:solidFill>
                  <a:schemeClr val="accent1">
                    <a:lumMod val="50000"/>
                  </a:schemeClr>
                </a:solidFill>
              </a:rPr>
              <a:t>Детская</a:t>
            </a:r>
            <a:r>
              <a:rPr lang="ru-RU" sz="2400" b="1" dirty="0" smtClean="0">
                <a:solidFill>
                  <a:schemeClr val="accent1">
                    <a:lumMod val="50000"/>
                  </a:schemeClr>
                </a:solidFill>
              </a:rPr>
              <a:t> </a:t>
            </a:r>
            <a:r>
              <a:rPr lang="ru-RU" sz="2400" dirty="0" smtClean="0">
                <a:solidFill>
                  <a:schemeClr val="accent1">
                    <a:lumMod val="50000"/>
                  </a:schemeClr>
                </a:solidFill>
              </a:rPr>
              <a:t>жевательная резинка содержит </a:t>
            </a:r>
            <a:r>
              <a:rPr lang="ru-RU" sz="2400" b="1" dirty="0">
                <a:solidFill>
                  <a:schemeClr val="accent1">
                    <a:lumMod val="50000"/>
                  </a:schemeClr>
                </a:solidFill>
              </a:rPr>
              <a:t>сахар</a:t>
            </a:r>
            <a:r>
              <a:rPr lang="ru-RU" sz="2400" dirty="0">
                <a:solidFill>
                  <a:schemeClr val="accent1">
                    <a:lumMod val="50000"/>
                  </a:schemeClr>
                </a:solidFill>
              </a:rPr>
              <a:t> - </a:t>
            </a:r>
            <a:r>
              <a:rPr lang="ru-RU" sz="2400" b="1" dirty="0">
                <a:solidFill>
                  <a:schemeClr val="accent1">
                    <a:lumMod val="50000"/>
                  </a:schemeClr>
                </a:solidFill>
              </a:rPr>
              <a:t>очень много</a:t>
            </a:r>
            <a:r>
              <a:rPr lang="ru-RU" sz="2400" dirty="0">
                <a:solidFill>
                  <a:schemeClr val="accent1">
                    <a:lumMod val="50000"/>
                  </a:schemeClr>
                </a:solidFill>
              </a:rPr>
              <a:t>. Как ни странно, но именно детские сорта, </a:t>
            </a:r>
            <a:r>
              <a:rPr lang="ru-RU" sz="2400" b="1" dirty="0">
                <a:solidFill>
                  <a:schemeClr val="accent1">
                    <a:lumMod val="50000"/>
                  </a:schemeClr>
                </a:solidFill>
              </a:rPr>
              <a:t>опасны для здоровья</a:t>
            </a:r>
            <a:r>
              <a:rPr lang="ru-RU" sz="2400" dirty="0">
                <a:solidFill>
                  <a:schemeClr val="accent1">
                    <a:lumMod val="50000"/>
                  </a:schemeClr>
                </a:solidFill>
              </a:rPr>
              <a:t>. И эту опасность можно почувствовать на вкус </a:t>
            </a:r>
            <a:r>
              <a:rPr lang="ru-RU" sz="2400" dirty="0" smtClean="0">
                <a:solidFill>
                  <a:schemeClr val="accent1">
                    <a:lumMod val="50000"/>
                  </a:schemeClr>
                </a:solidFill>
              </a:rPr>
              <a:t>— </a:t>
            </a:r>
            <a:r>
              <a:rPr lang="ru-RU" sz="2400" dirty="0">
                <a:solidFill>
                  <a:schemeClr val="accent1">
                    <a:lumMod val="50000"/>
                  </a:schemeClr>
                </a:solidFill>
              </a:rPr>
              <a:t>более </a:t>
            </a:r>
            <a:r>
              <a:rPr lang="ru-RU" sz="2400" b="1" dirty="0">
                <a:solidFill>
                  <a:schemeClr val="accent1">
                    <a:lumMod val="50000"/>
                  </a:schemeClr>
                </a:solidFill>
              </a:rPr>
              <a:t>жесткая </a:t>
            </a:r>
            <a:r>
              <a:rPr lang="ru-RU" sz="2400" dirty="0">
                <a:solidFill>
                  <a:schemeClr val="accent1">
                    <a:lumMod val="50000"/>
                  </a:schemeClr>
                </a:solidFill>
              </a:rPr>
              <a:t>и быстро </a:t>
            </a:r>
            <a:r>
              <a:rPr lang="ru-RU" sz="2400" b="1" dirty="0">
                <a:solidFill>
                  <a:schemeClr val="accent1">
                    <a:lumMod val="50000"/>
                  </a:schemeClr>
                </a:solidFill>
              </a:rPr>
              <a:t>теряет вкус</a:t>
            </a:r>
            <a:r>
              <a:rPr lang="ru-RU" sz="2400" dirty="0">
                <a:solidFill>
                  <a:schemeClr val="accent1">
                    <a:lumMod val="50000"/>
                  </a:schemeClr>
                </a:solidFill>
              </a:rPr>
              <a:t>, начиная </a:t>
            </a:r>
            <a:r>
              <a:rPr lang="ru-RU" sz="2400" b="1" dirty="0">
                <a:solidFill>
                  <a:schemeClr val="accent1">
                    <a:lumMod val="50000"/>
                  </a:schemeClr>
                </a:solidFill>
              </a:rPr>
              <a:t>горчить</a:t>
            </a:r>
            <a:r>
              <a:rPr lang="ru-RU" sz="2400" dirty="0">
                <a:solidFill>
                  <a:schemeClr val="accent1">
                    <a:lumMod val="50000"/>
                  </a:schemeClr>
                </a:solidFill>
              </a:rPr>
              <a:t>. Еще детская жевательная </a:t>
            </a:r>
            <a:r>
              <a:rPr lang="ru-RU" sz="2400" dirty="0" smtClean="0">
                <a:solidFill>
                  <a:schemeClr val="accent1">
                    <a:lumMod val="50000"/>
                  </a:schemeClr>
                </a:solidFill>
              </a:rPr>
              <a:t>резинка более </a:t>
            </a:r>
            <a:r>
              <a:rPr lang="ru-RU" sz="2400" b="1" dirty="0" smtClean="0">
                <a:solidFill>
                  <a:schemeClr val="accent1">
                    <a:lumMod val="50000"/>
                  </a:schemeClr>
                </a:solidFill>
              </a:rPr>
              <a:t>яркая</a:t>
            </a:r>
            <a:r>
              <a:rPr lang="ru-RU" sz="2400" dirty="0" smtClean="0">
                <a:solidFill>
                  <a:schemeClr val="accent1">
                    <a:lumMod val="50000"/>
                  </a:schemeClr>
                </a:solidFill>
              </a:rPr>
              <a:t>. </a:t>
            </a:r>
            <a:r>
              <a:rPr lang="ru-RU" sz="2400" dirty="0">
                <a:solidFill>
                  <a:schemeClr val="accent1">
                    <a:lumMod val="50000"/>
                  </a:schemeClr>
                </a:solidFill>
              </a:rPr>
              <a:t/>
            </a:r>
            <a:br>
              <a:rPr lang="ru-RU" sz="2400" dirty="0">
                <a:solidFill>
                  <a:schemeClr val="accent1">
                    <a:lumMod val="50000"/>
                  </a:schemeClr>
                </a:solidFill>
              </a:rPr>
            </a:br>
            <a:endParaRPr lang="ru-RU" sz="2400" dirty="0">
              <a:solidFill>
                <a:schemeClr val="accent1">
                  <a:lumMod val="50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3356992"/>
            <a:ext cx="7383279" cy="3125831"/>
          </a:xfrm>
          <a:prstGeom prst="rect">
            <a:avLst/>
          </a:prstGeom>
          <a:ln>
            <a:noFill/>
          </a:ln>
          <a:effectLst>
            <a:softEdge rad="112500"/>
          </a:effectLst>
        </p:spPr>
      </p:pic>
    </p:spTree>
    <p:extLst>
      <p:ext uri="{BB962C8B-B14F-4D97-AF65-F5344CB8AC3E}">
        <p14:creationId xmlns:p14="http://schemas.microsoft.com/office/powerpoint/2010/main" val="4172278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6792"/>
            <a:ext cx="8229600" cy="852704"/>
          </a:xfrm>
        </p:spPr>
        <p:txBody>
          <a:bodyPr>
            <a:noAutofit/>
          </a:bodyPr>
          <a:lstStyle/>
          <a:p>
            <a:pPr algn="ctr"/>
            <a:r>
              <a:rPr lang="ru-RU" sz="2800" b="1" dirty="0" smtClean="0">
                <a:solidFill>
                  <a:srgbClr val="C00000"/>
                </a:solidFill>
              </a:rPr>
              <a:t>7. «Практическая </a:t>
            </a:r>
            <a:r>
              <a:rPr lang="ru-RU" sz="2800" b="1" dirty="0">
                <a:solidFill>
                  <a:srgbClr val="C00000"/>
                </a:solidFill>
              </a:rPr>
              <a:t>часть».</a:t>
            </a:r>
            <a:br>
              <a:rPr lang="ru-RU" sz="2800" b="1" dirty="0">
                <a:solidFill>
                  <a:srgbClr val="C00000"/>
                </a:solidFill>
              </a:rPr>
            </a:br>
            <a:r>
              <a:rPr lang="ru-RU" sz="2800" b="1" dirty="0">
                <a:solidFill>
                  <a:srgbClr val="C00000"/>
                </a:solidFill>
              </a:rPr>
              <a:t>     Результаты анкетирования одноклассников.</a:t>
            </a:r>
          </a:p>
        </p:txBody>
      </p:sp>
      <p:sp>
        <p:nvSpPr>
          <p:cNvPr id="3" name="Объект 2"/>
          <p:cNvSpPr>
            <a:spLocks noGrp="1"/>
          </p:cNvSpPr>
          <p:nvPr>
            <p:ph idx="1"/>
          </p:nvPr>
        </p:nvSpPr>
        <p:spPr>
          <a:xfrm>
            <a:off x="467544" y="2708920"/>
            <a:ext cx="8229600" cy="2962703"/>
          </a:xfrm>
        </p:spPr>
        <p:txBody>
          <a:bodyPr>
            <a:normAutofit/>
          </a:bodyPr>
          <a:lstStyle/>
          <a:p>
            <a:pPr marL="0" indent="0">
              <a:buNone/>
            </a:pPr>
            <a:r>
              <a:rPr lang="ru-RU" dirty="0" smtClean="0">
                <a:solidFill>
                  <a:schemeClr val="bg2">
                    <a:lumMod val="10000"/>
                  </a:schemeClr>
                </a:solidFill>
              </a:rPr>
              <a:t>В результате анкетирования я сделал вывод:</a:t>
            </a:r>
          </a:p>
          <a:p>
            <a:pPr marL="0" indent="0">
              <a:buNone/>
            </a:pPr>
            <a:r>
              <a:rPr lang="ru-RU" dirty="0" smtClean="0">
                <a:solidFill>
                  <a:schemeClr val="bg2">
                    <a:lumMod val="10000"/>
                  </a:schemeClr>
                </a:solidFill>
              </a:rPr>
              <a:t>-большинство учеников нашего класса жевательную резинку жуют редко и недолго;</a:t>
            </a:r>
          </a:p>
          <a:p>
            <a:pPr marL="0" indent="0">
              <a:buNone/>
            </a:pPr>
            <a:r>
              <a:rPr lang="ru-RU" dirty="0" smtClean="0">
                <a:solidFill>
                  <a:schemeClr val="bg2">
                    <a:lumMod val="10000"/>
                  </a:schemeClr>
                </a:solidFill>
              </a:rPr>
              <a:t>- никто не смотрит на её состав;</a:t>
            </a:r>
          </a:p>
          <a:p>
            <a:pPr marL="0" indent="0">
              <a:buNone/>
            </a:pPr>
            <a:r>
              <a:rPr lang="ru-RU" dirty="0" smtClean="0">
                <a:solidFill>
                  <a:schemeClr val="bg2">
                    <a:lumMod val="10000"/>
                  </a:schemeClr>
                </a:solidFill>
              </a:rPr>
              <a:t>- в основном ребята жуют жевательную резинку независимо от приёма пищи.</a:t>
            </a:r>
            <a:endParaRPr lang="ru-RU" dirty="0">
              <a:solidFill>
                <a:schemeClr val="bg2">
                  <a:lumMod val="10000"/>
                </a:schemeClr>
              </a:solidFill>
            </a:endParaRPr>
          </a:p>
        </p:txBody>
      </p:sp>
    </p:spTree>
    <p:extLst>
      <p:ext uri="{BB962C8B-B14F-4D97-AF65-F5344CB8AC3E}">
        <p14:creationId xmlns:p14="http://schemas.microsoft.com/office/powerpoint/2010/main" val="3893108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160240"/>
          </a:xfrm>
        </p:spPr>
        <p:txBody>
          <a:bodyPr>
            <a:noAutofit/>
          </a:bodyPr>
          <a:lstStyle/>
          <a:p>
            <a:pPr algn="ctr"/>
            <a:r>
              <a:rPr lang="ru-RU" sz="2400" dirty="0" smtClean="0"/>
              <a:t/>
            </a:r>
            <a:br>
              <a:rPr lang="ru-RU" sz="2400" dirty="0" smtClean="0"/>
            </a:br>
            <a:r>
              <a:rPr lang="ru-RU" sz="2400" dirty="0"/>
              <a:t/>
            </a:r>
            <a:br>
              <a:rPr lang="ru-RU" sz="2400" dirty="0"/>
            </a:br>
            <a:r>
              <a:rPr lang="ru-RU" sz="2800" b="1" dirty="0">
                <a:solidFill>
                  <a:srgbClr val="C00000"/>
                </a:solidFill>
              </a:rPr>
              <a:t>8. Интересные факты.</a:t>
            </a:r>
            <a:br>
              <a:rPr lang="ru-RU" sz="2800" b="1" dirty="0">
                <a:solidFill>
                  <a:srgbClr val="C00000"/>
                </a:solidFill>
              </a:rPr>
            </a:br>
            <a:r>
              <a:rPr lang="ru-RU" sz="2400" b="1" dirty="0">
                <a:solidFill>
                  <a:schemeClr val="tx2">
                    <a:lumMod val="50000"/>
                  </a:schemeClr>
                </a:solidFill>
              </a:rPr>
              <a:t>Самый большой пузырь </a:t>
            </a:r>
            <a:r>
              <a:rPr lang="ru-RU" sz="2400" dirty="0">
                <a:solidFill>
                  <a:schemeClr val="tx2">
                    <a:lumMod val="50000"/>
                  </a:schemeClr>
                </a:solidFill>
              </a:rPr>
              <a:t>от жевательной резинки был зафиксирован в июле 1994-го года в телевизионной </a:t>
            </a:r>
            <a:r>
              <a:rPr lang="ru-RU" sz="2400" dirty="0" smtClean="0">
                <a:solidFill>
                  <a:schemeClr val="tx2">
                    <a:lumMod val="50000"/>
                  </a:schemeClr>
                </a:solidFill>
              </a:rPr>
              <a:t>студии </a:t>
            </a:r>
            <a:r>
              <a:rPr lang="ru-RU" sz="2400" dirty="0">
                <a:solidFill>
                  <a:schemeClr val="tx2">
                    <a:lumMod val="50000"/>
                  </a:schemeClr>
                </a:solidFill>
              </a:rPr>
              <a:t>в Нью-Йорке. Его надула </a:t>
            </a:r>
            <a:r>
              <a:rPr lang="ru-RU" sz="2400" b="1" dirty="0" smtClean="0">
                <a:solidFill>
                  <a:schemeClr val="tx2">
                    <a:lumMod val="50000"/>
                  </a:schemeClr>
                </a:solidFill>
              </a:rPr>
              <a:t>американка</a:t>
            </a:r>
            <a:r>
              <a:rPr lang="ru-RU" sz="2400" dirty="0" smtClean="0">
                <a:solidFill>
                  <a:schemeClr val="tx2">
                    <a:lumMod val="50000"/>
                  </a:schemeClr>
                </a:solidFill>
              </a:rPr>
              <a:t>, </a:t>
            </a:r>
            <a:r>
              <a:rPr lang="ru-RU" sz="2400" dirty="0">
                <a:solidFill>
                  <a:schemeClr val="tx2">
                    <a:lumMod val="50000"/>
                  </a:schemeClr>
                </a:solidFill>
              </a:rPr>
              <a:t>диаметр пузыря составлял 58,5 сантиметров (это больше размера в плечах взрослого мужчины средней комплекции).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79" y="2431860"/>
            <a:ext cx="5832649" cy="4237500"/>
          </a:xfrm>
          <a:prstGeom prst="rect">
            <a:avLst/>
          </a:prstGeom>
          <a:ln>
            <a:noFill/>
          </a:ln>
          <a:effectLst>
            <a:softEdge rad="112500"/>
          </a:effectLst>
        </p:spPr>
      </p:pic>
    </p:spTree>
    <p:extLst>
      <p:ext uri="{BB962C8B-B14F-4D97-AF65-F5344CB8AC3E}">
        <p14:creationId xmlns:p14="http://schemas.microsoft.com/office/powerpoint/2010/main" val="3951299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620688"/>
            <a:ext cx="3240360" cy="5400600"/>
          </a:xfrm>
        </p:spPr>
        <p:txBody>
          <a:bodyPr>
            <a:normAutofit/>
          </a:bodyPr>
          <a:lstStyle/>
          <a:p>
            <a:pPr algn="ctr"/>
            <a:r>
              <a:rPr lang="ru-RU" sz="2400" dirty="0" smtClean="0">
                <a:solidFill>
                  <a:schemeClr val="bg2">
                    <a:lumMod val="10000"/>
                  </a:schemeClr>
                </a:solidFill>
              </a:rPr>
              <a:t>В </a:t>
            </a:r>
            <a:r>
              <a:rPr lang="ru-RU" sz="2400" dirty="0">
                <a:solidFill>
                  <a:schemeClr val="bg2">
                    <a:lumMod val="10000"/>
                  </a:schemeClr>
                </a:solidFill>
              </a:rPr>
              <a:t>городе </a:t>
            </a:r>
            <a:r>
              <a:rPr lang="ru-RU" sz="2400" dirty="0" smtClean="0">
                <a:solidFill>
                  <a:schemeClr val="bg2">
                    <a:lumMod val="10000"/>
                  </a:schemeClr>
                </a:solidFill>
              </a:rPr>
              <a:t/>
            </a:r>
            <a:br>
              <a:rPr lang="ru-RU" sz="2400" dirty="0" smtClean="0">
                <a:solidFill>
                  <a:schemeClr val="bg2">
                    <a:lumMod val="10000"/>
                  </a:schemeClr>
                </a:solidFill>
              </a:rPr>
            </a:br>
            <a:r>
              <a:rPr lang="ru-RU" sz="2400" b="1" dirty="0" smtClean="0">
                <a:solidFill>
                  <a:schemeClr val="bg2">
                    <a:lumMod val="10000"/>
                  </a:schemeClr>
                </a:solidFill>
              </a:rPr>
              <a:t>Сан-Луис-Обиспо </a:t>
            </a:r>
            <a:r>
              <a:rPr lang="ru-RU" sz="2400" dirty="0">
                <a:solidFill>
                  <a:schemeClr val="bg2">
                    <a:lumMod val="10000"/>
                  </a:schemeClr>
                </a:solidFill>
              </a:rPr>
              <a:t>(Калифорния) </a:t>
            </a:r>
            <a:r>
              <a:rPr lang="ru-RU" sz="2400" dirty="0" smtClean="0">
                <a:solidFill>
                  <a:schemeClr val="bg2">
                    <a:lumMod val="10000"/>
                  </a:schemeClr>
                </a:solidFill>
              </a:rPr>
              <a:t/>
            </a:r>
            <a:br>
              <a:rPr lang="ru-RU" sz="2400" dirty="0" smtClean="0">
                <a:solidFill>
                  <a:schemeClr val="bg2">
                    <a:lumMod val="10000"/>
                  </a:schemeClr>
                </a:solidFill>
              </a:rPr>
            </a:br>
            <a:r>
              <a:rPr lang="ru-RU" sz="2400" dirty="0" smtClean="0">
                <a:solidFill>
                  <a:schemeClr val="bg2">
                    <a:lumMod val="10000"/>
                  </a:schemeClr>
                </a:solidFill>
              </a:rPr>
              <a:t>уже </a:t>
            </a:r>
            <a:r>
              <a:rPr lang="ru-RU" sz="2400" dirty="0">
                <a:solidFill>
                  <a:schemeClr val="bg2">
                    <a:lumMod val="10000"/>
                  </a:schemeClr>
                </a:solidFill>
              </a:rPr>
              <a:t>сорок лет стоит </a:t>
            </a:r>
            <a:r>
              <a:rPr lang="ru-RU" sz="2400" b="1" dirty="0">
                <a:solidFill>
                  <a:schemeClr val="bg2">
                    <a:lumMod val="10000"/>
                  </a:schemeClr>
                </a:solidFill>
              </a:rPr>
              <a:t>стена</a:t>
            </a:r>
            <a:r>
              <a:rPr lang="ru-RU" sz="2400" dirty="0">
                <a:solidFill>
                  <a:schemeClr val="bg2">
                    <a:lumMod val="10000"/>
                  </a:schemeClr>
                </a:solidFill>
              </a:rPr>
              <a:t>, на которую </a:t>
            </a:r>
            <a:r>
              <a:rPr lang="ru-RU" sz="2400" dirty="0" smtClean="0">
                <a:solidFill>
                  <a:schemeClr val="bg2">
                    <a:lumMod val="10000"/>
                  </a:schemeClr>
                </a:solidFill>
              </a:rPr>
              <a:t>можно </a:t>
            </a:r>
            <a:r>
              <a:rPr lang="ru-RU" sz="2400" b="1" dirty="0">
                <a:solidFill>
                  <a:schemeClr val="bg2">
                    <a:lumMod val="10000"/>
                  </a:schemeClr>
                </a:solidFill>
              </a:rPr>
              <a:t>прилепить</a:t>
            </a:r>
            <a:r>
              <a:rPr lang="ru-RU" sz="2400" dirty="0">
                <a:solidFill>
                  <a:schemeClr val="bg2">
                    <a:lumMod val="10000"/>
                  </a:schemeClr>
                </a:solidFill>
              </a:rPr>
              <a:t> свою жевательную </a:t>
            </a:r>
            <a:r>
              <a:rPr lang="ru-RU" sz="2400" b="1" dirty="0">
                <a:solidFill>
                  <a:schemeClr val="bg2">
                    <a:lumMod val="10000"/>
                  </a:schemeClr>
                </a:solidFill>
              </a:rPr>
              <a:t>резинку</a:t>
            </a:r>
            <a:r>
              <a:rPr lang="ru-RU" sz="2400" dirty="0">
                <a:solidFill>
                  <a:schemeClr val="bg2">
                    <a:lumMod val="10000"/>
                  </a:schemeClr>
                </a:solidFill>
              </a:rPr>
              <a:t>. Это — местная достопримечательность. Стена залеплена резинкой в несколько слоёв</a:t>
            </a:r>
            <a:r>
              <a:rPr lang="ru-RU" sz="2400" dirty="0" smtClean="0">
                <a:solidFill>
                  <a:schemeClr val="bg2">
                    <a:lumMod val="10000"/>
                  </a:schemeClr>
                </a:solidFill>
              </a:rPr>
              <a:t>.</a:t>
            </a:r>
            <a:endParaRPr lang="ru-RU" sz="2400" dirty="0">
              <a:solidFill>
                <a:schemeClr val="bg2">
                  <a:lumMod val="10000"/>
                </a:schemeClr>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96523"/>
            <a:ext cx="5400600" cy="6100829"/>
          </a:xfrm>
          <a:prstGeom prst="rect">
            <a:avLst/>
          </a:prstGeom>
          <a:ln>
            <a:noFill/>
          </a:ln>
          <a:effectLst>
            <a:softEdge rad="112500"/>
          </a:effectLst>
        </p:spPr>
      </p:pic>
    </p:spTree>
    <p:extLst>
      <p:ext uri="{BB962C8B-B14F-4D97-AF65-F5344CB8AC3E}">
        <p14:creationId xmlns:p14="http://schemas.microsoft.com/office/powerpoint/2010/main" val="28250662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168" y="620688"/>
            <a:ext cx="2736304" cy="5688632"/>
          </a:xfrm>
        </p:spPr>
        <p:txBody>
          <a:bodyPr>
            <a:normAutofit/>
          </a:bodyPr>
          <a:lstStyle/>
          <a:p>
            <a:pPr algn="ctr"/>
            <a:r>
              <a:rPr lang="ru-RU" sz="2400" dirty="0" smtClean="0">
                <a:solidFill>
                  <a:schemeClr val="bg2">
                    <a:lumMod val="10000"/>
                  </a:schemeClr>
                </a:solidFill>
              </a:rPr>
              <a:t>Последние </a:t>
            </a:r>
            <a:r>
              <a:rPr lang="ru-RU" sz="2400" dirty="0">
                <a:solidFill>
                  <a:schemeClr val="bg2">
                    <a:lumMod val="10000"/>
                  </a:schemeClr>
                </a:solidFill>
              </a:rPr>
              <a:t>шесть лет </a:t>
            </a:r>
            <a:r>
              <a:rPr lang="ru-RU" sz="2400" b="1" dirty="0">
                <a:solidFill>
                  <a:schemeClr val="bg2">
                    <a:lumMod val="10000"/>
                  </a:schemeClr>
                </a:solidFill>
              </a:rPr>
              <a:t>Бен Уилсон </a:t>
            </a:r>
            <a:r>
              <a:rPr lang="ru-RU" sz="2400" dirty="0" smtClean="0">
                <a:solidFill>
                  <a:schemeClr val="bg2">
                    <a:lumMod val="10000"/>
                  </a:schemeClr>
                </a:solidFill>
              </a:rPr>
              <a:t>ходит </a:t>
            </a:r>
            <a:r>
              <a:rPr lang="ru-RU" sz="2400" dirty="0">
                <a:solidFill>
                  <a:schemeClr val="bg2">
                    <a:lumMod val="10000"/>
                  </a:schemeClr>
                </a:solidFill>
              </a:rPr>
              <a:t>по улицам </a:t>
            </a:r>
            <a:r>
              <a:rPr lang="ru-RU" sz="2400" b="1" dirty="0">
                <a:solidFill>
                  <a:schemeClr val="bg2">
                    <a:lumMod val="10000"/>
                  </a:schemeClr>
                </a:solidFill>
              </a:rPr>
              <a:t>Лондона</a:t>
            </a:r>
            <a:r>
              <a:rPr lang="ru-RU" sz="2400" dirty="0">
                <a:solidFill>
                  <a:schemeClr val="bg2">
                    <a:lumMod val="10000"/>
                  </a:schemeClr>
                </a:solidFill>
              </a:rPr>
              <a:t> и занимается живописью по засохшей жвачке</a:t>
            </a:r>
            <a:r>
              <a:rPr lang="ru-RU" sz="2400" dirty="0" smtClean="0">
                <a:solidFill>
                  <a:schemeClr val="bg2">
                    <a:lumMod val="10000"/>
                  </a:schemeClr>
                </a:solidFill>
              </a:rPr>
              <a:t>.  </a:t>
            </a:r>
            <a:r>
              <a:rPr lang="ru-RU" sz="2400" dirty="0">
                <a:solidFill>
                  <a:schemeClr val="bg2">
                    <a:lumMod val="10000"/>
                  </a:schemeClr>
                </a:solidFill>
              </a:rPr>
              <a:t>Основная задача Бена - выполнить работу так, чтобы она была долговечной даже пребывая на улице</a:t>
            </a:r>
            <a:r>
              <a:rPr lang="ru-RU" sz="2400" dirty="0" smtClean="0">
                <a:solidFill>
                  <a:schemeClr val="bg2">
                    <a:lumMod val="10000"/>
                  </a:schemeClr>
                </a:solidFill>
              </a:rPr>
              <a:t>, </a:t>
            </a:r>
            <a:r>
              <a:rPr lang="ru-RU" sz="2400" dirty="0">
                <a:solidFill>
                  <a:schemeClr val="bg2">
                    <a:lumMod val="10000"/>
                  </a:schemeClr>
                </a:solidFill>
              </a:rPr>
              <a:t>под ногами прохожих.</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55" y="3356992"/>
            <a:ext cx="5631689" cy="3327649"/>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632"/>
            <a:ext cx="5616624" cy="3375248"/>
          </a:xfrm>
          <a:prstGeom prst="rect">
            <a:avLst/>
          </a:prstGeom>
          <a:ln>
            <a:noFill/>
          </a:ln>
          <a:effectLst>
            <a:softEdge rad="112500"/>
          </a:effectLst>
        </p:spPr>
      </p:pic>
    </p:spTree>
    <p:extLst>
      <p:ext uri="{BB962C8B-B14F-4D97-AF65-F5344CB8AC3E}">
        <p14:creationId xmlns:p14="http://schemas.microsoft.com/office/powerpoint/2010/main" val="38184403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8229600" cy="708688"/>
          </a:xfrm>
        </p:spPr>
        <p:txBody>
          <a:bodyPr>
            <a:noAutofit/>
          </a:bodyPr>
          <a:lstStyle/>
          <a:p>
            <a:pPr algn="ctr"/>
            <a:r>
              <a:rPr lang="ru-RU" sz="2800" b="1" dirty="0">
                <a:solidFill>
                  <a:srgbClr val="C00000"/>
                </a:solidFill>
              </a:rPr>
              <a:t>9. </a:t>
            </a:r>
            <a:r>
              <a:rPr lang="ru-RU" sz="2800" b="1" dirty="0" smtClean="0">
                <a:solidFill>
                  <a:srgbClr val="C00000"/>
                </a:solidFill>
              </a:rPr>
              <a:t>Вывод.</a:t>
            </a:r>
            <a:endParaRPr lang="ru-RU" sz="2800" b="1" dirty="0">
              <a:solidFill>
                <a:srgbClr val="C00000"/>
              </a:solidFill>
            </a:endParaRPr>
          </a:p>
        </p:txBody>
      </p:sp>
      <p:sp>
        <p:nvSpPr>
          <p:cNvPr id="3" name="Объект 2"/>
          <p:cNvSpPr>
            <a:spLocks noGrp="1"/>
          </p:cNvSpPr>
          <p:nvPr>
            <p:ph idx="1"/>
          </p:nvPr>
        </p:nvSpPr>
        <p:spPr>
          <a:xfrm>
            <a:off x="323528" y="836712"/>
            <a:ext cx="8640960" cy="5832648"/>
          </a:xfrm>
        </p:spPr>
        <p:txBody>
          <a:bodyPr>
            <a:noAutofit/>
          </a:bodyPr>
          <a:lstStyle/>
          <a:p>
            <a:r>
              <a:rPr lang="ru-RU" sz="2400" b="1" dirty="0">
                <a:solidFill>
                  <a:schemeClr val="bg2">
                    <a:lumMod val="10000"/>
                  </a:schemeClr>
                </a:solidFill>
              </a:rPr>
              <a:t>·  </a:t>
            </a:r>
            <a:r>
              <a:rPr lang="ru-RU" sz="2400" dirty="0">
                <a:solidFill>
                  <a:schemeClr val="bg2">
                    <a:lumMod val="10000"/>
                  </a:schemeClr>
                </a:solidFill>
              </a:rPr>
              <a:t>      Жевать резинку можно максимум 3 раза в день по </a:t>
            </a:r>
            <a:r>
              <a:rPr lang="ru-RU" sz="2400" dirty="0" smtClean="0">
                <a:solidFill>
                  <a:schemeClr val="bg2">
                    <a:lumMod val="10000"/>
                  </a:schemeClr>
                </a:solidFill>
              </a:rPr>
              <a:t>5-10 минут после еды.</a:t>
            </a:r>
            <a:endParaRPr lang="ru-RU" sz="2400" dirty="0">
              <a:solidFill>
                <a:schemeClr val="bg2">
                  <a:lumMod val="10000"/>
                </a:schemeClr>
              </a:solidFill>
            </a:endParaRPr>
          </a:p>
          <a:p>
            <a:r>
              <a:rPr lang="ru-RU" sz="2400" b="1" dirty="0">
                <a:solidFill>
                  <a:schemeClr val="bg2">
                    <a:lumMod val="10000"/>
                  </a:schemeClr>
                </a:solidFill>
              </a:rPr>
              <a:t>·  </a:t>
            </a:r>
            <a:r>
              <a:rPr lang="ru-RU" sz="2400" dirty="0">
                <a:solidFill>
                  <a:schemeClr val="bg2">
                    <a:lumMod val="10000"/>
                  </a:schemeClr>
                </a:solidFill>
              </a:rPr>
              <a:t>      Нельзя жевать резинку на голодный </a:t>
            </a:r>
            <a:r>
              <a:rPr lang="ru-RU" sz="2400" dirty="0" smtClean="0">
                <a:solidFill>
                  <a:schemeClr val="bg2">
                    <a:lumMod val="10000"/>
                  </a:schemeClr>
                </a:solidFill>
              </a:rPr>
              <a:t>желудок. </a:t>
            </a:r>
            <a:endParaRPr lang="ru-RU" sz="2400" dirty="0">
              <a:solidFill>
                <a:schemeClr val="bg2">
                  <a:lumMod val="10000"/>
                </a:schemeClr>
              </a:solidFill>
            </a:endParaRPr>
          </a:p>
          <a:p>
            <a:r>
              <a:rPr lang="ru-RU" sz="2400" b="1" dirty="0">
                <a:solidFill>
                  <a:schemeClr val="bg2">
                    <a:lumMod val="10000"/>
                  </a:schemeClr>
                </a:solidFill>
              </a:rPr>
              <a:t>·   </a:t>
            </a:r>
            <a:r>
              <a:rPr lang="ru-RU" sz="2400" dirty="0">
                <a:solidFill>
                  <a:schemeClr val="bg2">
                    <a:lumMod val="10000"/>
                  </a:schemeClr>
                </a:solidFill>
              </a:rPr>
              <a:t>     Необходимо обращать внимание на содержание в резинке </a:t>
            </a:r>
            <a:r>
              <a:rPr lang="ru-RU" sz="2400" dirty="0" smtClean="0">
                <a:solidFill>
                  <a:schemeClr val="bg2">
                    <a:lumMod val="10000"/>
                  </a:schemeClr>
                </a:solidFill>
              </a:rPr>
              <a:t>сахара.</a:t>
            </a:r>
            <a:endParaRPr lang="ru-RU" sz="2400" dirty="0">
              <a:solidFill>
                <a:schemeClr val="bg2">
                  <a:lumMod val="10000"/>
                </a:schemeClr>
              </a:solidFill>
            </a:endParaRPr>
          </a:p>
          <a:p>
            <a:r>
              <a:rPr lang="ru-RU" sz="2400" b="1" dirty="0">
                <a:solidFill>
                  <a:schemeClr val="bg2">
                    <a:lumMod val="10000"/>
                  </a:schemeClr>
                </a:solidFill>
              </a:rPr>
              <a:t>·  </a:t>
            </a:r>
            <a:r>
              <a:rPr lang="ru-RU" sz="2400" dirty="0">
                <a:solidFill>
                  <a:schemeClr val="bg2">
                    <a:lumMod val="10000"/>
                  </a:schemeClr>
                </a:solidFill>
              </a:rPr>
              <a:t>      Использование резинки </a:t>
            </a:r>
            <a:r>
              <a:rPr lang="ru-RU" sz="2800" b="1" dirty="0">
                <a:solidFill>
                  <a:schemeClr val="bg2">
                    <a:lumMod val="10000"/>
                  </a:schemeClr>
                </a:solidFill>
              </a:rPr>
              <a:t>не</a:t>
            </a:r>
            <a:r>
              <a:rPr lang="ru-RU" sz="2400" dirty="0">
                <a:solidFill>
                  <a:schemeClr val="bg2">
                    <a:lumMod val="10000"/>
                  </a:schemeClr>
                </a:solidFill>
              </a:rPr>
              <a:t> означает, что не нужно чистить </a:t>
            </a:r>
            <a:r>
              <a:rPr lang="ru-RU" sz="2400" dirty="0" smtClean="0">
                <a:solidFill>
                  <a:schemeClr val="bg2">
                    <a:lumMod val="10000"/>
                  </a:schemeClr>
                </a:solidFill>
              </a:rPr>
              <a:t>зубы.</a:t>
            </a:r>
            <a:endParaRPr lang="ru-RU" sz="2400" dirty="0">
              <a:solidFill>
                <a:schemeClr val="bg2">
                  <a:lumMod val="10000"/>
                </a:schemeClr>
              </a:solidFill>
            </a:endParaRPr>
          </a:p>
          <a:p>
            <a:r>
              <a:rPr lang="ru-RU" sz="2400" b="1" dirty="0">
                <a:solidFill>
                  <a:schemeClr val="bg2">
                    <a:lumMod val="10000"/>
                  </a:schemeClr>
                </a:solidFill>
              </a:rPr>
              <a:t>·</a:t>
            </a:r>
            <a:r>
              <a:rPr lang="ru-RU" sz="2400" dirty="0">
                <a:solidFill>
                  <a:schemeClr val="bg2">
                    <a:lumMod val="10000"/>
                  </a:schemeClr>
                </a:solidFill>
              </a:rPr>
              <a:t>        Не забывайте о том, что с эстетической точки зрения, любое жевание в общественных местах некрасиво и негигиенично!</a:t>
            </a:r>
          </a:p>
          <a:p>
            <a:pPr marL="0" indent="0">
              <a:buNone/>
            </a:pPr>
            <a:endParaRPr lang="ru-RU" sz="2400" dirty="0">
              <a:solidFill>
                <a:schemeClr val="bg2">
                  <a:lumMod val="10000"/>
                </a:schemeClr>
              </a:solidFill>
            </a:endParaRPr>
          </a:p>
          <a:p>
            <a:pPr marL="0" indent="0">
              <a:buNone/>
            </a:pPr>
            <a:r>
              <a:rPr lang="ru-RU" sz="2400" b="1" dirty="0">
                <a:solidFill>
                  <a:schemeClr val="bg2">
                    <a:lumMod val="10000"/>
                  </a:schemeClr>
                </a:solidFill>
              </a:rPr>
              <a:t>Таким образом, умеренное и правильное использование жвачки может принести пользу. Жуйте на здоровье!</a:t>
            </a:r>
          </a:p>
        </p:txBody>
      </p:sp>
    </p:spTree>
    <p:extLst>
      <p:ext uri="{BB962C8B-B14F-4D97-AF65-F5344CB8AC3E}">
        <p14:creationId xmlns:p14="http://schemas.microsoft.com/office/powerpoint/2010/main" val="18251448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4" presetClass="exit" presetSubtype="10" fill="hold" nodeType="withEffect">
                                  <p:stCondLst>
                                    <p:cond delay="0"/>
                                  </p:stCondLst>
                                  <p:childTnLst>
                                    <p:animEffect transition="out" filter="randombar(horizontal)">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3">
                                            <p:txEl>
                                              <p:pRg st="4" end="4"/>
                                            </p:txEl>
                                          </p:spTgt>
                                        </p:tgtEl>
                                      </p:cBhvr>
                                    </p:animEffect>
                                    <p:set>
                                      <p:cBhvr>
                                        <p:cTn id="25" dur="1" fill="hold">
                                          <p:stCondLst>
                                            <p:cond delay="499"/>
                                          </p:stCondLst>
                                        </p:cTn>
                                        <p:tgtEl>
                                          <p:spTgt spid="3">
                                            <p:txEl>
                                              <p:pRg st="4" end="4"/>
                                            </p:txEl>
                                          </p:spTgt>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3">
                                            <p:txEl>
                                              <p:pRg st="6" end="6"/>
                                            </p:txEl>
                                          </p:spTgt>
                                        </p:tgtEl>
                                      </p:cBhvr>
                                    </p:animEffect>
                                    <p:set>
                                      <p:cBhvr>
                                        <p:cTn id="28"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60648"/>
            <a:ext cx="8229600" cy="648072"/>
          </a:xfrm>
        </p:spPr>
        <p:txBody>
          <a:bodyPr>
            <a:noAutofit/>
          </a:bodyPr>
          <a:lstStyle/>
          <a:p>
            <a:pPr algn="ctr"/>
            <a:r>
              <a:rPr lang="ru-RU" sz="3200" b="1" dirty="0" smtClean="0"/>
              <a:t>Содержание</a:t>
            </a:r>
            <a:r>
              <a:rPr lang="ru-RU" sz="2800" b="1" dirty="0" smtClean="0"/>
              <a:t>.</a:t>
            </a:r>
            <a:endParaRPr lang="ru-RU" sz="2800" b="1" dirty="0"/>
          </a:p>
        </p:txBody>
      </p:sp>
      <p:sp>
        <p:nvSpPr>
          <p:cNvPr id="2" name="Объект 1"/>
          <p:cNvSpPr>
            <a:spLocks noGrp="1"/>
          </p:cNvSpPr>
          <p:nvPr>
            <p:ph idx="1"/>
          </p:nvPr>
        </p:nvSpPr>
        <p:spPr>
          <a:xfrm>
            <a:off x="457200" y="908720"/>
            <a:ext cx="8229600" cy="5832648"/>
          </a:xfrm>
        </p:spPr>
        <p:txBody>
          <a:bodyPr>
            <a:normAutofit lnSpcReduction="10000"/>
          </a:bodyPr>
          <a:lstStyle/>
          <a:p>
            <a:r>
              <a:rPr lang="ru-RU" dirty="0" smtClean="0"/>
              <a:t>1. Определение.</a:t>
            </a:r>
          </a:p>
          <a:p>
            <a:r>
              <a:rPr lang="ru-RU" dirty="0" smtClean="0"/>
              <a:t>2. История жевательной резинки.</a:t>
            </a:r>
          </a:p>
          <a:p>
            <a:r>
              <a:rPr lang="ru-RU" dirty="0" smtClean="0"/>
              <a:t>3. Состав жевательной резинки.</a:t>
            </a:r>
          </a:p>
          <a:p>
            <a:r>
              <a:rPr lang="ru-RU" dirty="0" smtClean="0"/>
              <a:t>4. Как </a:t>
            </a:r>
            <a:r>
              <a:rPr lang="ru-RU" dirty="0"/>
              <a:t>влияет жевательная резинка на организм </a:t>
            </a:r>
            <a:r>
              <a:rPr lang="ru-RU" dirty="0" smtClean="0"/>
              <a:t>человека.</a:t>
            </a:r>
          </a:p>
          <a:p>
            <a:r>
              <a:rPr lang="ru-RU" dirty="0"/>
              <a:t>5. Мнение детского стоматолога о пользе и вреде жевательной </a:t>
            </a:r>
            <a:r>
              <a:rPr lang="ru-RU" dirty="0" smtClean="0"/>
              <a:t>резинки.</a:t>
            </a:r>
          </a:p>
          <a:p>
            <a:r>
              <a:rPr lang="ru-RU" dirty="0"/>
              <a:t>6</a:t>
            </a:r>
            <a:r>
              <a:rPr lang="ru-RU" dirty="0" smtClean="0"/>
              <a:t>. </a:t>
            </a:r>
            <a:r>
              <a:rPr lang="ru-RU" dirty="0"/>
              <a:t>Чем отличается жевательная резинка для взрослых от жевательной резинки для детей</a:t>
            </a:r>
            <a:r>
              <a:rPr lang="ru-RU" dirty="0" smtClean="0"/>
              <a:t>?</a:t>
            </a:r>
          </a:p>
          <a:p>
            <a:r>
              <a:rPr lang="ru-RU" dirty="0"/>
              <a:t>7. «Практическая часть».</a:t>
            </a:r>
          </a:p>
          <a:p>
            <a:pPr marL="0" indent="0">
              <a:buNone/>
            </a:pPr>
            <a:r>
              <a:rPr lang="ru-RU" dirty="0"/>
              <a:t>    </a:t>
            </a:r>
            <a:r>
              <a:rPr lang="ru-RU" dirty="0" smtClean="0"/>
              <a:t>Результаты </a:t>
            </a:r>
            <a:r>
              <a:rPr lang="ru-RU" dirty="0"/>
              <a:t>анкетирования одноклассников.</a:t>
            </a:r>
            <a:endParaRPr lang="ru-RU" dirty="0" smtClean="0"/>
          </a:p>
          <a:p>
            <a:r>
              <a:rPr lang="ru-RU" dirty="0" smtClean="0"/>
              <a:t>8. Интересные факты.</a:t>
            </a:r>
          </a:p>
          <a:p>
            <a:r>
              <a:rPr lang="ru-RU" dirty="0" smtClean="0"/>
              <a:t>9. Вывод. </a:t>
            </a:r>
          </a:p>
          <a:p>
            <a:endParaRPr lang="ru-RU" dirty="0"/>
          </a:p>
        </p:txBody>
      </p:sp>
    </p:spTree>
    <p:extLst>
      <p:ext uri="{BB962C8B-B14F-4D97-AF65-F5344CB8AC3E}">
        <p14:creationId xmlns:p14="http://schemas.microsoft.com/office/powerpoint/2010/main" val="18172678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712968" cy="6192688"/>
          </a:xfrm>
        </p:spPr>
        <p:txBody>
          <a:bodyPr>
            <a:normAutofit fontScale="90000"/>
          </a:bodyPr>
          <a:lstStyle/>
          <a:p>
            <a:r>
              <a:rPr lang="ru-RU" sz="2200" dirty="0">
                <a:solidFill>
                  <a:schemeClr val="accent1">
                    <a:lumMod val="50000"/>
                  </a:schemeClr>
                </a:solidFill>
              </a:rPr>
              <a:t/>
            </a:r>
            <a:br>
              <a:rPr lang="ru-RU" sz="2200" dirty="0">
                <a:solidFill>
                  <a:schemeClr val="accent1">
                    <a:lumMod val="50000"/>
                  </a:schemeClr>
                </a:solidFill>
              </a:rPr>
            </a:br>
            <a:r>
              <a:rPr lang="ru-RU" sz="2400" b="1" dirty="0">
                <a:solidFill>
                  <a:schemeClr val="accent1">
                    <a:lumMod val="50000"/>
                  </a:schemeClr>
                </a:solidFill>
              </a:rPr>
              <a:t>Цель моей исследовательской работы</a:t>
            </a:r>
            <a:r>
              <a:rPr lang="ru-RU" sz="2400" dirty="0">
                <a:solidFill>
                  <a:schemeClr val="accent1">
                    <a:lumMod val="50000"/>
                  </a:schemeClr>
                </a:solidFill>
              </a:rPr>
              <a:t> </a:t>
            </a:r>
            <a:r>
              <a:rPr lang="ru-RU" sz="2200" dirty="0">
                <a:solidFill>
                  <a:schemeClr val="accent1">
                    <a:lumMod val="50000"/>
                  </a:schemeClr>
                </a:solidFill>
              </a:rPr>
              <a:t>– выяснить, как влияет жевательная резинка на организм человека. Чего больше она приносит – вреда или пользы</a:t>
            </a:r>
            <a:r>
              <a:rPr lang="ru-RU" sz="2200" dirty="0" smtClean="0">
                <a:solidFill>
                  <a:schemeClr val="accent1">
                    <a:lumMod val="50000"/>
                  </a:schemeClr>
                </a:solidFill>
              </a:rPr>
              <a:t>.</a:t>
            </a:r>
            <a:br>
              <a:rPr lang="ru-RU" sz="2200" dirty="0" smtClean="0">
                <a:solidFill>
                  <a:schemeClr val="accent1">
                    <a:lumMod val="50000"/>
                  </a:schemeClr>
                </a:solidFill>
              </a:rPr>
            </a:br>
            <a:r>
              <a:rPr lang="ru-RU" sz="2200" dirty="0">
                <a:solidFill>
                  <a:schemeClr val="accent1">
                    <a:lumMod val="50000"/>
                  </a:schemeClr>
                </a:solidFill>
              </a:rPr>
              <a:t/>
            </a:r>
            <a:br>
              <a:rPr lang="ru-RU" sz="2200" dirty="0">
                <a:solidFill>
                  <a:schemeClr val="accent1">
                    <a:lumMod val="50000"/>
                  </a:schemeClr>
                </a:solidFill>
              </a:rPr>
            </a:br>
            <a:r>
              <a:rPr lang="ru-RU" sz="2400" b="1" dirty="0">
                <a:solidFill>
                  <a:schemeClr val="accent1">
                    <a:lumMod val="50000"/>
                  </a:schemeClr>
                </a:solidFill>
              </a:rPr>
              <a:t>Задачи исследовательской работы</a:t>
            </a:r>
            <a:r>
              <a:rPr lang="ru-RU" sz="2700" dirty="0">
                <a:solidFill>
                  <a:schemeClr val="accent1">
                    <a:lumMod val="50000"/>
                  </a:schemeClr>
                </a:solidFill>
              </a:rPr>
              <a:t>:</a:t>
            </a:r>
            <a:br>
              <a:rPr lang="ru-RU" sz="27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выяснить, откуда появилась жевательная резинка;</a:t>
            </a:r>
            <a:br>
              <a:rPr lang="ru-RU" sz="22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изучить её состав;</a:t>
            </a:r>
            <a:br>
              <a:rPr lang="ru-RU" sz="22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выяснить влияние  жевательной резинки на организм человека;</a:t>
            </a:r>
            <a:br>
              <a:rPr lang="ru-RU" sz="22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выявить </a:t>
            </a:r>
            <a:r>
              <a:rPr lang="ru-RU" sz="2200" dirty="0" smtClean="0">
                <a:solidFill>
                  <a:schemeClr val="accent1">
                    <a:lumMod val="50000"/>
                  </a:schemeClr>
                </a:solidFill>
              </a:rPr>
              <a:t>отличие взрослой </a:t>
            </a:r>
            <a:r>
              <a:rPr lang="ru-RU" sz="2200" dirty="0">
                <a:solidFill>
                  <a:schemeClr val="accent1">
                    <a:lumMod val="50000"/>
                  </a:schemeClr>
                </a:solidFill>
              </a:rPr>
              <a:t>жевательной резинки </a:t>
            </a:r>
            <a:r>
              <a:rPr lang="ru-RU" sz="2200" dirty="0" smtClean="0">
                <a:solidFill>
                  <a:schemeClr val="accent1">
                    <a:lumMod val="50000"/>
                  </a:schemeClr>
                </a:solidFill>
              </a:rPr>
              <a:t>от резинки для </a:t>
            </a:r>
            <a:r>
              <a:rPr lang="ru-RU" sz="2200" dirty="0">
                <a:solidFill>
                  <a:schemeClr val="accent1">
                    <a:lumMod val="50000"/>
                  </a:schemeClr>
                </a:solidFill>
              </a:rPr>
              <a:t>детей ;</a:t>
            </a:r>
            <a:br>
              <a:rPr lang="ru-RU" sz="22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провести анкетирование среди одноклассников и выяснить, </a:t>
            </a:r>
            <a:r>
              <a:rPr lang="ru-RU" sz="2200" dirty="0" smtClean="0">
                <a:solidFill>
                  <a:schemeClr val="accent1">
                    <a:lumMod val="50000"/>
                  </a:schemeClr>
                </a:solidFill>
              </a:rPr>
              <a:t>как они относятся </a:t>
            </a:r>
            <a:r>
              <a:rPr lang="ru-RU" sz="2200" dirty="0">
                <a:solidFill>
                  <a:schemeClr val="accent1">
                    <a:lumMod val="50000"/>
                  </a:schemeClr>
                </a:solidFill>
              </a:rPr>
              <a:t>к жевательной резинке;</a:t>
            </a:r>
            <a:br>
              <a:rPr lang="ru-RU" sz="2200" dirty="0">
                <a:solidFill>
                  <a:schemeClr val="accent1">
                    <a:lumMod val="50000"/>
                  </a:schemeClr>
                </a:solidFill>
              </a:rPr>
            </a:br>
            <a:r>
              <a:rPr lang="ru-RU" sz="2200" b="1" dirty="0">
                <a:solidFill>
                  <a:schemeClr val="accent1">
                    <a:lumMod val="50000"/>
                  </a:schemeClr>
                </a:solidFill>
              </a:rPr>
              <a:t>·</a:t>
            </a:r>
            <a:r>
              <a:rPr lang="ru-RU" sz="2200" dirty="0">
                <a:solidFill>
                  <a:schemeClr val="accent1">
                    <a:lumMod val="50000"/>
                  </a:schemeClr>
                </a:solidFill>
              </a:rPr>
              <a:t>        узнать мнение специалиста </a:t>
            </a:r>
            <a:r>
              <a:rPr lang="ru-RU" sz="2200" dirty="0" smtClean="0">
                <a:solidFill>
                  <a:schemeClr val="accent1">
                    <a:lumMod val="50000"/>
                  </a:schemeClr>
                </a:solidFill>
              </a:rPr>
              <a:t>(стоматолога).</a:t>
            </a:r>
            <a:br>
              <a:rPr lang="ru-RU" sz="2200" dirty="0" smtClean="0">
                <a:solidFill>
                  <a:schemeClr val="accent1">
                    <a:lumMod val="50000"/>
                  </a:schemeClr>
                </a:solidFill>
              </a:rPr>
            </a:br>
            <a:r>
              <a:rPr lang="ru-RU" sz="2200" dirty="0">
                <a:solidFill>
                  <a:schemeClr val="accent1">
                    <a:lumMod val="50000"/>
                  </a:schemeClr>
                </a:solidFill>
              </a:rPr>
              <a:t/>
            </a:r>
            <a:br>
              <a:rPr lang="ru-RU" sz="2200" dirty="0">
                <a:solidFill>
                  <a:schemeClr val="accent1">
                    <a:lumMod val="50000"/>
                  </a:schemeClr>
                </a:solidFill>
              </a:rPr>
            </a:br>
            <a:r>
              <a:rPr lang="ru-RU" sz="2400" b="1" dirty="0">
                <a:solidFill>
                  <a:schemeClr val="accent1">
                    <a:lumMod val="50000"/>
                  </a:schemeClr>
                </a:solidFill>
              </a:rPr>
              <a:t>Гипотеза</a:t>
            </a:r>
            <a:r>
              <a:rPr lang="ru-RU" sz="2400" dirty="0">
                <a:solidFill>
                  <a:schemeClr val="accent1">
                    <a:lumMod val="50000"/>
                  </a:schemeClr>
                </a:solidFill>
              </a:rPr>
              <a:t>:  </a:t>
            </a:r>
            <a:r>
              <a:rPr lang="ru-RU" sz="2400" dirty="0" smtClean="0">
                <a:solidFill>
                  <a:schemeClr val="accent1">
                    <a:lumMod val="50000"/>
                  </a:schemeClr>
                </a:solidFill>
              </a:rPr>
              <a:t>Я предполагаю, что </a:t>
            </a:r>
            <a:r>
              <a:rPr lang="ru-RU" sz="2200" dirty="0" smtClean="0">
                <a:solidFill>
                  <a:schemeClr val="accent1">
                    <a:lumMod val="50000"/>
                  </a:schemeClr>
                </a:solidFill>
              </a:rPr>
              <a:t>жевательная </a:t>
            </a:r>
            <a:r>
              <a:rPr lang="ru-RU" sz="2200" dirty="0">
                <a:solidFill>
                  <a:schemeClr val="accent1">
                    <a:lumMod val="50000"/>
                  </a:schemeClr>
                </a:solidFill>
              </a:rPr>
              <a:t>резинка не так уж и вредна, если употреблять её в меру</a:t>
            </a:r>
            <a:r>
              <a:rPr lang="ru-RU" sz="2200" dirty="0" smtClean="0">
                <a:solidFill>
                  <a:schemeClr val="accent1">
                    <a:lumMod val="50000"/>
                  </a:schemeClr>
                </a:solidFill>
              </a:rPr>
              <a:t>.</a:t>
            </a:r>
            <a:br>
              <a:rPr lang="ru-RU" sz="2200" dirty="0" smtClean="0">
                <a:solidFill>
                  <a:schemeClr val="accent1">
                    <a:lumMod val="50000"/>
                  </a:schemeClr>
                </a:solidFill>
              </a:rPr>
            </a:br>
            <a:r>
              <a:rPr lang="ru-RU" sz="2200" dirty="0">
                <a:solidFill>
                  <a:schemeClr val="accent1">
                    <a:lumMod val="50000"/>
                  </a:schemeClr>
                </a:solidFill>
              </a:rPr>
              <a:t/>
            </a:r>
            <a:br>
              <a:rPr lang="ru-RU" sz="2200" dirty="0">
                <a:solidFill>
                  <a:schemeClr val="accent1">
                    <a:lumMod val="50000"/>
                  </a:schemeClr>
                </a:solidFill>
              </a:rPr>
            </a:br>
            <a:r>
              <a:rPr lang="ru-RU" sz="2400" b="1" dirty="0">
                <a:solidFill>
                  <a:schemeClr val="accent1">
                    <a:lumMod val="50000"/>
                  </a:schemeClr>
                </a:solidFill>
              </a:rPr>
              <a:t>Методы исследования</a:t>
            </a:r>
            <a:r>
              <a:rPr lang="ru-RU" sz="2400" dirty="0">
                <a:solidFill>
                  <a:schemeClr val="accent1">
                    <a:lumMod val="50000"/>
                  </a:schemeClr>
                </a:solidFill>
              </a:rPr>
              <a:t>:</a:t>
            </a:r>
            <a:r>
              <a:rPr lang="ru-RU" sz="2700" dirty="0">
                <a:solidFill>
                  <a:schemeClr val="accent1">
                    <a:lumMod val="50000"/>
                  </a:schemeClr>
                </a:solidFill>
              </a:rPr>
              <a:t/>
            </a:r>
            <a:br>
              <a:rPr lang="ru-RU" sz="27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анкетирование,</a:t>
            </a:r>
            <a:br>
              <a:rPr lang="ru-RU" sz="2200" dirty="0">
                <a:solidFill>
                  <a:schemeClr val="accent1">
                    <a:lumMod val="50000"/>
                  </a:schemeClr>
                </a:solidFill>
              </a:rPr>
            </a:br>
            <a:r>
              <a:rPr lang="ru-RU" sz="2200" b="1" dirty="0">
                <a:solidFill>
                  <a:schemeClr val="accent1">
                    <a:lumMod val="50000"/>
                  </a:schemeClr>
                </a:solidFill>
              </a:rPr>
              <a:t>· </a:t>
            </a:r>
            <a:r>
              <a:rPr lang="ru-RU" sz="2200" dirty="0">
                <a:solidFill>
                  <a:schemeClr val="accent1">
                    <a:lumMod val="50000"/>
                  </a:schemeClr>
                </a:solidFill>
              </a:rPr>
              <a:t>       беседа,</a:t>
            </a:r>
            <a:br>
              <a:rPr lang="ru-RU" sz="2200" dirty="0">
                <a:solidFill>
                  <a:schemeClr val="accent1">
                    <a:lumMod val="50000"/>
                  </a:schemeClr>
                </a:solidFill>
              </a:rPr>
            </a:br>
            <a:r>
              <a:rPr lang="ru-RU" sz="2200" b="1" dirty="0">
                <a:solidFill>
                  <a:schemeClr val="accent1">
                    <a:lumMod val="50000"/>
                  </a:schemeClr>
                </a:solidFill>
              </a:rPr>
              <a:t>·</a:t>
            </a:r>
            <a:r>
              <a:rPr lang="ru-RU" sz="2200" dirty="0">
                <a:solidFill>
                  <a:schemeClr val="accent1">
                    <a:lumMod val="50000"/>
                  </a:schemeClr>
                </a:solidFill>
              </a:rPr>
              <a:t>        сбор информации из разных источников </a:t>
            </a:r>
            <a:r>
              <a:rPr lang="ru-RU" sz="2200" dirty="0" smtClean="0">
                <a:solidFill>
                  <a:schemeClr val="accent1">
                    <a:lumMod val="50000"/>
                  </a:schemeClr>
                </a:solidFill>
              </a:rPr>
              <a:t>(интернет, энциклопедия).</a:t>
            </a:r>
            <a:endParaRPr lang="ru-RU" sz="2200" dirty="0">
              <a:solidFill>
                <a:schemeClr val="accent1">
                  <a:lumMod val="50000"/>
                </a:schemeClr>
              </a:solidFill>
            </a:endParaRPr>
          </a:p>
        </p:txBody>
      </p:sp>
    </p:spTree>
    <p:extLst>
      <p:ext uri="{BB962C8B-B14F-4D97-AF65-F5344CB8AC3E}">
        <p14:creationId xmlns:p14="http://schemas.microsoft.com/office/powerpoint/2010/main" val="193649713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132856"/>
            <a:ext cx="6332320" cy="4512444"/>
          </a:xfrm>
        </p:spPr>
      </p:pic>
      <p:sp>
        <p:nvSpPr>
          <p:cNvPr id="7" name="Прямоугольник 6"/>
          <p:cNvSpPr/>
          <p:nvPr/>
        </p:nvSpPr>
        <p:spPr>
          <a:xfrm>
            <a:off x="251520" y="260648"/>
            <a:ext cx="8640960" cy="2308324"/>
          </a:xfrm>
          <a:prstGeom prst="rect">
            <a:avLst/>
          </a:prstGeom>
        </p:spPr>
        <p:txBody>
          <a:bodyPr wrap="square">
            <a:spAutoFit/>
          </a:bodyPr>
          <a:lstStyle/>
          <a:p>
            <a:pPr algn="ctr"/>
            <a:r>
              <a:rPr lang="ru-RU" sz="3200" dirty="0" smtClean="0">
                <a:solidFill>
                  <a:srgbClr val="C00000"/>
                </a:solidFill>
              </a:rPr>
              <a:t>1</a:t>
            </a:r>
            <a:r>
              <a:rPr lang="ru-RU" sz="3200" b="1" dirty="0" smtClean="0">
                <a:solidFill>
                  <a:srgbClr val="C00000"/>
                </a:solidFill>
              </a:rPr>
              <a:t>. Определение</a:t>
            </a:r>
            <a:r>
              <a:rPr lang="ru-RU" sz="2800" b="1" dirty="0" smtClean="0">
                <a:solidFill>
                  <a:srgbClr val="C00000"/>
                </a:solidFill>
              </a:rPr>
              <a:t>.</a:t>
            </a:r>
            <a:br>
              <a:rPr lang="ru-RU" sz="2800" b="1" dirty="0" smtClean="0">
                <a:solidFill>
                  <a:srgbClr val="C00000"/>
                </a:solidFill>
              </a:rPr>
            </a:br>
            <a:r>
              <a:rPr lang="ru-RU" sz="2800" b="1" dirty="0" smtClean="0">
                <a:solidFill>
                  <a:schemeClr val="accent1">
                    <a:lumMod val="50000"/>
                  </a:schemeClr>
                </a:solidFill>
              </a:rPr>
              <a:t>Жева́тельная рези́нка </a:t>
            </a:r>
            <a:r>
              <a:rPr lang="ru-RU" sz="2800" dirty="0" smtClean="0">
                <a:solidFill>
                  <a:schemeClr val="accent1">
                    <a:lumMod val="50000"/>
                  </a:schemeClr>
                </a:solidFill>
              </a:rPr>
              <a:t>— кулинарное изделие, которое состоит из несъедобной эластичной основы и различных вкусовых и ароматических добавок.</a:t>
            </a:r>
            <a:endParaRPr lang="ru-RU" sz="2800" dirty="0">
              <a:solidFill>
                <a:schemeClr val="accent1">
                  <a:lumMod val="50000"/>
                </a:schemeClr>
              </a:solidFill>
            </a:endParaRPr>
          </a:p>
        </p:txBody>
      </p:sp>
    </p:spTree>
    <p:extLst>
      <p:ext uri="{BB962C8B-B14F-4D97-AF65-F5344CB8AC3E}">
        <p14:creationId xmlns:p14="http://schemas.microsoft.com/office/powerpoint/2010/main" val="3515415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xEl>
                                              <p:pRg st="0" end="0"/>
                                            </p:txEl>
                                          </p:spTgt>
                                        </p:tgtEl>
                                        <p:attrNameLst>
                                          <p:attrName>r</p:attrName>
                                        </p:attrNameLst>
                                      </p:cBhvr>
                                    </p:animRot>
                                    <p:animRot by="-240000">
                                      <p:cBhvr>
                                        <p:cTn id="7" dur="200" fill="hold">
                                          <p:stCondLst>
                                            <p:cond delay="200"/>
                                          </p:stCondLst>
                                        </p:cTn>
                                        <p:tgtEl>
                                          <p:spTgt spid="7">
                                            <p:txEl>
                                              <p:pRg st="0" end="0"/>
                                            </p:txEl>
                                          </p:spTgt>
                                        </p:tgtEl>
                                        <p:attrNameLst>
                                          <p:attrName>r</p:attrName>
                                        </p:attrNameLst>
                                      </p:cBhvr>
                                    </p:animRot>
                                    <p:animRot by="240000">
                                      <p:cBhvr>
                                        <p:cTn id="8" dur="200" fill="hold">
                                          <p:stCondLst>
                                            <p:cond delay="400"/>
                                          </p:stCondLst>
                                        </p:cTn>
                                        <p:tgtEl>
                                          <p:spTgt spid="7">
                                            <p:txEl>
                                              <p:pRg st="0" end="0"/>
                                            </p:txEl>
                                          </p:spTgt>
                                        </p:tgtEl>
                                        <p:attrNameLst>
                                          <p:attrName>r</p:attrName>
                                        </p:attrNameLst>
                                      </p:cBhvr>
                                    </p:animRot>
                                    <p:animRot by="-240000">
                                      <p:cBhvr>
                                        <p:cTn id="9" dur="200" fill="hold">
                                          <p:stCondLst>
                                            <p:cond delay="600"/>
                                          </p:stCondLst>
                                        </p:cTn>
                                        <p:tgtEl>
                                          <p:spTgt spid="7">
                                            <p:txEl>
                                              <p:pRg st="0" end="0"/>
                                            </p:txEl>
                                          </p:spTgt>
                                        </p:tgtEl>
                                        <p:attrNameLst>
                                          <p:attrName>r</p:attrName>
                                        </p:attrNameLst>
                                      </p:cBhvr>
                                    </p:animRot>
                                    <p:animRot by="120000">
                                      <p:cBhvr>
                                        <p:cTn id="10" dur="200" fill="hold">
                                          <p:stCondLst>
                                            <p:cond delay="80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96752"/>
            <a:ext cx="3528392" cy="4824536"/>
          </a:xfrm>
        </p:spPr>
        <p:txBody>
          <a:bodyPr>
            <a:normAutofit/>
          </a:bodyPr>
          <a:lstStyle/>
          <a:p>
            <a:pPr algn="ctr"/>
            <a:r>
              <a:rPr lang="ru-RU" sz="2800" b="1" dirty="0">
                <a:solidFill>
                  <a:srgbClr val="C00000"/>
                </a:solidFill>
              </a:rPr>
              <a:t>2. История жевательной резинки</a:t>
            </a:r>
            <a:r>
              <a:rPr lang="ru-RU" sz="2800" b="1" dirty="0" smtClean="0">
                <a:solidFill>
                  <a:srgbClr val="C00000"/>
                </a:solidFill>
              </a:rPr>
              <a:t>.</a:t>
            </a:r>
            <a:br>
              <a:rPr lang="ru-RU" sz="2800" b="1" dirty="0" smtClean="0">
                <a:solidFill>
                  <a:srgbClr val="C00000"/>
                </a:solidFill>
              </a:rPr>
            </a:br>
            <a:r>
              <a:rPr lang="ru-RU" sz="2800" b="1" dirty="0">
                <a:solidFill>
                  <a:srgbClr val="C00000"/>
                </a:solidFill>
              </a:rPr>
              <a:t/>
            </a:r>
            <a:br>
              <a:rPr lang="ru-RU" sz="2800" b="1" dirty="0">
                <a:solidFill>
                  <a:srgbClr val="C00000"/>
                </a:solidFill>
              </a:rPr>
            </a:br>
            <a:r>
              <a:rPr lang="ru-RU" sz="2400" b="1" dirty="0">
                <a:solidFill>
                  <a:schemeClr val="tx2">
                    <a:lumMod val="50000"/>
                  </a:schemeClr>
                </a:solidFill>
              </a:rPr>
              <a:t>Д</a:t>
            </a:r>
            <a:r>
              <a:rPr lang="ru-RU" sz="2400" b="1" dirty="0" smtClean="0">
                <a:solidFill>
                  <a:schemeClr val="tx2">
                    <a:lumMod val="50000"/>
                  </a:schemeClr>
                </a:solidFill>
              </a:rPr>
              <a:t>ревние </a:t>
            </a:r>
            <a:r>
              <a:rPr lang="ru-RU" sz="2400" b="1" dirty="0">
                <a:solidFill>
                  <a:schemeClr val="tx2">
                    <a:lumMod val="50000"/>
                  </a:schemeClr>
                </a:solidFill>
              </a:rPr>
              <a:t>греки </a:t>
            </a:r>
            <a:r>
              <a:rPr lang="ru-RU" sz="2400" dirty="0">
                <a:solidFill>
                  <a:schemeClr val="tx2">
                    <a:lumMod val="50000"/>
                  </a:schemeClr>
                </a:solidFill>
              </a:rPr>
              <a:t>жевали </a:t>
            </a:r>
            <a:r>
              <a:rPr lang="ru-RU" sz="2400" b="1" dirty="0">
                <a:solidFill>
                  <a:schemeClr val="tx2">
                    <a:lumMod val="50000"/>
                  </a:schemeClr>
                </a:solidFill>
              </a:rPr>
              <a:t>смолу</a:t>
            </a:r>
            <a:r>
              <a:rPr lang="ru-RU" sz="2400" dirty="0">
                <a:solidFill>
                  <a:schemeClr val="tx2">
                    <a:lumMod val="50000"/>
                  </a:schemeClr>
                </a:solidFill>
              </a:rPr>
              <a:t> мастичного дерева для освежения дыхания и очистки зубов от остатков пищи. Для этого также использовался </a:t>
            </a:r>
            <a:r>
              <a:rPr lang="ru-RU" sz="2400" dirty="0" smtClean="0">
                <a:solidFill>
                  <a:schemeClr val="tx2">
                    <a:lumMod val="50000"/>
                  </a:schemeClr>
                </a:solidFill>
              </a:rPr>
              <a:t/>
            </a:r>
            <a:br>
              <a:rPr lang="ru-RU" sz="2400" dirty="0" smtClean="0">
                <a:solidFill>
                  <a:schemeClr val="tx2">
                    <a:lumMod val="50000"/>
                  </a:schemeClr>
                </a:solidFill>
              </a:rPr>
            </a:br>
            <a:r>
              <a:rPr lang="ru-RU" sz="2400" b="1" dirty="0" smtClean="0">
                <a:solidFill>
                  <a:schemeClr val="tx2">
                    <a:lumMod val="50000"/>
                  </a:schemeClr>
                </a:solidFill>
              </a:rPr>
              <a:t>пчелиный воск.</a:t>
            </a:r>
            <a:br>
              <a:rPr lang="ru-RU" sz="2400" b="1" dirty="0" smtClean="0">
                <a:solidFill>
                  <a:schemeClr val="tx2">
                    <a:lumMod val="50000"/>
                  </a:schemeClr>
                </a:solidFill>
              </a:rPr>
            </a:br>
            <a:endParaRPr lang="ru-RU" sz="2400" b="1" dirty="0">
              <a:solidFill>
                <a:schemeClr val="tx2">
                  <a:lumMod val="50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020" y="620688"/>
            <a:ext cx="5235849" cy="5703540"/>
          </a:xfrm>
          <a:prstGeom prst="rect">
            <a:avLst/>
          </a:prstGeom>
          <a:ln>
            <a:noFill/>
          </a:ln>
          <a:effectLst>
            <a:softEdge rad="112500"/>
          </a:effectLst>
        </p:spPr>
      </p:pic>
    </p:spTree>
    <p:extLst>
      <p:ext uri="{BB962C8B-B14F-4D97-AF65-F5344CB8AC3E}">
        <p14:creationId xmlns:p14="http://schemas.microsoft.com/office/powerpoint/2010/main" val="4059846699"/>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4032448" cy="5328592"/>
          </a:xfrm>
        </p:spPr>
        <p:txBody>
          <a:bodyPr>
            <a:normAutofit/>
          </a:bodyPr>
          <a:lstStyle/>
          <a:p>
            <a:pPr algn="ctr"/>
            <a:r>
              <a:rPr lang="ru-RU" sz="2800" b="1" dirty="0">
                <a:solidFill>
                  <a:schemeClr val="tx2">
                    <a:lumMod val="50000"/>
                  </a:schemeClr>
                </a:solidFill>
              </a:rPr>
              <a:t>Племена Майя </a:t>
            </a:r>
            <a:r>
              <a:rPr lang="ru-RU" sz="2800" dirty="0">
                <a:solidFill>
                  <a:schemeClr val="tx2">
                    <a:lumMod val="50000"/>
                  </a:schemeClr>
                </a:solidFill>
              </a:rPr>
              <a:t>использовали в качестве жевательной резинки застывший </a:t>
            </a:r>
            <a:r>
              <a:rPr lang="ru-RU" sz="2800" dirty="0" smtClean="0">
                <a:solidFill>
                  <a:schemeClr val="tx2">
                    <a:lumMod val="50000"/>
                  </a:schemeClr>
                </a:solidFill>
              </a:rPr>
              <a:t>сок </a:t>
            </a:r>
            <a:r>
              <a:rPr lang="vi-VN" sz="2800" dirty="0" smtClean="0">
                <a:solidFill>
                  <a:schemeClr val="tx2">
                    <a:lumMod val="50000"/>
                  </a:schemeClr>
                </a:solidFill>
              </a:rPr>
              <a:t>Геве́</a:t>
            </a:r>
            <a:r>
              <a:rPr lang="ru-RU" sz="2800" dirty="0" smtClean="0">
                <a:solidFill>
                  <a:schemeClr val="tx2">
                    <a:lumMod val="50000"/>
                  </a:schemeClr>
                </a:solidFill>
              </a:rPr>
              <a:t>и— </a:t>
            </a:r>
            <a:r>
              <a:rPr lang="ru-RU" sz="2800" dirty="0">
                <a:solidFill>
                  <a:schemeClr val="tx2">
                    <a:lumMod val="50000"/>
                  </a:schemeClr>
                </a:solidFill>
              </a:rPr>
              <a:t>каучук. </a:t>
            </a:r>
            <a:r>
              <a:rPr lang="ru-RU" sz="2800" dirty="0" smtClean="0">
                <a:solidFill>
                  <a:schemeClr val="tx2">
                    <a:lumMod val="50000"/>
                  </a:schemeClr>
                </a:solidFill>
              </a:rPr>
              <a:t/>
            </a:r>
            <a:br>
              <a:rPr lang="ru-RU" sz="2800" dirty="0" smtClean="0">
                <a:solidFill>
                  <a:schemeClr val="tx2">
                    <a:lumMod val="50000"/>
                  </a:schemeClr>
                </a:solidFill>
              </a:rPr>
            </a:br>
            <a:r>
              <a:rPr lang="ru-RU" sz="2800" b="1" dirty="0" smtClean="0">
                <a:solidFill>
                  <a:schemeClr val="tx2">
                    <a:lumMod val="50000"/>
                  </a:schemeClr>
                </a:solidFill>
              </a:rPr>
              <a:t>Индейцы </a:t>
            </a:r>
            <a:r>
              <a:rPr lang="ru-RU" sz="2800" dirty="0">
                <a:solidFill>
                  <a:schemeClr val="tx2">
                    <a:lumMod val="50000"/>
                  </a:schemeClr>
                </a:solidFill>
              </a:rPr>
              <a:t>жевали смолу хвойных деревьев. </a:t>
            </a:r>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В </a:t>
            </a:r>
            <a:r>
              <a:rPr lang="ru-RU" sz="2800" b="1" dirty="0" smtClean="0">
                <a:solidFill>
                  <a:schemeClr val="tx2">
                    <a:lumMod val="50000"/>
                  </a:schemeClr>
                </a:solidFill>
              </a:rPr>
              <a:t>Сибири</a:t>
            </a:r>
            <a:r>
              <a:rPr lang="ru-RU" sz="2800" dirty="0">
                <a:solidFill>
                  <a:schemeClr val="tx2">
                    <a:lumMod val="50000"/>
                  </a:schemeClr>
                </a:solidFill>
              </a:rPr>
              <a:t> </a:t>
            </a:r>
            <a:r>
              <a:rPr lang="ru-RU" sz="2800" dirty="0" smtClean="0">
                <a:solidFill>
                  <a:schemeClr val="tx2">
                    <a:lumMod val="50000"/>
                  </a:schemeClr>
                </a:solidFill>
              </a:rPr>
              <a:t>жевали засохшую </a:t>
            </a:r>
            <a:r>
              <a:rPr lang="ru-RU" sz="2800" dirty="0">
                <a:solidFill>
                  <a:schemeClr val="tx2">
                    <a:lumMod val="50000"/>
                  </a:schemeClr>
                </a:solidFill>
              </a:rPr>
              <a:t>смолу </a:t>
            </a:r>
            <a:r>
              <a:rPr lang="ru-RU" sz="2800" dirty="0" smtClean="0">
                <a:solidFill>
                  <a:schemeClr val="tx2">
                    <a:lumMod val="50000"/>
                  </a:schemeClr>
                </a:solidFill>
              </a:rPr>
              <a:t>лиственницы, </a:t>
            </a:r>
            <a:r>
              <a:rPr lang="ru-RU" sz="2800" dirty="0">
                <a:solidFill>
                  <a:schemeClr val="tx2">
                    <a:lumMod val="50000"/>
                  </a:schemeClr>
                </a:solidFill>
              </a:rPr>
              <a:t>которой не только чистили зубы, но и укрепляли </a:t>
            </a:r>
            <a:r>
              <a:rPr lang="ru-RU" sz="2800" dirty="0" smtClean="0">
                <a:solidFill>
                  <a:schemeClr val="tx2">
                    <a:lumMod val="50000"/>
                  </a:schemeClr>
                </a:solidFill>
              </a:rPr>
              <a:t>дёсны.</a:t>
            </a:r>
            <a:endParaRPr lang="ru-RU" sz="2800" dirty="0">
              <a:solidFill>
                <a:schemeClr val="tx2">
                  <a:lumMod val="50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476672"/>
            <a:ext cx="4464496" cy="6091560"/>
          </a:xfrm>
        </p:spPr>
      </p:pic>
    </p:spTree>
    <p:extLst>
      <p:ext uri="{BB962C8B-B14F-4D97-AF65-F5344CB8AC3E}">
        <p14:creationId xmlns:p14="http://schemas.microsoft.com/office/powerpoint/2010/main" val="17992499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00808"/>
            <a:ext cx="3610744" cy="2952328"/>
          </a:xfrm>
        </p:spPr>
        <p:txBody>
          <a:bodyPr>
            <a:normAutofit/>
          </a:bodyPr>
          <a:lstStyle/>
          <a:p>
            <a:pPr algn="ctr"/>
            <a:r>
              <a:rPr lang="ru-RU" sz="2800" dirty="0" smtClean="0">
                <a:solidFill>
                  <a:schemeClr val="tx2">
                    <a:lumMod val="50000"/>
                  </a:schemeClr>
                </a:solidFill>
              </a:rPr>
              <a:t>В </a:t>
            </a:r>
            <a:r>
              <a:rPr lang="ru-RU" sz="2800" b="1" dirty="0" smtClean="0">
                <a:solidFill>
                  <a:schemeClr val="tx2">
                    <a:lumMod val="50000"/>
                  </a:schemeClr>
                </a:solidFill>
              </a:rPr>
              <a:t>Европу</a:t>
            </a:r>
            <a:r>
              <a:rPr lang="ru-RU" sz="2800" dirty="0" smtClean="0">
                <a:solidFill>
                  <a:schemeClr val="tx2">
                    <a:lumMod val="50000"/>
                  </a:schemeClr>
                </a:solidFill>
              </a:rPr>
              <a:t> мореплаватели </a:t>
            </a:r>
            <a:r>
              <a:rPr lang="ru-RU" sz="2800" dirty="0">
                <a:solidFill>
                  <a:schemeClr val="tx2">
                    <a:lumMod val="50000"/>
                  </a:schemeClr>
                </a:solidFill>
              </a:rPr>
              <a:t>завезли из </a:t>
            </a:r>
            <a:r>
              <a:rPr lang="ru-RU" sz="2800" dirty="0" smtClean="0">
                <a:solidFill>
                  <a:schemeClr val="tx2">
                    <a:lumMod val="50000"/>
                  </a:schemeClr>
                </a:solidFill>
              </a:rPr>
              <a:t>Индии </a:t>
            </a:r>
            <a:r>
              <a:rPr lang="ru-RU" sz="2800" b="1" dirty="0">
                <a:solidFill>
                  <a:schemeClr val="tx2">
                    <a:lumMod val="50000"/>
                  </a:schemeClr>
                </a:solidFill>
              </a:rPr>
              <a:t>табак</a:t>
            </a:r>
            <a:r>
              <a:rPr lang="ru-RU" sz="2800" dirty="0">
                <a:solidFill>
                  <a:schemeClr val="tx2">
                    <a:lumMod val="50000"/>
                  </a:schemeClr>
                </a:solidFill>
              </a:rPr>
              <a:t>. </a:t>
            </a:r>
            <a:r>
              <a:rPr lang="ru-RU" sz="2800" dirty="0" smtClean="0">
                <a:solidFill>
                  <a:schemeClr val="tx2">
                    <a:lumMod val="50000"/>
                  </a:schemeClr>
                </a:solidFill>
              </a:rPr>
              <a:t>Его жевали на протяжении </a:t>
            </a:r>
            <a:r>
              <a:rPr lang="ru-RU" sz="2800" dirty="0">
                <a:solidFill>
                  <a:schemeClr val="tx2">
                    <a:lumMod val="50000"/>
                  </a:schemeClr>
                </a:solidFill>
              </a:rPr>
              <a:t>трёхсот </a:t>
            </a:r>
            <a:r>
              <a:rPr lang="ru-RU" sz="2800" dirty="0" smtClean="0">
                <a:solidFill>
                  <a:schemeClr val="tx2">
                    <a:lumMod val="50000"/>
                  </a:schemeClr>
                </a:solidFill>
              </a:rPr>
              <a:t>лет.</a:t>
            </a:r>
            <a:endParaRPr lang="ru-RU" sz="2800" dirty="0">
              <a:solidFill>
                <a:schemeClr val="tx2">
                  <a:lumMod val="50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476672"/>
            <a:ext cx="4978897" cy="6192688"/>
          </a:xfrm>
          <a:prstGeom prst="rect">
            <a:avLst/>
          </a:prstGeom>
          <a:ln>
            <a:noFill/>
          </a:ln>
          <a:effectLst>
            <a:softEdge rad="112500"/>
          </a:effectLst>
        </p:spPr>
      </p:pic>
    </p:spTree>
    <p:extLst>
      <p:ext uri="{BB962C8B-B14F-4D97-AF65-F5344CB8AC3E}">
        <p14:creationId xmlns:p14="http://schemas.microsoft.com/office/powerpoint/2010/main" val="41390704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6136" y="836712"/>
            <a:ext cx="3096344" cy="5328592"/>
          </a:xfrm>
        </p:spPr>
        <p:txBody>
          <a:bodyPr>
            <a:normAutofit/>
          </a:bodyPr>
          <a:lstStyle/>
          <a:p>
            <a:pPr algn="ctr"/>
            <a:r>
              <a:rPr lang="ru-RU" sz="2800" b="1" dirty="0">
                <a:solidFill>
                  <a:schemeClr val="accent1">
                    <a:lumMod val="50000"/>
                  </a:schemeClr>
                </a:solidFill>
              </a:rPr>
              <a:t>Первую</a:t>
            </a:r>
            <a:r>
              <a:rPr lang="ru-RU" sz="2800" dirty="0">
                <a:solidFill>
                  <a:schemeClr val="accent1">
                    <a:lumMod val="50000"/>
                  </a:schemeClr>
                </a:solidFill>
              </a:rPr>
              <a:t> жевательную резинку изготовил </a:t>
            </a:r>
            <a:r>
              <a:rPr lang="ru-RU" sz="2800" b="1" dirty="0">
                <a:solidFill>
                  <a:schemeClr val="accent1">
                    <a:lumMod val="50000"/>
                  </a:schemeClr>
                </a:solidFill>
              </a:rPr>
              <a:t>американец</a:t>
            </a:r>
            <a:r>
              <a:rPr lang="ru-RU" sz="2800" dirty="0">
                <a:solidFill>
                  <a:schemeClr val="accent1">
                    <a:lumMod val="50000"/>
                  </a:schemeClr>
                </a:solidFill>
              </a:rPr>
              <a:t> Томас</a:t>
            </a:r>
            <a:r>
              <a:rPr lang="ru-RU" sz="2800" b="1" dirty="0">
                <a:solidFill>
                  <a:schemeClr val="accent1">
                    <a:lumMod val="50000"/>
                  </a:schemeClr>
                </a:solidFill>
              </a:rPr>
              <a:t> </a:t>
            </a:r>
            <a:r>
              <a:rPr lang="ru-RU" sz="2800" dirty="0">
                <a:solidFill>
                  <a:schemeClr val="accent1">
                    <a:lumMod val="50000"/>
                  </a:schemeClr>
                </a:solidFill>
              </a:rPr>
              <a:t>Адамс в </a:t>
            </a:r>
            <a:r>
              <a:rPr lang="ru-RU" sz="2800" b="1" dirty="0">
                <a:solidFill>
                  <a:schemeClr val="accent1">
                    <a:lumMod val="50000"/>
                  </a:schemeClr>
                </a:solidFill>
              </a:rPr>
              <a:t>1869 </a:t>
            </a:r>
            <a:r>
              <a:rPr lang="ru-RU" sz="2800" dirty="0">
                <a:solidFill>
                  <a:schemeClr val="accent1">
                    <a:lumMod val="50000"/>
                  </a:schemeClr>
                </a:solidFill>
              </a:rPr>
              <a:t>году. </a:t>
            </a:r>
            <a:r>
              <a:rPr lang="ru-RU" sz="2800" dirty="0" smtClean="0">
                <a:solidFill>
                  <a:schemeClr val="accent1">
                    <a:lumMod val="50000"/>
                  </a:schemeClr>
                </a:solidFill>
              </a:rPr>
              <a:t/>
            </a:r>
            <a:br>
              <a:rPr lang="ru-RU" sz="2800" dirty="0" smtClean="0">
                <a:solidFill>
                  <a:schemeClr val="accent1">
                    <a:lumMod val="50000"/>
                  </a:schemeClr>
                </a:solidFill>
              </a:rPr>
            </a:br>
            <a:r>
              <a:rPr lang="ru-RU" sz="2800" dirty="0" smtClean="0">
                <a:solidFill>
                  <a:schemeClr val="accent1">
                    <a:lumMod val="50000"/>
                  </a:schemeClr>
                </a:solidFill>
              </a:rPr>
              <a:t>Он </a:t>
            </a:r>
            <a:r>
              <a:rPr lang="ru-RU" sz="2800" dirty="0">
                <a:solidFill>
                  <a:schemeClr val="accent1">
                    <a:lumMod val="50000"/>
                  </a:schemeClr>
                </a:solidFill>
              </a:rPr>
              <a:t>сварил на собственной кухне кусочек </a:t>
            </a:r>
            <a:r>
              <a:rPr lang="ru-RU" sz="2800" dirty="0" smtClean="0">
                <a:solidFill>
                  <a:schemeClr val="accent1">
                    <a:lumMod val="50000"/>
                  </a:schemeClr>
                </a:solidFill>
              </a:rPr>
              <a:t>каучука, добавил </a:t>
            </a:r>
            <a:r>
              <a:rPr lang="ru-RU" sz="2800" dirty="0">
                <a:solidFill>
                  <a:schemeClr val="accent1">
                    <a:lumMod val="50000"/>
                  </a:schemeClr>
                </a:solidFill>
              </a:rPr>
              <a:t>лакричный ароматизатор. </a:t>
            </a:r>
            <a:r>
              <a:rPr lang="ru-RU" sz="2800" dirty="0" smtClean="0">
                <a:solidFill>
                  <a:schemeClr val="accent1">
                    <a:lumMod val="50000"/>
                  </a:schemeClr>
                </a:solidFill>
              </a:rPr>
              <a:t> </a:t>
            </a:r>
            <a:br>
              <a:rPr lang="ru-RU" sz="2800" dirty="0" smtClean="0">
                <a:solidFill>
                  <a:schemeClr val="accent1">
                    <a:lumMod val="50000"/>
                  </a:schemeClr>
                </a:solidFill>
              </a:rPr>
            </a:br>
            <a:r>
              <a:rPr lang="ru-RU" sz="2800" dirty="0" smtClean="0">
                <a:solidFill>
                  <a:schemeClr val="accent1">
                    <a:lumMod val="50000"/>
                  </a:schemeClr>
                </a:solidFill>
              </a:rPr>
              <a:t>Называлась она– </a:t>
            </a:r>
            <a:br>
              <a:rPr lang="ru-RU" sz="2800" dirty="0" smtClean="0">
                <a:solidFill>
                  <a:schemeClr val="accent1">
                    <a:lumMod val="50000"/>
                  </a:schemeClr>
                </a:solidFill>
              </a:rPr>
            </a:br>
            <a:r>
              <a:rPr lang="ru-RU" sz="2800" b="1" dirty="0" smtClean="0">
                <a:solidFill>
                  <a:schemeClr val="accent1">
                    <a:lumMod val="50000"/>
                  </a:schemeClr>
                </a:solidFill>
              </a:rPr>
              <a:t>Черный </a:t>
            </a:r>
            <a:r>
              <a:rPr lang="ru-RU" sz="2800" b="1" dirty="0">
                <a:solidFill>
                  <a:schemeClr val="accent1">
                    <a:lumMod val="50000"/>
                  </a:schemeClr>
                </a:solidFill>
              </a:rPr>
              <a:t>Джек.</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268760"/>
            <a:ext cx="5616624" cy="4935963"/>
          </a:xfrm>
          <a:prstGeom prst="rect">
            <a:avLst/>
          </a:prstGeom>
          <a:ln>
            <a:noFill/>
          </a:ln>
          <a:effectLst>
            <a:softEdge rad="112500"/>
          </a:effectLst>
        </p:spPr>
      </p:pic>
    </p:spTree>
    <p:extLst>
      <p:ext uri="{BB962C8B-B14F-4D97-AF65-F5344CB8AC3E}">
        <p14:creationId xmlns:p14="http://schemas.microsoft.com/office/powerpoint/2010/main" val="22762682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16832"/>
            <a:ext cx="3312368" cy="3744416"/>
          </a:xfrm>
        </p:spPr>
        <p:txBody>
          <a:bodyPr>
            <a:normAutofit fontScale="90000"/>
          </a:bodyPr>
          <a:lstStyle/>
          <a:p>
            <a:pPr algn="ctr"/>
            <a:r>
              <a:rPr lang="ru-RU" sz="2800" dirty="0" smtClean="0">
                <a:solidFill>
                  <a:schemeClr val="accent1">
                    <a:lumMod val="50000"/>
                  </a:schemeClr>
                </a:solidFill>
              </a:rPr>
              <a:t>(</a:t>
            </a:r>
            <a:r>
              <a:rPr lang="ru-RU" sz="2800" dirty="0">
                <a:solidFill>
                  <a:schemeClr val="accent1">
                    <a:lumMod val="50000"/>
                  </a:schemeClr>
                </a:solidFill>
              </a:rPr>
              <a:t>одна пластинка жевательной резинки </a:t>
            </a:r>
            <a:r>
              <a:rPr lang="ru-RU" sz="2800" dirty="0" smtClean="0">
                <a:solidFill>
                  <a:schemeClr val="accent1">
                    <a:lumMod val="50000"/>
                  </a:schemeClr>
                </a:solidFill>
              </a:rPr>
              <a:t>входила </a:t>
            </a:r>
            <a:r>
              <a:rPr lang="ru-RU" sz="2800" dirty="0">
                <a:solidFill>
                  <a:schemeClr val="accent1">
                    <a:lumMod val="50000"/>
                  </a:schemeClr>
                </a:solidFill>
              </a:rPr>
              <a:t>в дневной рацион). </a:t>
            </a:r>
            <a:br>
              <a:rPr lang="ru-RU" sz="2800" dirty="0">
                <a:solidFill>
                  <a:schemeClr val="accent1">
                    <a:lumMod val="50000"/>
                  </a:schemeClr>
                </a:solidFill>
              </a:rPr>
            </a:br>
            <a:r>
              <a:rPr lang="ru-RU" sz="2800" dirty="0" smtClean="0">
                <a:solidFill>
                  <a:schemeClr val="accent1">
                    <a:lumMod val="50000"/>
                  </a:schemeClr>
                </a:solidFill>
              </a:rPr>
              <a:t/>
            </a:r>
            <a:br>
              <a:rPr lang="ru-RU" sz="2800" dirty="0" smtClean="0">
                <a:solidFill>
                  <a:schemeClr val="accent1">
                    <a:lumMod val="50000"/>
                  </a:schemeClr>
                </a:solidFill>
              </a:rPr>
            </a:br>
            <a:r>
              <a:rPr lang="ru-RU" sz="2800" dirty="0" smtClean="0">
                <a:solidFill>
                  <a:schemeClr val="accent1">
                    <a:lumMod val="50000"/>
                  </a:schemeClr>
                </a:solidFill>
              </a:rPr>
              <a:t/>
            </a:r>
            <a:br>
              <a:rPr lang="ru-RU" sz="2800" dirty="0" smtClean="0">
                <a:solidFill>
                  <a:schemeClr val="accent1">
                    <a:lumMod val="50000"/>
                  </a:schemeClr>
                </a:solidFill>
              </a:rPr>
            </a:br>
            <a:r>
              <a:rPr lang="ru-RU" sz="2800" dirty="0" smtClean="0">
                <a:solidFill>
                  <a:schemeClr val="accent1">
                    <a:lumMod val="50000"/>
                  </a:schemeClr>
                </a:solidFill>
              </a:rPr>
              <a:t>В </a:t>
            </a:r>
            <a:r>
              <a:rPr lang="ru-RU" sz="2800" b="1" dirty="0" smtClean="0">
                <a:solidFill>
                  <a:schemeClr val="accent1">
                    <a:lumMod val="50000"/>
                  </a:schemeClr>
                </a:solidFill>
              </a:rPr>
              <a:t>1944 </a:t>
            </a:r>
            <a:r>
              <a:rPr lang="ru-RU" sz="2800" dirty="0" smtClean="0">
                <a:solidFill>
                  <a:schemeClr val="accent1">
                    <a:lumMod val="50000"/>
                  </a:schemeClr>
                </a:solidFill>
              </a:rPr>
              <a:t>году на </a:t>
            </a:r>
            <a:r>
              <a:rPr lang="ru-RU" sz="2800" dirty="0">
                <a:solidFill>
                  <a:schemeClr val="accent1">
                    <a:lumMod val="50000"/>
                  </a:schemeClr>
                </a:solidFill>
              </a:rPr>
              <a:t>рынок </a:t>
            </a:r>
            <a:r>
              <a:rPr lang="ru-RU" sz="2800" dirty="0" smtClean="0">
                <a:solidFill>
                  <a:schemeClr val="accent1">
                    <a:lumMod val="50000"/>
                  </a:schemeClr>
                </a:solidFill>
              </a:rPr>
              <a:t>вышла </a:t>
            </a:r>
            <a:r>
              <a:rPr lang="ru-RU" sz="2800" dirty="0">
                <a:solidFill>
                  <a:schemeClr val="accent1">
                    <a:lumMod val="50000"/>
                  </a:schemeClr>
                </a:solidFill>
              </a:rPr>
              <a:t>торговая марка </a:t>
            </a:r>
            <a:r>
              <a:rPr lang="ru-RU" sz="2800" dirty="0" smtClean="0">
                <a:solidFill>
                  <a:schemeClr val="accent1">
                    <a:lumMod val="50000"/>
                  </a:schemeClr>
                </a:solidFill>
              </a:rPr>
              <a:t>Orbit, специально </a:t>
            </a:r>
            <a:r>
              <a:rPr lang="ru-RU" sz="2800" dirty="0">
                <a:solidFill>
                  <a:schemeClr val="accent1">
                    <a:lumMod val="50000"/>
                  </a:schemeClr>
                </a:solidFill>
              </a:rPr>
              <a:t>для американских </a:t>
            </a:r>
            <a:r>
              <a:rPr lang="ru-RU" sz="2800" dirty="0" smtClean="0">
                <a:solidFill>
                  <a:schemeClr val="accent1">
                    <a:lumMod val="50000"/>
                  </a:schemeClr>
                </a:solidFill>
              </a:rPr>
              <a:t>солдат.</a:t>
            </a:r>
            <a:endParaRPr lang="ru-RU" sz="2800" dirty="0">
              <a:solidFill>
                <a:schemeClr val="accent1">
                  <a:lumMod val="50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9866" y="2060848"/>
            <a:ext cx="5500006" cy="4536504"/>
          </a:xfrm>
          <a:prstGeom prst="rect">
            <a:avLst/>
          </a:prstGeom>
          <a:ln>
            <a:noFill/>
          </a:ln>
          <a:effectLst>
            <a:softEdge rad="112500"/>
          </a:effectLst>
        </p:spPr>
      </p:pic>
      <p:sp>
        <p:nvSpPr>
          <p:cNvPr id="7" name="Прямоугольник 6"/>
          <p:cNvSpPr/>
          <p:nvPr/>
        </p:nvSpPr>
        <p:spPr>
          <a:xfrm>
            <a:off x="295725" y="692696"/>
            <a:ext cx="8640960" cy="1200329"/>
          </a:xfrm>
          <a:prstGeom prst="rect">
            <a:avLst/>
          </a:prstGeom>
        </p:spPr>
        <p:txBody>
          <a:bodyPr wrap="square">
            <a:spAutoFit/>
          </a:bodyPr>
          <a:lstStyle/>
          <a:p>
            <a:pPr algn="ctr"/>
            <a:r>
              <a:rPr lang="ru-RU" sz="2400" b="1" dirty="0" smtClean="0">
                <a:solidFill>
                  <a:schemeClr val="tx2">
                    <a:lumMod val="75000"/>
                  </a:schemeClr>
                </a:solidFill>
              </a:rPr>
              <a:t>Профессор Колумбийского университета </a:t>
            </a:r>
            <a:r>
              <a:rPr lang="ru-RU" sz="2400" dirty="0" smtClean="0">
                <a:solidFill>
                  <a:schemeClr val="tx2">
                    <a:lumMod val="75000"/>
                  </a:schemeClr>
                </a:solidFill>
              </a:rPr>
              <a:t>доказывал, что жевание помогает расслабиться, снимая стресс. Жевательная резинка была включена в солдатский паёк </a:t>
            </a:r>
            <a:endParaRPr lang="ru-RU" sz="2400" dirty="0">
              <a:solidFill>
                <a:schemeClr val="tx2">
                  <a:lumMod val="75000"/>
                </a:schemeClr>
              </a:solidFill>
            </a:endParaRPr>
          </a:p>
        </p:txBody>
      </p:sp>
    </p:spTree>
    <p:extLst>
      <p:ext uri="{BB962C8B-B14F-4D97-AF65-F5344CB8AC3E}">
        <p14:creationId xmlns:p14="http://schemas.microsoft.com/office/powerpoint/2010/main" val="3064411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3952</TotalTime>
  <Words>429</Words>
  <Application>Microsoft Office PowerPoint</Application>
  <PresentationFormat>Экран (4:3)</PresentationFormat>
  <Paragraphs>47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Презентация на тему: «Жевательная резинка.  Жевать или не жевать?»</vt:lpstr>
      <vt:lpstr>Содержание.</vt:lpstr>
      <vt:lpstr> Цель моей исследовательской работы – выяснить, как влияет жевательная резинка на организм человека. Чего больше она приносит – вреда или пользы.  Задачи исследовательской работы: ·        выяснить, откуда появилась жевательная резинка; ·         изучить её состав; ·        выяснить влияние  жевательной резинки на организм человека; ·        выявить отличие взрослой жевательной резинки от резинки для детей ; ·         провести анкетирование среди одноклассников и выяснить, как они относятся к жевательной резинке; ·        узнать мнение специалиста (стоматолога).  Гипотеза:  Я предполагаю, что жевательная резинка не так уж и вредна, если употреблять её в меру.  Методы исследования: ·        анкетирование, ·        беседа, ·        сбор информации из разных источников (интернет, энциклопедия).</vt:lpstr>
      <vt:lpstr>Презентация PowerPoint</vt:lpstr>
      <vt:lpstr>2. История жевательной резинки.  Древние греки жевали смолу мастичного дерева для освежения дыхания и очистки зубов от остатков пищи. Для этого также использовался  пчелиный воск. </vt:lpstr>
      <vt:lpstr>Племена Майя использовали в качестве жевательной резинки застывший сок Геве́и— каучук.  Индейцы жевали смолу хвойных деревьев.  В Сибири жевали засохшую смолу лиственницы, которой не только чистили зубы, но и укрепляли дёсны.</vt:lpstr>
      <vt:lpstr>В Европу мореплаватели завезли из Индии табак. Его жевали на протяжении трёхсот лет.</vt:lpstr>
      <vt:lpstr>Первую жевательную резинку изготовил американец Томас Адамс в 1869 году.  Он сварил на собственной кухне кусочек каучука, добавил лакричный ароматизатор.   Называлась она–  Черный Джек.</vt:lpstr>
      <vt:lpstr>(одна пластинка жевательной резинки входила в дневной рацион).    В 1944 году на рынок вышла торговая марка Orbit, специально для американских солдат.</vt:lpstr>
      <vt:lpstr>Презентация PowerPoint</vt:lpstr>
      <vt:lpstr>Резинка также содержит вкусовые добавки, ароматизаторы, консерванты и другие пищевые добавки. </vt:lpstr>
      <vt:lpstr>4. Как влияет жевательная резинка на организм человека. Как только мы начинаем жевать, наш желудок начинает вырабатывать желудочный сок. Если мы жуем резинку на голодный желудок, то сок начинает переваривать нашу слизистую. Это приводит к гастриту, язве, поэтому жевать надо после еды. Если мы жуем после еды, то происходит очищение зубов и дополнительное выделение желудочного сока, который необходим для переваривания пищи. В жевательной резинке очень много вредных добавок, которые плохо действуют на весь организм, могут вызвать аллергию. Еще один интересный факт: Американские ученые обнаружили, что, жуя, человек успокаивается. Но через несколько десятков лет была обнаружена «другая сторона медали» — жевание снижает умственную активность, человек «тупеет». Получается, что жвачка во время контрольной — как минимум полбалла долой! </vt:lpstr>
      <vt:lpstr>5. Мнение детского стоматолога о пользе и вреде  жевательной резинки. «Чтобы жевательная резинка приносила не вред, а пользу, жевать ее нужно после еды в течение 5-10 минут. Нельзя жевать резинку на голодный желудок- это очень вредно. Нужно выбирать жевательные резинки без сахара. Если жевательную резинку жевать постоянно, может сформироваться неправильный прикус».  </vt:lpstr>
      <vt:lpstr>6. Чем отличается жевательная резинка для взрослых от жевательной резинки для детей? Детская жевательная резинка содержит сахар - очень много. Как ни странно, но именно детские сорта, опасны для здоровья. И эту опасность можно почувствовать на вкус — более жесткая и быстро теряет вкус, начиная горчить. Еще детская жевательная резинка более яркая.  </vt:lpstr>
      <vt:lpstr>7. «Практическая часть».      Результаты анкетирования одноклассников.</vt:lpstr>
      <vt:lpstr>  8. Интересные факты. Самый большой пузырь от жевательной резинки был зафиксирован в июле 1994-го года в телевизионной студии в Нью-Йорке. Его надула американка, диаметр пузыря составлял 58,5 сантиметров (это больше размера в плечах взрослого мужчины средней комплекции).</vt:lpstr>
      <vt:lpstr>В городе  Сан-Луис-Обиспо (Калифорния)  уже сорок лет стоит стена, на которую можно прилепить свою жевательную резинку. Это — местная достопримечательность. Стена залеплена резинкой в несколько слоёв.</vt:lpstr>
      <vt:lpstr>Последние шесть лет Бен Уилсон ходит по улицам Лондона и занимается живописью по засохшей жвачке.  Основная задача Бена - выполнить работу так, чтобы она была долговечной даже пребывая на улице, под ногами прохожих.</vt:lpstr>
      <vt:lpstr>9. Вывод.</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117</cp:revision>
  <dcterms:created xsi:type="dcterms:W3CDTF">2013-08-30T07:46:06Z</dcterms:created>
  <dcterms:modified xsi:type="dcterms:W3CDTF">2013-09-29T18:46:19Z</dcterms:modified>
</cp:coreProperties>
</file>