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58" r:id="rId10"/>
    <p:sldId id="259" r:id="rId11"/>
    <p:sldId id="260" r:id="rId12"/>
    <p:sldId id="261" r:id="rId13"/>
    <p:sldId id="262" r:id="rId14"/>
    <p:sldId id="263" r:id="rId15"/>
    <p:sldId id="271" r:id="rId16"/>
    <p:sldId id="272" r:id="rId17"/>
    <p:sldId id="276" r:id="rId18"/>
    <p:sldId id="273" r:id="rId19"/>
    <p:sldId id="274" r:id="rId20"/>
    <p:sldId id="275" r:id="rId21"/>
    <p:sldId id="277" r:id="rId22"/>
    <p:sldId id="279" r:id="rId2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3.pn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к уроку 45\цветик емицвет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524000"/>
            <a:ext cx="4584700" cy="462581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1523999"/>
          </a:xfrm>
        </p:spPr>
        <p:txBody>
          <a:bodyPr/>
          <a:lstStyle/>
          <a:p>
            <a:r>
              <a:rPr lang="ru-RU" dirty="0" smtClean="0"/>
              <a:t>Урок </a:t>
            </a:r>
            <a:r>
              <a:rPr lang="ru-RU" smtClean="0"/>
              <a:t>обучения грамоте.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514600"/>
            <a:ext cx="6400800" cy="37338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                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</a:t>
            </a:r>
            <a:r>
              <a:rPr lang="ru-RU" dirty="0" smtClean="0">
                <a:solidFill>
                  <a:schemeClr val="tx1"/>
                </a:solidFill>
              </a:rPr>
              <a:t>Скок Любовь Николаевна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                 учитель начальных классов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               </a:t>
            </a:r>
            <a:r>
              <a:rPr lang="ru-RU" dirty="0" err="1" smtClean="0">
                <a:solidFill>
                  <a:schemeClr val="tx1"/>
                </a:solidFill>
              </a:rPr>
              <a:t>Моу</a:t>
            </a:r>
            <a:r>
              <a:rPr lang="ru-RU" dirty="0" smtClean="0">
                <a:solidFill>
                  <a:schemeClr val="tx1"/>
                </a:solidFill>
              </a:rPr>
              <a:t> «</a:t>
            </a:r>
            <a:r>
              <a:rPr lang="ru-RU" dirty="0" err="1" smtClean="0">
                <a:solidFill>
                  <a:schemeClr val="tx1"/>
                </a:solidFill>
              </a:rPr>
              <a:t>Дальнинская</a:t>
            </a:r>
            <a:r>
              <a:rPr lang="ru-RU" dirty="0" smtClean="0">
                <a:solidFill>
                  <a:schemeClr val="tx1"/>
                </a:solidFill>
              </a:rPr>
              <a:t> СОШ»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  лом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к уроку 45\лом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5494986" cy="3657600"/>
          </a:xfrm>
          <a:prstGeom prst="rect">
            <a:avLst/>
          </a:prstGeom>
          <a:noFill/>
        </p:spPr>
      </p:pic>
      <p:pic>
        <p:nvPicPr>
          <p:cNvPr id="4099" name="Picture 3" descr="C:\Users\User\Desktop\к уроку 45\лом 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3733800"/>
            <a:ext cx="4474235" cy="28209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   солонка</a:t>
            </a:r>
            <a:endParaRPr lang="ru-RU" dirty="0"/>
          </a:p>
        </p:txBody>
      </p:sp>
      <p:pic>
        <p:nvPicPr>
          <p:cNvPr id="5122" name="Picture 2" descr="C:\Users\User\Desktop\к уроку 45\солон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410200" cy="5410200"/>
          </a:xfrm>
          <a:prstGeom prst="rect">
            <a:avLst/>
          </a:prstGeom>
          <a:noFill/>
        </p:spPr>
      </p:pic>
      <p:pic>
        <p:nvPicPr>
          <p:cNvPr id="5123" name="Picture 3" descr="C:\Users\User\Desktop\к уроку 45\солонка 2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495800" y="1905000"/>
            <a:ext cx="3978869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    соломка</a:t>
            </a:r>
            <a:endParaRPr lang="ru-RU" dirty="0"/>
          </a:p>
        </p:txBody>
      </p:sp>
      <p:pic>
        <p:nvPicPr>
          <p:cNvPr id="6146" name="Picture 2" descr="C:\Users\User\Desktop\к уроку 45\солом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352800" cy="6314866"/>
          </a:xfrm>
          <a:prstGeom prst="rect">
            <a:avLst/>
          </a:prstGeom>
          <a:noFill/>
        </p:spPr>
      </p:pic>
      <p:pic>
        <p:nvPicPr>
          <p:cNvPr id="6147" name="Picture 3" descr="C:\Users\User\Desktop\к уроку 45\соломка 2.pn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429000" y="2571750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салака</a:t>
            </a:r>
            <a:endParaRPr lang="ru-RU" dirty="0"/>
          </a:p>
        </p:txBody>
      </p:sp>
      <p:pic>
        <p:nvPicPr>
          <p:cNvPr id="7170" name="Picture 2" descr="C:\Users\User\Desktop\к уроку 45\салак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1981201"/>
            <a:ext cx="8790284" cy="27103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Соня</a:t>
            </a:r>
            <a:endParaRPr lang="ru-RU" dirty="0"/>
          </a:p>
        </p:txBody>
      </p:sp>
      <p:pic>
        <p:nvPicPr>
          <p:cNvPr id="4" name="Picture 2" descr="C:\Users\User\Desktop\к уроку 45\лепесток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35568"/>
          <a:stretch>
            <a:fillRect/>
          </a:stretch>
        </p:blipFill>
        <p:spPr bwMode="auto">
          <a:xfrm>
            <a:off x="0" y="0"/>
            <a:ext cx="3738045" cy="2514951"/>
          </a:xfrm>
          <a:prstGeom prst="rect">
            <a:avLst/>
          </a:prstGeom>
          <a:noFill/>
        </p:spPr>
      </p:pic>
      <p:pic>
        <p:nvPicPr>
          <p:cNvPr id="8194" name="Picture 2" descr="C:\Users\User\Desktop\к уроку 45\Соня девочк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1477012"/>
            <a:ext cx="3830637" cy="53809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Соня</a:t>
            </a:r>
            <a:endParaRPr lang="ru-RU" dirty="0"/>
          </a:p>
        </p:txBody>
      </p:sp>
      <p:pic>
        <p:nvPicPr>
          <p:cNvPr id="9218" name="Picture 2" descr="C:\Users\User\Desktop\к уроку 45\утка Соня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1066800"/>
            <a:ext cx="4876800" cy="5047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C:\Users\User\Desktop\к уроку 45\мяч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609600"/>
            <a:ext cx="2057400" cy="2165995"/>
          </a:xfrm>
          <a:prstGeom prst="rect">
            <a:avLst/>
          </a:prstGeom>
          <a:noFill/>
        </p:spPr>
      </p:pic>
      <p:pic>
        <p:nvPicPr>
          <p:cNvPr id="10243" name="Picture 3" descr="C:\Users\User\Desktop\к уроку 45\улитка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2667000"/>
            <a:ext cx="4409017" cy="3306763"/>
          </a:xfrm>
          <a:prstGeom prst="rect">
            <a:avLst/>
          </a:prstGeom>
          <a:noFill/>
        </p:spPr>
      </p:pic>
      <p:pic>
        <p:nvPicPr>
          <p:cNvPr id="10244" name="Picture 4" descr="C:\Users\User\Desktop\к уроку 45\рыб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9000" y="0"/>
            <a:ext cx="4484416" cy="3024188"/>
          </a:xfrm>
          <a:prstGeom prst="rect">
            <a:avLst/>
          </a:prstGeom>
          <a:noFill/>
        </p:spPr>
      </p:pic>
      <p:pic>
        <p:nvPicPr>
          <p:cNvPr id="10245" name="Picture 5" descr="C:\Users\User\Desktop\к уроку 45\кукла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81700" y="1600200"/>
            <a:ext cx="3162300" cy="3952875"/>
          </a:xfrm>
          <a:prstGeom prst="rect">
            <a:avLst/>
          </a:prstGeom>
          <a:noFill/>
        </p:spPr>
      </p:pic>
      <p:pic>
        <p:nvPicPr>
          <p:cNvPr id="10246" name="Picture 6" descr="C:\Users\User\Desktop\к уроку 45\аист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81400" y="2590800"/>
            <a:ext cx="3200400" cy="426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\Desktop\к уроку 45\мурк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981200"/>
            <a:ext cx="5021569" cy="3763963"/>
          </a:xfrm>
          <a:prstGeom prst="rect">
            <a:avLst/>
          </a:prstGeom>
          <a:noFill/>
        </p:spPr>
      </p:pic>
      <p:pic>
        <p:nvPicPr>
          <p:cNvPr id="14339" name="Picture 3" descr="C:\Users\User\Desktop\к уроку 45\котёно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1921823"/>
            <a:ext cx="3276600" cy="493617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Мурка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Кот </a:t>
            </a:r>
            <a:r>
              <a:rPr lang="ru-RU" dirty="0" err="1" smtClean="0"/>
              <a:t>Матроскин</a:t>
            </a:r>
            <a:endParaRPr lang="ru-RU" dirty="0"/>
          </a:p>
        </p:txBody>
      </p:sp>
      <p:pic>
        <p:nvPicPr>
          <p:cNvPr id="11266" name="Picture 2" descr="C:\Users\User\Desktop\к уроку 45\матроскин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73260" y="1600200"/>
            <a:ext cx="4597479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Кот Леопольд</a:t>
            </a:r>
            <a:endParaRPr lang="ru-RU" dirty="0"/>
          </a:p>
        </p:txBody>
      </p:sp>
      <p:pic>
        <p:nvPicPr>
          <p:cNvPr id="12290" name="Picture 2" descr="C:\Users\User\Desktop\к уроку 45\леопольд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19400" y="1524000"/>
            <a:ext cx="3571268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Древнерусский город</a:t>
            </a:r>
            <a:endParaRPr lang="ru-RU" dirty="0"/>
          </a:p>
        </p:txBody>
      </p:sp>
      <p:pic>
        <p:nvPicPr>
          <p:cNvPr id="17410" name="Picture 2" descr="C:\Users\User\Desktop\Новая папка\русь город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914400" y="1311249"/>
            <a:ext cx="7467600" cy="5018227"/>
          </a:xfrm>
          <a:prstGeom prst="rect">
            <a:avLst/>
          </a:prstGeom>
          <a:noFill/>
        </p:spPr>
      </p:pic>
      <p:pic>
        <p:nvPicPr>
          <p:cNvPr id="4" name="Picture 2" descr="C:\Users\User\Desktop\к уроку 45\лепесток.png"/>
          <p:cNvPicPr>
            <a:picLocks noChangeAspect="1" noChangeArrowheads="1"/>
          </p:cNvPicPr>
          <p:nvPr/>
        </p:nvPicPr>
        <p:blipFill>
          <a:blip r:embed="rId3"/>
          <a:srcRect l="35568"/>
          <a:stretch>
            <a:fillRect/>
          </a:stretch>
        </p:blipFill>
        <p:spPr bwMode="auto">
          <a:xfrm>
            <a:off x="0" y="0"/>
            <a:ext cx="3738563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Кот </a:t>
            </a:r>
            <a:r>
              <a:rPr lang="ru-RU" dirty="0" err="1" smtClean="0"/>
              <a:t>Базилио</a:t>
            </a:r>
            <a:endParaRPr lang="ru-RU" dirty="0"/>
          </a:p>
        </p:txBody>
      </p:sp>
      <p:pic>
        <p:nvPicPr>
          <p:cNvPr id="13314" name="Picture 2" descr="C:\Users\User\Desktop\к уроку 45\базилио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95599" y="1295400"/>
            <a:ext cx="4394831" cy="556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кот Том</a:t>
            </a:r>
            <a:endParaRPr lang="ru-RU" dirty="0"/>
          </a:p>
        </p:txBody>
      </p:sp>
      <p:pic>
        <p:nvPicPr>
          <p:cNvPr id="15362" name="Picture 2" descr="C:\Users\User\Desktop\к уроку 45\том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52139" y="1600200"/>
            <a:ext cx="3753461" cy="52436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WordArt 7"/>
          <p:cNvSpPr>
            <a:spLocks noChangeArrowheads="1" noChangeShapeType="1" noTextEdit="1"/>
          </p:cNvSpPr>
          <p:nvPr/>
        </p:nvSpPr>
        <p:spPr bwMode="auto">
          <a:xfrm>
            <a:off x="468313" y="2060575"/>
            <a:ext cx="2932112" cy="3527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CC33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Я</a:t>
            </a:r>
          </a:p>
        </p:txBody>
      </p:sp>
      <p:sp>
        <p:nvSpPr>
          <p:cNvPr id="15363" name="WordArt 8"/>
          <p:cNvSpPr>
            <a:spLocks noChangeArrowheads="1" noChangeShapeType="1" noTextEdit="1"/>
          </p:cNvSpPr>
          <p:nvPr/>
        </p:nvSpPr>
        <p:spPr bwMode="auto">
          <a:xfrm>
            <a:off x="5076825" y="1268413"/>
            <a:ext cx="3095625" cy="739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узнал</a:t>
            </a:r>
          </a:p>
        </p:txBody>
      </p:sp>
      <p:sp>
        <p:nvSpPr>
          <p:cNvPr id="15364" name="WordArt 9"/>
          <p:cNvSpPr>
            <a:spLocks noChangeArrowheads="1" noChangeShapeType="1" noTextEdit="1"/>
          </p:cNvSpPr>
          <p:nvPr/>
        </p:nvSpPr>
        <p:spPr bwMode="auto">
          <a:xfrm>
            <a:off x="5148263" y="2492375"/>
            <a:ext cx="3455987" cy="668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запомнил</a:t>
            </a:r>
          </a:p>
        </p:txBody>
      </p:sp>
      <p:sp>
        <p:nvSpPr>
          <p:cNvPr id="15365" name="WordArt 10"/>
          <p:cNvSpPr>
            <a:spLocks noChangeArrowheads="1" noChangeShapeType="1" noTextEdit="1"/>
          </p:cNvSpPr>
          <p:nvPr/>
        </p:nvSpPr>
        <p:spPr bwMode="auto">
          <a:xfrm>
            <a:off x="5219700" y="3789363"/>
            <a:ext cx="3384550" cy="739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kern="10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научился</a:t>
            </a:r>
          </a:p>
        </p:txBody>
      </p:sp>
      <p:sp>
        <p:nvSpPr>
          <p:cNvPr id="15366" name="WordArt 11"/>
          <p:cNvSpPr>
            <a:spLocks noChangeArrowheads="1" noChangeShapeType="1" noTextEdit="1"/>
          </p:cNvSpPr>
          <p:nvPr/>
        </p:nvSpPr>
        <p:spPr bwMode="auto">
          <a:xfrm>
            <a:off x="5364163" y="5013325"/>
            <a:ext cx="3095625" cy="739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удивился</a:t>
            </a:r>
          </a:p>
        </p:txBody>
      </p:sp>
      <p:sp>
        <p:nvSpPr>
          <p:cNvPr id="15367" name="Line 13"/>
          <p:cNvSpPr>
            <a:spLocks noChangeShapeType="1"/>
          </p:cNvSpPr>
          <p:nvPr/>
        </p:nvSpPr>
        <p:spPr bwMode="auto">
          <a:xfrm flipV="1">
            <a:off x="3419475" y="2133600"/>
            <a:ext cx="1512888" cy="16557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68" name="Line 14"/>
          <p:cNvSpPr>
            <a:spLocks noChangeShapeType="1"/>
          </p:cNvSpPr>
          <p:nvPr/>
        </p:nvSpPr>
        <p:spPr bwMode="auto">
          <a:xfrm flipV="1">
            <a:off x="3419475" y="3068638"/>
            <a:ext cx="1584325" cy="7207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69" name="Line 15"/>
          <p:cNvSpPr>
            <a:spLocks noChangeShapeType="1"/>
          </p:cNvSpPr>
          <p:nvPr/>
        </p:nvSpPr>
        <p:spPr bwMode="auto">
          <a:xfrm>
            <a:off x="3419475" y="4005263"/>
            <a:ext cx="1584325" cy="2873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70" name="Line 16"/>
          <p:cNvSpPr>
            <a:spLocks noChangeShapeType="1"/>
          </p:cNvSpPr>
          <p:nvPr/>
        </p:nvSpPr>
        <p:spPr bwMode="auto">
          <a:xfrm>
            <a:off x="3419475" y="4076700"/>
            <a:ext cx="1728788" cy="13684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5"/>
          <p:cNvSpPr>
            <a:spLocks noChangeArrowheads="1"/>
          </p:cNvSpPr>
          <p:nvPr/>
        </p:nvSpPr>
        <p:spPr bwMode="auto">
          <a:xfrm>
            <a:off x="1908175" y="112713"/>
            <a:ext cx="48006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342900" algn="ctr"/>
            <a:r>
              <a:rPr lang="ru-RU" sz="3200" b="1">
                <a:solidFill>
                  <a:srgbClr val="990000"/>
                </a:solidFill>
              </a:rPr>
              <a:t>Знакомство с буквой</a:t>
            </a:r>
            <a:endParaRPr lang="ru-RU" sz="3200">
              <a:solidFill>
                <a:srgbClr val="990000"/>
              </a:solidFill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1979613" y="914400"/>
            <a:ext cx="495300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indent="342900" algn="ctr"/>
            <a:r>
              <a:rPr lang="ru-RU" sz="2400" b="1" dirty="0"/>
              <a:t>Стала серая сова</a:t>
            </a:r>
          </a:p>
          <a:p>
            <a:pPr indent="342900" algn="ctr"/>
            <a:r>
              <a:rPr lang="ru-RU" sz="2400" b="1" dirty="0"/>
              <a:t>С буквой «С» искать слова</a:t>
            </a:r>
          </a:p>
          <a:p>
            <a:pPr indent="342900" algn="ctr"/>
            <a:r>
              <a:rPr lang="ru-RU" sz="2400" b="1" dirty="0"/>
              <a:t>Самолеты и синицы,</a:t>
            </a:r>
          </a:p>
          <a:p>
            <a:pPr indent="342900" algn="ctr"/>
            <a:r>
              <a:rPr lang="ru-RU" sz="2400" b="1" dirty="0"/>
              <a:t>Самокаты и страницы,</a:t>
            </a:r>
          </a:p>
          <a:p>
            <a:pPr indent="342900" algn="ctr"/>
            <a:r>
              <a:rPr lang="ru-RU" sz="2400" b="1" dirty="0"/>
              <a:t>Сук, седло, собака. Спицы …</a:t>
            </a:r>
          </a:p>
          <a:p>
            <a:pPr indent="342900" algn="ctr"/>
            <a:r>
              <a:rPr lang="ru-RU" sz="2400" b="1" dirty="0"/>
              <a:t>Клювом щелкает сова,</a:t>
            </a:r>
          </a:p>
          <a:p>
            <a:pPr indent="342900" algn="ctr"/>
            <a:r>
              <a:rPr lang="ru-RU" sz="2400" b="1" dirty="0"/>
              <a:t>Закружилась голова</a:t>
            </a:r>
          </a:p>
          <a:p>
            <a:pPr indent="342900" algn="ctr"/>
            <a:r>
              <a:rPr lang="ru-RU" sz="2400" b="1" dirty="0"/>
              <a:t>Самовар, сундук, сапог …</a:t>
            </a:r>
          </a:p>
          <a:p>
            <a:pPr indent="342900" algn="ctr"/>
            <a:r>
              <a:rPr lang="ru-RU" sz="2400" b="1" dirty="0"/>
              <a:t>Ты бы </a:t>
            </a:r>
            <a:r>
              <a:rPr lang="ru-RU" sz="2400" b="1" dirty="0" err="1"/>
              <a:t>совушке</a:t>
            </a:r>
            <a:r>
              <a:rPr lang="ru-RU" sz="2400" b="1" dirty="0"/>
              <a:t> помог.</a:t>
            </a:r>
          </a:p>
        </p:txBody>
      </p:sp>
      <p:sp>
        <p:nvSpPr>
          <p:cNvPr id="2058" name="WordArt 10"/>
          <p:cNvSpPr>
            <a:spLocks noChangeArrowheads="1" noChangeShapeType="1" noTextEdit="1"/>
          </p:cNvSpPr>
          <p:nvPr/>
        </p:nvSpPr>
        <p:spPr bwMode="auto">
          <a:xfrm>
            <a:off x="179388" y="44450"/>
            <a:ext cx="647700" cy="12969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С</a:t>
            </a:r>
          </a:p>
        </p:txBody>
      </p:sp>
      <p:sp>
        <p:nvSpPr>
          <p:cNvPr id="2059" name="WordArt 11"/>
          <p:cNvSpPr>
            <a:spLocks noChangeArrowheads="1" noChangeShapeType="1" noTextEdit="1"/>
          </p:cNvSpPr>
          <p:nvPr/>
        </p:nvSpPr>
        <p:spPr bwMode="auto">
          <a:xfrm>
            <a:off x="8316913" y="188913"/>
            <a:ext cx="647700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С</a:t>
            </a:r>
          </a:p>
        </p:txBody>
      </p:sp>
      <p:pic>
        <p:nvPicPr>
          <p:cNvPr id="2060" name="Picture 12" descr="CRTN05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341438"/>
            <a:ext cx="2017713" cy="182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3" name="Picture 15" descr="i?id=58133177-0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9048"/>
          <a:stretch>
            <a:fillRect/>
          </a:stretch>
        </p:blipFill>
        <p:spPr bwMode="auto">
          <a:xfrm>
            <a:off x="250825" y="3284538"/>
            <a:ext cx="2017713" cy="1335087"/>
          </a:xfrm>
          <a:prstGeom prst="rect">
            <a:avLst/>
          </a:prstGeom>
          <a:noFill/>
        </p:spPr>
      </p:pic>
      <p:pic>
        <p:nvPicPr>
          <p:cNvPr id="2065" name="Picture 17" descr="i?id=100385924-1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25391" t="27177" r="23938"/>
          <a:stretch>
            <a:fillRect/>
          </a:stretch>
        </p:blipFill>
        <p:spPr bwMode="auto">
          <a:xfrm>
            <a:off x="684213" y="0"/>
            <a:ext cx="1681162" cy="1800225"/>
          </a:xfrm>
          <a:prstGeom prst="rect">
            <a:avLst/>
          </a:prstGeom>
          <a:noFill/>
        </p:spPr>
      </p:pic>
      <p:pic>
        <p:nvPicPr>
          <p:cNvPr id="2067" name="Picture 19" descr="i?id=75276059-00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4581525"/>
            <a:ext cx="2087562" cy="2087563"/>
          </a:xfrm>
          <a:prstGeom prst="rect">
            <a:avLst/>
          </a:prstGeom>
          <a:noFill/>
        </p:spPr>
      </p:pic>
      <p:pic>
        <p:nvPicPr>
          <p:cNvPr id="2069" name="Picture 21" descr="i?id=31227055-1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825" y="4292600"/>
            <a:ext cx="2001838" cy="2322513"/>
          </a:xfrm>
          <a:prstGeom prst="rect">
            <a:avLst/>
          </a:prstGeom>
          <a:noFill/>
        </p:spPr>
      </p:pic>
      <p:pic>
        <p:nvPicPr>
          <p:cNvPr id="2071" name="Picture 23" descr="i?id=175933752-0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92950" y="4365625"/>
            <a:ext cx="1692275" cy="2303463"/>
          </a:xfrm>
          <a:prstGeom prst="rect">
            <a:avLst/>
          </a:prstGeom>
          <a:noFill/>
        </p:spPr>
      </p:pic>
      <p:pic>
        <p:nvPicPr>
          <p:cNvPr id="2073" name="Picture 25" descr="i?id=121109448-06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488" y="2781300"/>
            <a:ext cx="1990725" cy="1990725"/>
          </a:xfrm>
          <a:prstGeom prst="rect">
            <a:avLst/>
          </a:prstGeom>
          <a:noFill/>
        </p:spPr>
      </p:pic>
      <p:pic>
        <p:nvPicPr>
          <p:cNvPr id="2075" name="Picture 27" descr="i?id=108016511-02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8850" y="1196975"/>
            <a:ext cx="1330325" cy="1727200"/>
          </a:xfrm>
          <a:prstGeom prst="rect">
            <a:avLst/>
          </a:prstGeom>
          <a:noFill/>
        </p:spPr>
      </p:pic>
      <p:pic>
        <p:nvPicPr>
          <p:cNvPr id="2077" name="Picture 29" descr="i?id=144713384-10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2275" y="4122738"/>
            <a:ext cx="1371600" cy="962025"/>
          </a:xfrm>
          <a:prstGeom prst="rect">
            <a:avLst/>
          </a:prstGeom>
          <a:noFill/>
        </p:spPr>
      </p:pic>
      <p:pic>
        <p:nvPicPr>
          <p:cNvPr id="2079" name="Picture 31" descr="i?id=60104600-01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6238" y="4778375"/>
            <a:ext cx="2016125" cy="1890713"/>
          </a:xfrm>
          <a:prstGeom prst="rect">
            <a:avLst/>
          </a:prstGeom>
          <a:noFill/>
        </p:spPr>
      </p:pic>
      <p:pic>
        <p:nvPicPr>
          <p:cNvPr id="16" name="Picture 2" descr="C:\Users\User\Desktop\к уроку 45\лепесток.png"/>
          <p:cNvPicPr>
            <a:picLocks noChangeAspect="1" noChangeArrowheads="1"/>
          </p:cNvPicPr>
          <p:nvPr/>
        </p:nvPicPr>
        <p:blipFill>
          <a:blip r:embed="rId12"/>
          <a:srcRect l="35568"/>
          <a:stretch>
            <a:fillRect/>
          </a:stretch>
        </p:blipFill>
        <p:spPr bwMode="auto">
          <a:xfrm>
            <a:off x="0" y="0"/>
            <a:ext cx="3738563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>
            <a:spLocks noChangeArrowheads="1"/>
          </p:cNvSpPr>
          <p:nvPr/>
        </p:nvSpPr>
        <p:spPr bwMode="auto">
          <a:xfrm>
            <a:off x="-249238" y="158750"/>
            <a:ext cx="4702176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342900" algn="ctr"/>
            <a:r>
              <a:rPr lang="ru-RU" sz="3200" b="1">
                <a:solidFill>
                  <a:srgbClr val="990000"/>
                </a:solidFill>
              </a:rPr>
              <a:t>На что похожа буква</a:t>
            </a:r>
            <a:endParaRPr lang="ru-RU" sz="3200">
              <a:solidFill>
                <a:srgbClr val="990000"/>
              </a:solidFill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1954213" y="1311275"/>
            <a:ext cx="52101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/>
              <a:t>Полумесяц в небе темном</a:t>
            </a:r>
          </a:p>
          <a:p>
            <a:pPr algn="ctr"/>
            <a:r>
              <a:rPr lang="ru-RU" sz="2400" b="1"/>
              <a:t>Буквой «С» повис над домом.</a:t>
            </a:r>
          </a:p>
        </p:txBody>
      </p:sp>
      <p:sp>
        <p:nvSpPr>
          <p:cNvPr id="3082" name="WordArt 10"/>
          <p:cNvSpPr>
            <a:spLocks noChangeArrowheads="1" noChangeShapeType="1" noTextEdit="1"/>
          </p:cNvSpPr>
          <p:nvPr/>
        </p:nvSpPr>
        <p:spPr bwMode="auto">
          <a:xfrm>
            <a:off x="1258888" y="1557338"/>
            <a:ext cx="865187" cy="1511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С</a:t>
            </a:r>
          </a:p>
        </p:txBody>
      </p:sp>
      <p:sp>
        <p:nvSpPr>
          <p:cNvPr id="3083" name="WordArt 11"/>
          <p:cNvSpPr>
            <a:spLocks noChangeArrowheads="1" noChangeShapeType="1" noTextEdit="1"/>
          </p:cNvSpPr>
          <p:nvPr/>
        </p:nvSpPr>
        <p:spPr bwMode="auto">
          <a:xfrm>
            <a:off x="2339975" y="2565400"/>
            <a:ext cx="865188" cy="1511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С</a:t>
            </a:r>
          </a:p>
        </p:txBody>
      </p:sp>
      <p:sp>
        <p:nvSpPr>
          <p:cNvPr id="3084" name="WordArt 12"/>
          <p:cNvSpPr>
            <a:spLocks noChangeArrowheads="1" noChangeShapeType="1" noTextEdit="1"/>
          </p:cNvSpPr>
          <p:nvPr/>
        </p:nvSpPr>
        <p:spPr bwMode="auto">
          <a:xfrm>
            <a:off x="3492500" y="2205038"/>
            <a:ext cx="865188" cy="1511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С</a:t>
            </a:r>
          </a:p>
        </p:txBody>
      </p:sp>
      <p:sp>
        <p:nvSpPr>
          <p:cNvPr id="3085" name="WordArt 13"/>
          <p:cNvSpPr>
            <a:spLocks noChangeArrowheads="1" noChangeShapeType="1" noTextEdit="1"/>
          </p:cNvSpPr>
          <p:nvPr/>
        </p:nvSpPr>
        <p:spPr bwMode="auto">
          <a:xfrm>
            <a:off x="4643438" y="2565400"/>
            <a:ext cx="865187" cy="1511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С</a:t>
            </a:r>
          </a:p>
        </p:txBody>
      </p:sp>
      <p:sp>
        <p:nvSpPr>
          <p:cNvPr id="3086" name="WordArt 14"/>
          <p:cNvSpPr>
            <a:spLocks noChangeArrowheads="1" noChangeShapeType="1" noTextEdit="1"/>
          </p:cNvSpPr>
          <p:nvPr/>
        </p:nvSpPr>
        <p:spPr bwMode="auto">
          <a:xfrm>
            <a:off x="5722938" y="2205038"/>
            <a:ext cx="865187" cy="1511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С</a:t>
            </a:r>
          </a:p>
        </p:txBody>
      </p:sp>
      <p:sp>
        <p:nvSpPr>
          <p:cNvPr id="3087" name="WordArt 15"/>
          <p:cNvSpPr>
            <a:spLocks noChangeArrowheads="1" noChangeShapeType="1" noTextEdit="1"/>
          </p:cNvSpPr>
          <p:nvPr/>
        </p:nvSpPr>
        <p:spPr bwMode="auto">
          <a:xfrm>
            <a:off x="6875463" y="1557338"/>
            <a:ext cx="865187" cy="1511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2" grpId="0" animBg="1"/>
      <p:bldP spid="3083" grpId="0" animBg="1"/>
      <p:bldP spid="3084" grpId="0" animBg="1"/>
      <p:bldP spid="3085" grpId="0" animBg="1"/>
      <p:bldP spid="3086" grpId="0" animBg="1"/>
      <p:bldP spid="308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9"/>
          <p:cNvSpPr>
            <a:spLocks noChangeArrowheads="1"/>
          </p:cNvSpPr>
          <p:nvPr/>
        </p:nvSpPr>
        <p:spPr bwMode="auto">
          <a:xfrm>
            <a:off x="2201863" y="-30163"/>
            <a:ext cx="46863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342900" algn="ctr"/>
            <a:r>
              <a:rPr lang="ru-RU" sz="3200" b="1">
                <a:solidFill>
                  <a:srgbClr val="990000"/>
                </a:solidFill>
              </a:rPr>
              <a:t>Доскажите словечко</a:t>
            </a:r>
            <a:endParaRPr lang="ru-RU" sz="3200">
              <a:solidFill>
                <a:srgbClr val="990000"/>
              </a:solidFill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34925" y="765175"/>
            <a:ext cx="45624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/>
              <a:t>То погаснет, то зажжется</a:t>
            </a:r>
          </a:p>
          <a:p>
            <a:pPr algn="ctr"/>
            <a:r>
              <a:rPr lang="ru-RU" sz="2400" b="1"/>
              <a:t>Ночью в роще огонек</a:t>
            </a:r>
          </a:p>
          <a:p>
            <a:pPr algn="ctr"/>
            <a:r>
              <a:rPr lang="ru-RU" sz="2400" b="1"/>
              <a:t>Угадай, как он зовется?</a:t>
            </a:r>
          </a:p>
          <a:p>
            <a:pPr algn="ctr"/>
            <a:r>
              <a:rPr lang="ru-RU" sz="2400" b="1"/>
              <a:t>Золотистый …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708400" y="2708275"/>
            <a:ext cx="52451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/>
              <a:t>Хоть я и сахарной зовусь,</a:t>
            </a:r>
          </a:p>
          <a:p>
            <a:pPr algn="ctr"/>
            <a:r>
              <a:rPr lang="ru-RU" sz="2400" b="1"/>
              <a:t>Но от дождей я не размокла</a:t>
            </a:r>
          </a:p>
          <a:p>
            <a:pPr algn="ctr"/>
            <a:r>
              <a:rPr lang="ru-RU" sz="2400" b="1"/>
              <a:t>Крупна, кругла, сладка на вкус</a:t>
            </a:r>
          </a:p>
          <a:p>
            <a:pPr algn="ctr"/>
            <a:r>
              <a:rPr lang="ru-RU" sz="2400" b="1"/>
              <a:t>Узнали вы? Я … </a:t>
            </a:r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0" y="5084763"/>
            <a:ext cx="59467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/>
              <a:t>На шесте дворец, во дворце певец</a:t>
            </a:r>
          </a:p>
          <a:p>
            <a:pPr algn="ctr"/>
            <a:r>
              <a:rPr lang="ru-RU" sz="2400" b="1"/>
              <a:t>А зовут его …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6659563" y="1557338"/>
            <a:ext cx="22320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CC0000"/>
                </a:solidFill>
              </a:rPr>
              <a:t>светлячок</a:t>
            </a: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179388" y="3213100"/>
            <a:ext cx="16557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CC0000"/>
                </a:solidFill>
              </a:rPr>
              <a:t>свекла</a:t>
            </a:r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3851275" y="5949950"/>
            <a:ext cx="22320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CC0000"/>
                </a:solidFill>
              </a:rPr>
              <a:t>скворец</a:t>
            </a:r>
          </a:p>
        </p:txBody>
      </p:sp>
      <p:sp>
        <p:nvSpPr>
          <p:cNvPr id="4109" name="WordArt 13"/>
          <p:cNvSpPr>
            <a:spLocks noChangeArrowheads="1" noChangeShapeType="1" noTextEdit="1"/>
          </p:cNvSpPr>
          <p:nvPr/>
        </p:nvSpPr>
        <p:spPr bwMode="auto">
          <a:xfrm>
            <a:off x="8027988" y="0"/>
            <a:ext cx="865187" cy="1511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С</a:t>
            </a:r>
          </a:p>
        </p:txBody>
      </p:sp>
      <p:pic>
        <p:nvPicPr>
          <p:cNvPr id="4111" name="Picture 15" descr="i?id=16657129-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6100" y="620713"/>
            <a:ext cx="2479675" cy="1854200"/>
          </a:xfrm>
          <a:prstGeom prst="rect">
            <a:avLst/>
          </a:prstGeom>
          <a:noFill/>
        </p:spPr>
      </p:pic>
      <p:pic>
        <p:nvPicPr>
          <p:cNvPr id="4113" name="Picture 17" descr="i?id=122910055-0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r="8293" b="3008"/>
          <a:stretch>
            <a:fillRect/>
          </a:stretch>
        </p:blipFill>
        <p:spPr bwMode="auto">
          <a:xfrm>
            <a:off x="2051050" y="2420938"/>
            <a:ext cx="2089150" cy="2303462"/>
          </a:xfrm>
          <a:prstGeom prst="rect">
            <a:avLst/>
          </a:prstGeom>
          <a:noFill/>
        </p:spPr>
      </p:pic>
      <p:pic>
        <p:nvPicPr>
          <p:cNvPr id="4115" name="Picture 19" descr="i?id=57878981-0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0425" y="4437063"/>
            <a:ext cx="1897063" cy="21605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4" grpId="0"/>
      <p:bldP spid="4105" grpId="0"/>
      <p:bldP spid="4106" grpId="0"/>
      <p:bldP spid="4107" grpId="0"/>
      <p:bldP spid="410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201863" y="-30163"/>
            <a:ext cx="46863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342900" algn="ctr"/>
            <a:r>
              <a:rPr lang="ru-RU" sz="3200" b="1">
                <a:solidFill>
                  <a:srgbClr val="990000"/>
                </a:solidFill>
              </a:rPr>
              <a:t>Доскажите словечко</a:t>
            </a:r>
            <a:endParaRPr lang="ru-RU" sz="3200">
              <a:solidFill>
                <a:srgbClr val="990000"/>
              </a:solidFill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1970088" y="1598613"/>
            <a:ext cx="527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342900" algn="ctr"/>
            <a:endParaRPr lang="ru-RU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250825" y="4941888"/>
            <a:ext cx="41116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indent="342900" algn="ctr"/>
            <a:r>
              <a:rPr lang="ru-RU" sz="2400" b="1"/>
              <a:t>Погасили в доме свет –</a:t>
            </a:r>
          </a:p>
          <a:p>
            <a:pPr indent="342900" algn="ctr"/>
            <a:r>
              <a:rPr lang="ru-RU" sz="2400" b="1"/>
              <a:t>Все равно покоя нет</a:t>
            </a:r>
          </a:p>
          <a:p>
            <a:pPr indent="342900" algn="ctr"/>
            <a:r>
              <a:rPr lang="ru-RU" sz="2400" b="1"/>
              <a:t>Ру-чу-чу, да ру-чу-чок</a:t>
            </a:r>
          </a:p>
          <a:p>
            <a:pPr indent="342900" algn="ctr"/>
            <a:r>
              <a:rPr lang="ru-RU" sz="2400" b="1"/>
              <a:t>Кто же это?</a:t>
            </a:r>
            <a:endParaRPr lang="ru-RU" sz="2400" b="1" i="1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585788" y="806450"/>
            <a:ext cx="45624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/>
              <a:t>Верещунья, Белобока</a:t>
            </a:r>
          </a:p>
          <a:p>
            <a:pPr algn="ctr"/>
            <a:r>
              <a:rPr lang="ru-RU" sz="2400" b="1"/>
              <a:t>И зовут её …</a:t>
            </a: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3563938" y="2276475"/>
            <a:ext cx="5580062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/>
              <a:t>Ходит длинный, пасть с клыками</a:t>
            </a:r>
          </a:p>
          <a:p>
            <a:pPr algn="ctr"/>
            <a:r>
              <a:rPr lang="ru-RU" sz="2400" b="1"/>
              <a:t>Ноги кажутся столбами.</a:t>
            </a:r>
          </a:p>
          <a:p>
            <a:pPr algn="ctr"/>
            <a:r>
              <a:rPr lang="ru-RU" sz="2400" b="1"/>
              <a:t>Как гора, огромен он</a:t>
            </a:r>
          </a:p>
          <a:p>
            <a:pPr algn="ctr"/>
            <a:r>
              <a:rPr lang="ru-RU" sz="2400" b="1"/>
              <a:t>Ты узнал кто это?</a:t>
            </a: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3851275" y="1341438"/>
            <a:ext cx="22320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CC0000"/>
                </a:solidFill>
              </a:rPr>
              <a:t>сорока</a:t>
            </a: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2484438" y="3500438"/>
            <a:ext cx="22320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CC0000"/>
                </a:solidFill>
              </a:rPr>
              <a:t>слон</a:t>
            </a:r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6516688" y="5229225"/>
            <a:ext cx="22320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CC0000"/>
                </a:solidFill>
              </a:rPr>
              <a:t>сверчок</a:t>
            </a:r>
          </a:p>
        </p:txBody>
      </p:sp>
      <p:sp>
        <p:nvSpPr>
          <p:cNvPr id="5136" name="WordArt 16"/>
          <p:cNvSpPr>
            <a:spLocks noChangeArrowheads="1" noChangeShapeType="1" noTextEdit="1"/>
          </p:cNvSpPr>
          <p:nvPr/>
        </p:nvSpPr>
        <p:spPr bwMode="auto">
          <a:xfrm>
            <a:off x="34925" y="44450"/>
            <a:ext cx="865188" cy="1511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С</a:t>
            </a:r>
          </a:p>
        </p:txBody>
      </p:sp>
      <p:pic>
        <p:nvPicPr>
          <p:cNvPr id="5138" name="Picture 18" descr="i?id=74275987-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1500" y="549275"/>
            <a:ext cx="2217738" cy="1639888"/>
          </a:xfrm>
          <a:prstGeom prst="rect">
            <a:avLst/>
          </a:prstGeom>
          <a:noFill/>
        </p:spPr>
      </p:pic>
      <p:pic>
        <p:nvPicPr>
          <p:cNvPr id="5140" name="Picture 20" descr="i?id=83949403-1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9445"/>
          <a:stretch>
            <a:fillRect/>
          </a:stretch>
        </p:blipFill>
        <p:spPr bwMode="auto">
          <a:xfrm>
            <a:off x="395288" y="1916113"/>
            <a:ext cx="2736850" cy="2563812"/>
          </a:xfrm>
          <a:prstGeom prst="rect">
            <a:avLst/>
          </a:prstGeom>
          <a:noFill/>
        </p:spPr>
      </p:pic>
      <p:pic>
        <p:nvPicPr>
          <p:cNvPr id="5144" name="Picture 24" descr="i?id=103940183-0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860800"/>
            <a:ext cx="1855787" cy="26241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8" grpId="0"/>
      <p:bldP spid="5130" grpId="0"/>
      <p:bldP spid="5133" grpId="0"/>
      <p:bldP spid="5134" grpId="0"/>
      <p:bldP spid="51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66" name="Picture 22" descr="i?id=54780222-0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4652963"/>
            <a:ext cx="2139950" cy="1608137"/>
          </a:xfrm>
          <a:prstGeom prst="rect">
            <a:avLst/>
          </a:prstGeom>
          <a:noFill/>
        </p:spPr>
      </p:pic>
      <p:pic>
        <p:nvPicPr>
          <p:cNvPr id="6164" name="Picture 20" descr="i?id=40418576-0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8538" y="3270250"/>
            <a:ext cx="2160587" cy="1627188"/>
          </a:xfrm>
          <a:prstGeom prst="rect">
            <a:avLst/>
          </a:prstGeom>
          <a:noFill/>
        </p:spPr>
      </p:pic>
      <p:sp>
        <p:nvSpPr>
          <p:cNvPr id="6146" name="Rectangle 10"/>
          <p:cNvSpPr>
            <a:spLocks noChangeArrowheads="1"/>
          </p:cNvSpPr>
          <p:nvPr/>
        </p:nvSpPr>
        <p:spPr bwMode="auto">
          <a:xfrm>
            <a:off x="2274888" y="-30163"/>
            <a:ext cx="42624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342900" algn="ctr"/>
            <a:r>
              <a:rPr lang="ru-RU" sz="3200" b="1">
                <a:solidFill>
                  <a:srgbClr val="990000"/>
                </a:solidFill>
              </a:rPr>
              <a:t>Доскажи словечко</a:t>
            </a:r>
          </a:p>
        </p:txBody>
      </p:sp>
      <p:sp>
        <p:nvSpPr>
          <p:cNvPr id="6148" name="Rectangle 50"/>
          <p:cNvSpPr>
            <a:spLocks noChangeArrowheads="1"/>
          </p:cNvSpPr>
          <p:nvPr/>
        </p:nvSpPr>
        <p:spPr bwMode="auto">
          <a:xfrm>
            <a:off x="4479925" y="32448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342900" algn="ctr"/>
            <a:endParaRPr lang="ru-RU"/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250825" y="1052513"/>
            <a:ext cx="45624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/>
              <a:t>Он соло пел среди ветвей,</a:t>
            </a:r>
          </a:p>
          <a:p>
            <a:pPr algn="ctr"/>
            <a:r>
              <a:rPr lang="ru-RU" sz="2400" b="1"/>
              <a:t>Его назвали … </a:t>
            </a:r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4356100" y="3557588"/>
            <a:ext cx="45624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/>
              <a:t>На ромашку у ворот</a:t>
            </a:r>
          </a:p>
          <a:p>
            <a:pPr algn="ctr"/>
            <a:r>
              <a:rPr lang="ru-RU" sz="2400" b="1"/>
              <a:t>Опустился вертолет –</a:t>
            </a:r>
          </a:p>
          <a:p>
            <a:pPr algn="ctr"/>
            <a:r>
              <a:rPr lang="ru-RU" sz="2400" b="1"/>
              <a:t>Золотистые глаза</a:t>
            </a:r>
          </a:p>
          <a:p>
            <a:pPr algn="ctr"/>
            <a:r>
              <a:rPr lang="ru-RU" sz="2400" b="1"/>
              <a:t>Кто же это?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3779838" y="1628775"/>
            <a:ext cx="22320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CC0000"/>
                </a:solidFill>
              </a:rPr>
              <a:t>соловей</a:t>
            </a: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3132138" y="5516563"/>
            <a:ext cx="22320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CC0000"/>
                </a:solidFill>
              </a:rPr>
              <a:t>стрекоза</a:t>
            </a:r>
          </a:p>
        </p:txBody>
      </p:sp>
      <p:sp>
        <p:nvSpPr>
          <p:cNvPr id="6156" name="WordArt 12"/>
          <p:cNvSpPr>
            <a:spLocks noChangeArrowheads="1" noChangeShapeType="1" noTextEdit="1"/>
          </p:cNvSpPr>
          <p:nvPr/>
        </p:nvSpPr>
        <p:spPr bwMode="auto">
          <a:xfrm>
            <a:off x="7885113" y="5084763"/>
            <a:ext cx="865187" cy="1511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66CC"/>
                </a:solidFill>
                <a:latin typeface="Impact"/>
              </a:rPr>
              <a:t>С</a:t>
            </a:r>
          </a:p>
        </p:txBody>
      </p:sp>
      <p:pic>
        <p:nvPicPr>
          <p:cNvPr id="6158" name="Picture 14" descr="i?id=11808723-00"/>
          <p:cNvPicPr>
            <a:picLocks noChangeAspect="1" noChangeArrowheads="1"/>
          </p:cNvPicPr>
          <p:nvPr/>
        </p:nvPicPr>
        <p:blipFill>
          <a:blip r:embed="rId4"/>
          <a:srcRect b="5223"/>
          <a:stretch>
            <a:fillRect/>
          </a:stretch>
        </p:blipFill>
        <p:spPr bwMode="auto">
          <a:xfrm>
            <a:off x="6011863" y="476250"/>
            <a:ext cx="2333625" cy="2592388"/>
          </a:xfrm>
          <a:prstGeom prst="rect">
            <a:avLst/>
          </a:prstGeom>
          <a:noFill/>
        </p:spPr>
      </p:pic>
      <p:pic>
        <p:nvPicPr>
          <p:cNvPr id="6162" name="Picture 18" descr="i?id=94952039-0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850" y="2549525"/>
            <a:ext cx="2160588" cy="1703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3" grpId="0"/>
      <p:bldP spid="6154" grpId="0"/>
      <p:bldP spid="615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3"/>
          <p:cNvSpPr>
            <a:spLocks noChangeArrowheads="1"/>
          </p:cNvSpPr>
          <p:nvPr/>
        </p:nvSpPr>
        <p:spPr bwMode="auto">
          <a:xfrm>
            <a:off x="-36513" y="44450"/>
            <a:ext cx="29733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342900" algn="ctr"/>
            <a:r>
              <a:rPr lang="ru-RU" sz="3200" b="1">
                <a:solidFill>
                  <a:srgbClr val="990000"/>
                </a:solidFill>
              </a:rPr>
              <a:t>Физминутка</a:t>
            </a:r>
          </a:p>
        </p:txBody>
      </p:sp>
      <p:sp>
        <p:nvSpPr>
          <p:cNvPr id="9221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9227" name="Picture 11" descr="сканирование004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9600"/>
              </a:clrFrom>
              <a:clrTo>
                <a:srgbClr val="FF96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8132261">
            <a:off x="4695825" y="2225675"/>
            <a:ext cx="4941888" cy="2452688"/>
          </a:xfrm>
          <a:prstGeom prst="rect">
            <a:avLst/>
          </a:prstGeom>
          <a:noFill/>
        </p:spPr>
      </p:pic>
      <p:sp>
        <p:nvSpPr>
          <p:cNvPr id="9229" name="Rectangle 13"/>
          <p:cNvSpPr>
            <a:spLocks noChangeArrowheads="1"/>
          </p:cNvSpPr>
          <p:nvPr/>
        </p:nvSpPr>
        <p:spPr bwMode="auto">
          <a:xfrm>
            <a:off x="0" y="2663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30" name="Rectangle 14"/>
          <p:cNvSpPr>
            <a:spLocks noChangeArrowheads="1"/>
          </p:cNvSpPr>
          <p:nvPr/>
        </p:nvSpPr>
        <p:spPr bwMode="auto">
          <a:xfrm>
            <a:off x="107950" y="1125538"/>
            <a:ext cx="5310188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indent="342900" algn="justLow" eaLnBrk="0" hangingPunct="0"/>
            <a:r>
              <a:rPr lang="ru-RU" sz="2800" b="1"/>
              <a:t>Самолет летит по небу,</a:t>
            </a:r>
          </a:p>
          <a:p>
            <a:pPr indent="342900" algn="justLow" eaLnBrk="0" hangingPunct="0"/>
            <a:r>
              <a:rPr lang="ru-RU" sz="2800" b="1"/>
              <a:t>Крылья подставляя ветру.</a:t>
            </a:r>
          </a:p>
          <a:p>
            <a:pPr indent="342900" algn="justLow" eaLnBrk="0" hangingPunct="0"/>
            <a:r>
              <a:rPr lang="ru-RU" sz="2800" b="1"/>
              <a:t>То как птица он парит,</a:t>
            </a:r>
          </a:p>
          <a:p>
            <a:pPr indent="342900" algn="justLow" eaLnBrk="0" hangingPunct="0"/>
            <a:r>
              <a:rPr lang="ru-RU" sz="2800" b="1"/>
              <a:t>То по воздуху кружит.</a:t>
            </a:r>
          </a:p>
          <a:p>
            <a:pPr indent="342900" algn="justLow" eaLnBrk="0" hangingPunct="0"/>
            <a:r>
              <a:rPr lang="ru-RU" sz="2800" b="1"/>
              <a:t>А теперь пора спускаться,</a:t>
            </a:r>
          </a:p>
          <a:p>
            <a:pPr indent="342900" algn="justLow" eaLnBrk="0" hangingPunct="0"/>
            <a:r>
              <a:rPr lang="ru-RU" sz="2800" b="1"/>
              <a:t>На посадку приземляться.</a:t>
            </a:r>
          </a:p>
          <a:p>
            <a:pPr indent="342900" algn="justLow" eaLnBrk="0" hangingPunct="0"/>
            <a:r>
              <a:rPr lang="ru-RU" sz="2800" b="1"/>
              <a:t>Опустились мы легонько</a:t>
            </a:r>
          </a:p>
          <a:p>
            <a:pPr indent="342900" algn="justLow" eaLnBrk="0" hangingPunct="0"/>
            <a:r>
              <a:rPr lang="ru-RU" sz="2800" b="1"/>
              <a:t>И садимся потихоньку.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User\Desktop\к уроку 45\лепесток.png"/>
          <p:cNvPicPr>
            <a:picLocks noChangeAspect="1" noChangeArrowheads="1"/>
          </p:cNvPicPr>
          <p:nvPr/>
        </p:nvPicPr>
        <p:blipFill>
          <a:blip r:embed="rId2"/>
          <a:srcRect l="35568"/>
          <a:stretch>
            <a:fillRect/>
          </a:stretch>
        </p:blipFill>
        <p:spPr bwMode="auto">
          <a:xfrm>
            <a:off x="0" y="0"/>
            <a:ext cx="3738563" cy="2514600"/>
          </a:xfrm>
          <a:prstGeom prst="rect">
            <a:avLst/>
          </a:prstGeom>
          <a:noFill/>
        </p:spPr>
      </p:pic>
      <p:pic>
        <p:nvPicPr>
          <p:cNvPr id="3074" name="Picture 2" descr="C:\Users\User\Desktop\к уроку 45\слон и слоник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725</TotalTime>
  <Words>286</Words>
  <PresentationFormat>Экран (4:3)</PresentationFormat>
  <Paragraphs>95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Office Theme</vt:lpstr>
      <vt:lpstr>Урок обучения грамоте.</vt:lpstr>
      <vt:lpstr>Древнерусский город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                                  лом</vt:lpstr>
      <vt:lpstr>                                   солонка</vt:lpstr>
      <vt:lpstr>                                    соломка</vt:lpstr>
      <vt:lpstr>салака</vt:lpstr>
      <vt:lpstr>Соня</vt:lpstr>
      <vt:lpstr>Соня</vt:lpstr>
      <vt:lpstr>Слайд 16</vt:lpstr>
      <vt:lpstr>Мурка</vt:lpstr>
      <vt:lpstr>Кот Матроскин</vt:lpstr>
      <vt:lpstr>Кот Леопольд</vt:lpstr>
      <vt:lpstr>Кот Базилио</vt:lpstr>
      <vt:lpstr>кот Том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обучения грамоте.</dc:title>
  <dc:creator>User</dc:creator>
  <cp:lastModifiedBy>User</cp:lastModifiedBy>
  <cp:revision>31</cp:revision>
  <dcterms:created xsi:type="dcterms:W3CDTF">2012-11-18T15:40:33Z</dcterms:created>
  <dcterms:modified xsi:type="dcterms:W3CDTF">2014-12-09T14:00:33Z</dcterms:modified>
</cp:coreProperties>
</file>