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5" r:id="rId1"/>
  </p:sldMasterIdLst>
  <p:notesMasterIdLst>
    <p:notesMasterId r:id="rId14"/>
  </p:notesMasterIdLst>
  <p:handoutMasterIdLst>
    <p:handoutMasterId r:id="rId15"/>
  </p:handoutMasterIdLst>
  <p:sldIdLst>
    <p:sldId id="289" r:id="rId2"/>
    <p:sldId id="277" r:id="rId3"/>
    <p:sldId id="276" r:id="rId4"/>
    <p:sldId id="278" r:id="rId5"/>
    <p:sldId id="279" r:id="rId6"/>
    <p:sldId id="284" r:id="rId7"/>
    <p:sldId id="282" r:id="rId8"/>
    <p:sldId id="285" r:id="rId9"/>
    <p:sldId id="286" r:id="rId10"/>
    <p:sldId id="287" r:id="rId11"/>
    <p:sldId id="280" r:id="rId12"/>
    <p:sldId id="288" r:id="rId13"/>
  </p:sldIdLst>
  <p:sldSz cx="9144000" cy="6858000" type="screen4x3"/>
  <p:notesSz cx="6858000" cy="9144000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CC"/>
    <a:srgbClr val="2F06FA"/>
    <a:srgbClr val="990033"/>
    <a:srgbClr val="FF3300"/>
    <a:srgbClr val="FC48DE"/>
    <a:srgbClr val="FC1604"/>
    <a:srgbClr val="6BAAE3"/>
    <a:srgbClr val="101016"/>
    <a:srgbClr val="6CE2FE"/>
    <a:srgbClr val="0475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55" autoAdjust="0"/>
    <p:restoredTop sz="94660" autoAdjust="0"/>
  </p:normalViewPr>
  <p:slideViewPr>
    <p:cSldViewPr>
      <p:cViewPr varScale="1">
        <p:scale>
          <a:sx n="70" d="100"/>
          <a:sy n="70" d="100"/>
        </p:scale>
        <p:origin x="-129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-2472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kumimoji="0" sz="1200"/>
            </a:lvl1pPr>
          </a:lstStyle>
          <a:p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200"/>
            </a:lvl1pPr>
          </a:lstStyle>
          <a:p>
            <a:endParaRPr lang="ru-RU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kumimoji="0" sz="1200"/>
            </a:lvl1pPr>
          </a:lstStyle>
          <a:p>
            <a:endParaRPr lang="ru-RU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/>
            </a:lvl1pPr>
          </a:lstStyle>
          <a:p>
            <a:fld id="{8BCBFE8D-DD69-4F4F-AE3E-B40A37576F4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73342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938023-4799-4B49-A37C-CC6A13CB3804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82373D-ED90-44F5-8D98-370C3DAF7C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793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823D2-E1D4-4BED-90ED-99DD91A94C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04FBD-F47C-490E-BCE8-DE1624FAFE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02D5C-E66B-4AF3-A5D9-51C44D8CF4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C2949-90CC-45D7-BDEA-C113F23237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1D756-5CED-42C5-BE03-6C38F2F8E8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9232F-86F3-4049-B214-8D13EF7B63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1FAD-C390-41F7-8D37-604B671517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47202-1894-4DA2-8A02-D9A5746E8B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6FFF5-3FD0-4599-8B65-CE0FE1A21D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6BC5C-A36B-45A6-8477-938F131225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37A39-C890-49E7-B085-4C2B79495A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0E689A-04A6-40EB-A5E4-A9D80F0F4D7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6" r:id="rId1"/>
    <p:sldLayoutId id="2147483927" r:id="rId2"/>
    <p:sldLayoutId id="2147483928" r:id="rId3"/>
    <p:sldLayoutId id="2147483929" r:id="rId4"/>
    <p:sldLayoutId id="2147483930" r:id="rId5"/>
    <p:sldLayoutId id="2147483931" r:id="rId6"/>
    <p:sldLayoutId id="2147483932" r:id="rId7"/>
    <p:sldLayoutId id="2147483933" r:id="rId8"/>
    <p:sldLayoutId id="2147483934" r:id="rId9"/>
    <p:sldLayoutId id="2147483935" r:id="rId10"/>
    <p:sldLayoutId id="2147483936" r:id="rId11"/>
  </p:sldLayoutIdLst>
  <p:transition>
    <p:wipe dir="d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ass\ДЛЯ САЙТА\ГАЗЕТА\Фоны для презентаций\4ff5fca2d975e_512xau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26369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750339" y="1916832"/>
            <a:ext cx="5573641" cy="29238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Здоровье </a:t>
            </a:r>
          </a:p>
          <a:p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и здоровый образ жизни </a:t>
            </a:r>
          </a:p>
          <a:p>
            <a:endParaRPr lang="ru-RU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Подготовила: </a:t>
            </a: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инструктор по физической культуре – </a:t>
            </a:r>
          </a:p>
          <a:p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Трачук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Вероника Николаевна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wipe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E:\ass\ДЛЯ САЙТА\ГАЗЕТА\Фоны для презентаций\1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2808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23528" y="332656"/>
            <a:ext cx="8496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ru-RU" sz="3600" b="1" i="1" dirty="0" smtClean="0">
                <a:solidFill>
                  <a:srgbClr val="2F06FA"/>
                </a:solidFill>
                <a:cs typeface="Times New Roman" pitchFamily="18" charset="0"/>
              </a:rPr>
              <a:t>Режим</a:t>
            </a:r>
            <a:r>
              <a:rPr kumimoji="0" lang="en-US" sz="3600" b="1" i="1" dirty="0" smtClean="0">
                <a:solidFill>
                  <a:srgbClr val="2F06FA"/>
                </a:solidFill>
                <a:cs typeface="Times New Roman" pitchFamily="18" charset="0"/>
              </a:rPr>
              <a:t> </a:t>
            </a:r>
            <a:r>
              <a:rPr kumimoji="0" lang="ru-RU" sz="3600" b="1" i="1" dirty="0" smtClean="0">
                <a:solidFill>
                  <a:srgbClr val="2F06FA"/>
                </a:solidFill>
                <a:cs typeface="Times New Roman" pitchFamily="18" charset="0"/>
              </a:rPr>
              <a:t>-</a:t>
            </a:r>
            <a:r>
              <a:rPr kumimoji="0" lang="en-US" sz="3600" b="1" i="1" dirty="0" smtClean="0">
                <a:solidFill>
                  <a:srgbClr val="2F06FA"/>
                </a:solidFill>
                <a:cs typeface="Times New Roman" pitchFamily="18" charset="0"/>
              </a:rPr>
              <a:t> </a:t>
            </a:r>
            <a:r>
              <a:rPr kumimoji="0" lang="ru-RU" sz="3600" b="1" i="1" dirty="0" smtClean="0">
                <a:solidFill>
                  <a:srgbClr val="2F06FA"/>
                </a:solidFill>
                <a:cs typeface="Times New Roman" pitchFamily="18" charset="0"/>
              </a:rPr>
              <a:t>это правильное чередование периодов работы и отдыха. </a:t>
            </a:r>
            <a:endParaRPr kumimoji="0" lang="ru-RU" sz="3600" b="1" i="1" dirty="0">
              <a:solidFill>
                <a:srgbClr val="2F06FA"/>
              </a:solidFill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340768"/>
            <a:ext cx="691276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42900" algn="l">
              <a:lnSpc>
                <a:spcPct val="150000"/>
              </a:lnSpc>
              <a:spcBef>
                <a:spcPts val="0"/>
              </a:spcBef>
              <a:buSzPct val="90000"/>
            </a:pPr>
            <a:r>
              <a:rPr kumimoji="0" lang="ru-RU" sz="3200" dirty="0" smtClean="0">
                <a:latin typeface="Tahoma" charset="0"/>
              </a:rPr>
              <a:t> </a:t>
            </a:r>
            <a:r>
              <a:rPr kumimoji="0" lang="ru-RU" sz="3600" dirty="0" smtClean="0">
                <a:solidFill>
                  <a:srgbClr val="002060"/>
                </a:solidFill>
                <a:cs typeface="Times New Roman" pitchFamily="18" charset="0"/>
              </a:rPr>
              <a:t>Принципы</a:t>
            </a:r>
            <a:r>
              <a:rPr kumimoji="0" lang="ru-RU" sz="3200" dirty="0" smtClean="0">
                <a:solidFill>
                  <a:srgbClr val="002060"/>
                </a:solidFill>
                <a:cs typeface="Times New Roman" pitchFamily="18" charset="0"/>
              </a:rPr>
              <a:t>:</a:t>
            </a:r>
          </a:p>
          <a:p>
            <a:pPr indent="-342900" algn="l">
              <a:lnSpc>
                <a:spcPct val="150000"/>
              </a:lnSpc>
              <a:spcBef>
                <a:spcPts val="0"/>
              </a:spcBef>
              <a:buSzPct val="90000"/>
              <a:buFontTx/>
              <a:buChar char="•"/>
            </a:pPr>
            <a:r>
              <a:rPr kumimoji="0" lang="ru-RU" dirty="0" smtClean="0">
                <a:solidFill>
                  <a:srgbClr val="002060"/>
                </a:solidFill>
                <a:latin typeface="Tahoma" charset="0"/>
              </a:rPr>
              <a:t>Строгое выполнение</a:t>
            </a:r>
          </a:p>
          <a:p>
            <a:pPr indent="-342900" algn="l">
              <a:lnSpc>
                <a:spcPct val="150000"/>
              </a:lnSpc>
              <a:spcBef>
                <a:spcPts val="0"/>
              </a:spcBef>
              <a:buSzPct val="90000"/>
              <a:buFontTx/>
              <a:buChar char="•"/>
            </a:pPr>
            <a:r>
              <a:rPr kumimoji="0" lang="ru-RU" dirty="0" smtClean="0">
                <a:solidFill>
                  <a:srgbClr val="002060"/>
                </a:solidFill>
                <a:latin typeface="Tahoma" charset="0"/>
              </a:rPr>
              <a:t>Недопустимость частых изменений</a:t>
            </a:r>
          </a:p>
          <a:p>
            <a:pPr indent="-342900" algn="l">
              <a:lnSpc>
                <a:spcPct val="150000"/>
              </a:lnSpc>
              <a:spcBef>
                <a:spcPts val="0"/>
              </a:spcBef>
              <a:buSzPct val="90000"/>
              <a:buFontTx/>
              <a:buChar char="•"/>
            </a:pPr>
            <a:r>
              <a:rPr kumimoji="0" lang="ru-RU" dirty="0" smtClean="0">
                <a:solidFill>
                  <a:srgbClr val="002060"/>
                </a:solidFill>
                <a:latin typeface="Tahoma" charset="0"/>
              </a:rPr>
              <a:t>Доступность </a:t>
            </a:r>
          </a:p>
          <a:p>
            <a:pPr indent="-342900" algn="l">
              <a:lnSpc>
                <a:spcPct val="150000"/>
              </a:lnSpc>
              <a:spcBef>
                <a:spcPts val="0"/>
              </a:spcBef>
              <a:buSzPct val="90000"/>
            </a:pPr>
            <a:endParaRPr kumimoji="0" lang="ru-RU" dirty="0" smtClean="0">
              <a:solidFill>
                <a:srgbClr val="002060"/>
              </a:solidFill>
              <a:latin typeface="Tahoma" charset="0"/>
            </a:endParaRPr>
          </a:p>
          <a:p>
            <a:pPr indent="-342900" algn="l">
              <a:lnSpc>
                <a:spcPct val="150000"/>
              </a:lnSpc>
              <a:spcBef>
                <a:spcPts val="0"/>
              </a:spcBef>
              <a:buSzPct val="90000"/>
            </a:pPr>
            <a:r>
              <a:rPr kumimoji="0" lang="ru-RU" sz="2800" dirty="0" smtClean="0">
                <a:latin typeface="Tahoma" charset="0"/>
              </a:rPr>
              <a:t>               </a:t>
            </a:r>
            <a:r>
              <a:rPr kumimoji="0" lang="ru-RU" sz="2800" dirty="0" smtClean="0">
                <a:solidFill>
                  <a:srgbClr val="2F06FA"/>
                </a:solidFill>
                <a:latin typeface="Tahoma" charset="0"/>
              </a:rPr>
              <a:t> Отдых</a:t>
            </a:r>
          </a:p>
          <a:p>
            <a:pPr indent="-342900" algn="l">
              <a:lnSpc>
                <a:spcPct val="150000"/>
              </a:lnSpc>
              <a:spcBef>
                <a:spcPts val="0"/>
              </a:spcBef>
              <a:buSzPct val="90000"/>
            </a:pPr>
            <a:endParaRPr kumimoji="0" lang="ru-RU" sz="2800" dirty="0" smtClean="0">
              <a:solidFill>
                <a:srgbClr val="2F06FA"/>
              </a:solidFill>
              <a:latin typeface="Tahoma" charset="0"/>
            </a:endParaRPr>
          </a:p>
          <a:p>
            <a:pPr indent="-342900" algn="l">
              <a:lnSpc>
                <a:spcPct val="150000"/>
              </a:lnSpc>
              <a:spcBef>
                <a:spcPts val="0"/>
              </a:spcBef>
              <a:buSzPct val="90000"/>
            </a:pPr>
            <a:r>
              <a:rPr kumimoji="0" lang="ru-RU" sz="2800" dirty="0" smtClean="0">
                <a:solidFill>
                  <a:srgbClr val="2F06FA"/>
                </a:solidFill>
                <a:latin typeface="Tahoma" charset="0"/>
              </a:rPr>
              <a:t>активный             пассивный</a:t>
            </a:r>
            <a:r>
              <a:rPr kumimoji="0" lang="ru-RU" sz="2800" dirty="0" smtClean="0">
                <a:latin typeface="Tahoma" charset="0"/>
              </a:rPr>
              <a:t>      </a:t>
            </a:r>
            <a:r>
              <a:rPr kumimoji="0" lang="ru-RU" sz="2800" dirty="0" smtClean="0">
                <a:solidFill>
                  <a:srgbClr val="FC48DE"/>
                </a:solidFill>
                <a:latin typeface="Tahoma" charset="0"/>
              </a:rPr>
              <a:t>           </a:t>
            </a:r>
            <a:endParaRPr lang="ru-RU" sz="2800" dirty="0"/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3347864" y="4797152"/>
            <a:ext cx="936104" cy="100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>
            <a:off x="1403648" y="4869160"/>
            <a:ext cx="936104" cy="100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ass\ДЛЯ САЙТА\ГАЗЕТА\Фоны для презентаций\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43408"/>
            <a:ext cx="9144000" cy="710140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763688" y="476672"/>
            <a:ext cx="49685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 smtClean="0">
                <a:solidFill>
                  <a:srgbClr val="FF0000"/>
                </a:solidFill>
              </a:rPr>
              <a:t>Личная гигиена - </a:t>
            </a:r>
            <a:endParaRPr lang="ru-RU" sz="4000" b="1" i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340768"/>
            <a:ext cx="83529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i="1" dirty="0" smtClean="0">
                <a:solidFill>
                  <a:srgbClr val="C00000"/>
                </a:solidFill>
              </a:rPr>
              <a:t>это широкое понятие, включающее в себя выполнение правил, которые способствуют сохранению и укреплению здоровья человека. </a:t>
            </a:r>
            <a:endParaRPr lang="ru-RU" sz="3200" i="1" dirty="0">
              <a:solidFill>
                <a:srgbClr val="C00000"/>
              </a:solidFill>
            </a:endParaRPr>
          </a:p>
        </p:txBody>
      </p:sp>
      <p:pic>
        <p:nvPicPr>
          <p:cNvPr id="6" name="Picture 3" descr="C:\Documents and Settings\PAVLIN\Desktop\ЗОЖ\0000152805-YND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3428999"/>
            <a:ext cx="2232248" cy="25756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C:\Documents and Settings\PAVLIN\Desktop\ЗОЖ\images (8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3501008"/>
            <a:ext cx="2364673" cy="15887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 descr="C:\Documents and Settings\PAVLIN\Desktop\ЗОЖ\images (10)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6216" y="3501008"/>
            <a:ext cx="2096814" cy="2376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7" name="Picture 5" descr="E:\ass\ДЛЯ САЙТА\ГАЗЕТА\Фоны для презентаций\218215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5" y="-134424"/>
            <a:ext cx="9577063" cy="7131229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683568" y="404664"/>
            <a:ext cx="3503908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ru-RU" sz="3200" b="1" i="1" dirty="0" smtClean="0">
                <a:cs typeface="Times New Roman" pitchFamily="18" charset="0"/>
              </a:rPr>
              <a:t>Отказ от </a:t>
            </a:r>
          </a:p>
          <a:p>
            <a:r>
              <a:rPr kumimoji="0" lang="ru-RU" sz="3200" b="1" i="1" dirty="0" smtClean="0">
                <a:cs typeface="Times New Roman" pitchFamily="18" charset="0"/>
              </a:rPr>
              <a:t>вредных привычек</a:t>
            </a:r>
            <a:endParaRPr lang="ru-RU" sz="3200" b="1" i="1" dirty="0">
              <a:cs typeface="Times New Roman" pitchFamily="18" charset="0"/>
            </a:endParaRPr>
          </a:p>
        </p:txBody>
      </p:sp>
      <p:pic>
        <p:nvPicPr>
          <p:cNvPr id="5" name="Picture 2" descr="E:\ass\ДЛЯ САЙТА\239lt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404664"/>
            <a:ext cx="3534938" cy="201622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39552" y="1556792"/>
            <a:ext cx="388843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b="1" i="1" dirty="0" smtClean="0"/>
              <a:t>Вредная привычка -</a:t>
            </a:r>
            <a:r>
              <a:rPr lang="ru-RU" i="1" dirty="0" smtClean="0"/>
              <a:t> </a:t>
            </a:r>
          </a:p>
          <a:p>
            <a:pPr algn="l"/>
            <a:r>
              <a:rPr lang="ru-RU" i="1" dirty="0" smtClean="0"/>
              <a:t>это автоматически </a:t>
            </a:r>
          </a:p>
          <a:p>
            <a:pPr algn="l"/>
            <a:r>
              <a:rPr lang="ru-RU" i="1" dirty="0" smtClean="0"/>
              <a:t>повторяющееся многое число раз действие, причем </a:t>
            </a:r>
          </a:p>
          <a:p>
            <a:pPr algn="l"/>
            <a:r>
              <a:rPr lang="ru-RU" i="1" dirty="0" smtClean="0"/>
              <a:t>действие это вредоносное </a:t>
            </a:r>
          </a:p>
          <a:p>
            <a:pPr algn="l"/>
            <a:r>
              <a:rPr lang="ru-RU" i="1" dirty="0" smtClean="0"/>
              <a:t>с точки зрения </a:t>
            </a:r>
          </a:p>
          <a:p>
            <a:pPr algn="l"/>
            <a:r>
              <a:rPr lang="ru-RU" i="1" dirty="0" smtClean="0"/>
              <a:t>общественного блага, </a:t>
            </a:r>
          </a:p>
          <a:p>
            <a:pPr algn="l"/>
            <a:r>
              <a:rPr lang="ru-RU" i="1" dirty="0" smtClean="0"/>
              <a:t>окружающих или здоровья </a:t>
            </a:r>
          </a:p>
          <a:p>
            <a:pPr algn="l"/>
            <a:r>
              <a:rPr lang="ru-RU" i="1" dirty="0" smtClean="0"/>
              <a:t>самого человека, </a:t>
            </a:r>
          </a:p>
          <a:p>
            <a:pPr algn="l"/>
            <a:r>
              <a:rPr lang="ru-RU" i="1" dirty="0" smtClean="0"/>
              <a:t>который подпал под кабалу </a:t>
            </a:r>
          </a:p>
          <a:p>
            <a:pPr algn="l"/>
            <a:r>
              <a:rPr lang="ru-RU" i="1" dirty="0" smtClean="0"/>
              <a:t>вредной привычки.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499992" y="2395240"/>
            <a:ext cx="4896544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000" dirty="0" smtClean="0"/>
              <a:t>• Алкоголизм, наркомания</a:t>
            </a:r>
            <a:br>
              <a:rPr lang="ru-RU" sz="2000" dirty="0" smtClean="0"/>
            </a:br>
            <a:r>
              <a:rPr lang="ru-RU" sz="2000" dirty="0" smtClean="0"/>
              <a:t>• Курение, игровая зависимость </a:t>
            </a:r>
            <a:br>
              <a:rPr lang="ru-RU" sz="2000" dirty="0" smtClean="0"/>
            </a:br>
            <a:r>
              <a:rPr lang="ru-RU" sz="2000" dirty="0" smtClean="0"/>
              <a:t>• </a:t>
            </a:r>
            <a:r>
              <a:rPr lang="ru-RU" sz="2000" dirty="0" err="1" smtClean="0"/>
              <a:t>Шопингомания</a:t>
            </a:r>
            <a:r>
              <a:rPr lang="ru-RU" sz="2000" dirty="0" smtClean="0"/>
              <a:t>, переедание</a:t>
            </a:r>
            <a:br>
              <a:rPr lang="ru-RU" sz="2000" dirty="0" smtClean="0"/>
            </a:br>
            <a:r>
              <a:rPr lang="ru-RU" sz="2000" dirty="0" smtClean="0"/>
              <a:t>• Телевизионная зависимость</a:t>
            </a:r>
            <a:br>
              <a:rPr lang="ru-RU" sz="2000" dirty="0" smtClean="0"/>
            </a:br>
            <a:r>
              <a:rPr lang="ru-RU" sz="2000" dirty="0" smtClean="0"/>
              <a:t>• Интернет-зависимость </a:t>
            </a:r>
            <a:br>
              <a:rPr lang="ru-RU" sz="2000" dirty="0" smtClean="0"/>
            </a:br>
            <a:r>
              <a:rPr lang="ru-RU" sz="2000" dirty="0" smtClean="0"/>
              <a:t>• </a:t>
            </a:r>
            <a:r>
              <a:rPr lang="ru-RU" sz="2000" smtClean="0"/>
              <a:t>Привычка грызть </a:t>
            </a:r>
            <a:r>
              <a:rPr lang="ru-RU" sz="2000" dirty="0" smtClean="0"/>
              <a:t>ногти</a:t>
            </a:r>
            <a:br>
              <a:rPr lang="ru-RU" sz="2000" dirty="0" smtClean="0"/>
            </a:br>
            <a:r>
              <a:rPr lang="ru-RU" sz="2000" dirty="0" smtClean="0"/>
              <a:t>• Ковыряние кожи, • Ковыряние в носу </a:t>
            </a:r>
            <a:br>
              <a:rPr lang="ru-RU" sz="2000" dirty="0" smtClean="0"/>
            </a:br>
            <a:r>
              <a:rPr lang="ru-RU" sz="2000" dirty="0" smtClean="0"/>
              <a:t>• </a:t>
            </a:r>
            <a:r>
              <a:rPr lang="ru-RU" sz="2000" dirty="0" err="1" smtClean="0"/>
              <a:t>Щелкание</a:t>
            </a:r>
            <a:r>
              <a:rPr lang="ru-RU" sz="2000" dirty="0" smtClean="0"/>
              <a:t> суставами </a:t>
            </a:r>
            <a:br>
              <a:rPr lang="ru-RU" sz="2000" dirty="0" smtClean="0"/>
            </a:br>
            <a:r>
              <a:rPr lang="ru-RU" sz="2000" dirty="0" smtClean="0"/>
              <a:t>• Привычка грызть карандаш или ручку</a:t>
            </a:r>
            <a:br>
              <a:rPr lang="ru-RU" sz="2000" dirty="0" smtClean="0"/>
            </a:br>
            <a:r>
              <a:rPr lang="ru-RU" sz="2000" dirty="0" smtClean="0"/>
              <a:t>• Привычка сплёвывать на пол</a:t>
            </a:r>
            <a:br>
              <a:rPr lang="ru-RU" sz="2000" dirty="0" smtClean="0"/>
            </a:br>
            <a:r>
              <a:rPr lang="ru-RU" sz="2000" dirty="0" smtClean="0"/>
              <a:t>• Употребление нецензурных выражений</a:t>
            </a:r>
            <a:br>
              <a:rPr lang="ru-RU" sz="2000" dirty="0" smtClean="0"/>
            </a:br>
            <a:r>
              <a:rPr lang="ru-RU" sz="2000" dirty="0" smtClean="0"/>
              <a:t>• Злоупотребление «словами-паразитами» и др.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E:\ass\ДЛЯ САЙТА\ГАЗЕТА\Фоны для презентаций\1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86779" y="0"/>
            <a:ext cx="9330779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344850" y="620688"/>
            <a:ext cx="154401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</a:rPr>
              <a:t>Цель: </a:t>
            </a:r>
            <a:endParaRPr lang="ru-RU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1844824"/>
            <a:ext cx="842493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dirty="0" smtClean="0"/>
              <a:t> 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-</a:t>
            </a:r>
            <a:r>
              <a:rPr lang="ru-RU" i="1" dirty="0" smtClean="0"/>
              <a:t> </a:t>
            </a:r>
            <a:r>
              <a:rPr lang="ru-RU" sz="3200" i="1" dirty="0" smtClean="0">
                <a:solidFill>
                  <a:schemeClr val="accent2">
                    <a:lumMod val="75000"/>
                  </a:schemeClr>
                </a:solidFill>
              </a:rPr>
              <a:t>Иметь представление о здоровье и ЗОЖ (здоровом образе жизни) </a:t>
            </a:r>
          </a:p>
          <a:p>
            <a:pPr algn="l"/>
            <a:endParaRPr lang="ru-RU" sz="3200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l"/>
            <a:r>
              <a:rPr lang="ru-RU" sz="3200" i="1" dirty="0" smtClean="0">
                <a:solidFill>
                  <a:schemeClr val="accent2">
                    <a:lumMod val="75000"/>
                  </a:schemeClr>
                </a:solidFill>
              </a:rPr>
              <a:t>  - Формирование сознательного и ответственного отношения к своему здоровью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ru-RU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E:\ass\ДЛЯ САЙТА\ГАЗЕТА\Фоны для презентаций\1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73763" y="-350838"/>
            <a:ext cx="9317763" cy="720883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280028" y="0"/>
            <a:ext cx="24507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Содержание:</a:t>
            </a:r>
            <a:endParaRPr lang="ru-RU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692696"/>
            <a:ext cx="849694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Что такое здоровье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Здоровый образ жизни и его составляющие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Двигательная активность  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Закаливание , принципы закаливания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Рациональное питание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Режим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Личная гигиена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Вредные привычки 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ass\ДЛЯ САЙТА\ГАЗЕТА\Фоны для презентаций\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4049" y="0"/>
            <a:ext cx="9198049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1520" y="1124744"/>
            <a:ext cx="842493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Здоровье</a:t>
            </a:r>
            <a:r>
              <a:rPr lang="ru-RU" sz="2800" dirty="0" smtClean="0">
                <a:solidFill>
                  <a:srgbClr val="990033"/>
                </a:solidFill>
              </a:rPr>
              <a:t> - состояние любого живого организма, </a:t>
            </a:r>
          </a:p>
          <a:p>
            <a:r>
              <a:rPr lang="ru-RU" sz="2800" dirty="0" smtClean="0">
                <a:solidFill>
                  <a:srgbClr val="990033"/>
                </a:solidFill>
              </a:rPr>
              <a:t>при котором он в целом и все его органы способны полностью выполнять свои функции; </a:t>
            </a:r>
          </a:p>
          <a:p>
            <a:r>
              <a:rPr lang="ru-RU" sz="2800" dirty="0" smtClean="0">
                <a:solidFill>
                  <a:srgbClr val="990033"/>
                </a:solidFill>
              </a:rPr>
              <a:t>отсутствие недуга, болезни. </a:t>
            </a:r>
            <a:endParaRPr lang="ru-RU" sz="2800" dirty="0">
              <a:solidFill>
                <a:srgbClr val="990033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3861048"/>
            <a:ext cx="82809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ru-RU" sz="2800" b="1" dirty="0" smtClean="0">
                <a:solidFill>
                  <a:srgbClr val="990033"/>
                </a:solidFill>
              </a:rPr>
              <a:t>Здоровый образ жизни</a:t>
            </a:r>
            <a:r>
              <a:rPr kumimoji="0" lang="ru-RU" sz="2800" dirty="0" smtClean="0">
                <a:solidFill>
                  <a:srgbClr val="990033"/>
                </a:solidFill>
              </a:rPr>
              <a:t> - это </a:t>
            </a:r>
          </a:p>
          <a:p>
            <a:r>
              <a:rPr kumimoji="0" lang="ru-RU" sz="2800" dirty="0" smtClean="0">
                <a:solidFill>
                  <a:srgbClr val="990033"/>
                </a:solidFill>
              </a:rPr>
              <a:t>индивидуальная   система поведения человека, </a:t>
            </a:r>
          </a:p>
          <a:p>
            <a:r>
              <a:rPr kumimoji="0" lang="ru-RU" sz="2800" dirty="0" smtClean="0">
                <a:solidFill>
                  <a:srgbClr val="990033"/>
                </a:solidFill>
              </a:rPr>
              <a:t>направленная на сохранение </a:t>
            </a:r>
          </a:p>
          <a:p>
            <a:r>
              <a:rPr kumimoji="0" lang="ru-RU" sz="2800" dirty="0" smtClean="0">
                <a:solidFill>
                  <a:srgbClr val="990033"/>
                </a:solidFill>
              </a:rPr>
              <a:t>и укрепление здоровья.                 </a:t>
            </a:r>
            <a:r>
              <a:rPr kumimoji="0" lang="ru-RU" sz="3200" dirty="0" smtClean="0">
                <a:solidFill>
                  <a:schemeClr val="tx2"/>
                </a:solidFill>
              </a:rPr>
              <a:t/>
            </a:r>
            <a:br>
              <a:rPr kumimoji="0" lang="ru-RU" sz="3200" dirty="0" smtClean="0">
                <a:solidFill>
                  <a:schemeClr val="tx2"/>
                </a:solidFill>
              </a:rPr>
            </a:br>
            <a:r>
              <a:rPr kumimoji="0" lang="ru-RU" sz="3200" i="1" dirty="0" smtClean="0">
                <a:solidFill>
                  <a:srgbClr val="FF0000"/>
                </a:solidFill>
              </a:rPr>
              <a:t> </a:t>
            </a:r>
            <a:endParaRPr kumimoji="0" lang="ru-RU" sz="32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ass\ДЛЯ САЙТА\ГАЗЕТА\Фоны для презентаций\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350838"/>
            <a:ext cx="9144000" cy="720883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67544" y="0"/>
            <a:ext cx="8208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ru-RU" sz="3600" b="1" i="1" dirty="0" smtClean="0">
                <a:solidFill>
                  <a:srgbClr val="7030A0"/>
                </a:solidFill>
              </a:rPr>
              <a:t>Составляющие </a:t>
            </a:r>
          </a:p>
          <a:p>
            <a:r>
              <a:rPr kumimoji="0" lang="ru-RU" sz="3600" b="1" i="1" dirty="0" smtClean="0">
                <a:solidFill>
                  <a:srgbClr val="7030A0"/>
                </a:solidFill>
              </a:rPr>
              <a:t>здорового образа жизни: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628800"/>
            <a:ext cx="4572000" cy="459818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SzPct val="90000"/>
              <a:buFont typeface="Arial" pitchFamily="34" charset="0"/>
              <a:buChar char="•"/>
            </a:pPr>
            <a:r>
              <a:rPr kumimoji="0" lang="ru-RU" dirty="0" smtClean="0">
                <a:solidFill>
                  <a:srgbClr val="6600CC"/>
                </a:solidFill>
                <a:latin typeface="Tahoma" charset="0"/>
              </a:rPr>
              <a:t>Оптимальный уровень двигательной активности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SzPct val="90000"/>
              <a:buFont typeface="Arial" pitchFamily="34" charset="0"/>
              <a:buChar char="•"/>
            </a:pPr>
            <a:r>
              <a:rPr kumimoji="0" lang="ru-RU" dirty="0" smtClean="0">
                <a:solidFill>
                  <a:srgbClr val="6600CC"/>
                </a:solidFill>
                <a:latin typeface="Tahoma" charset="0"/>
              </a:rPr>
              <a:t>Закаливание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SzPct val="90000"/>
              <a:buFont typeface="Arial" pitchFamily="34" charset="0"/>
              <a:buChar char="•"/>
            </a:pPr>
            <a:r>
              <a:rPr kumimoji="0" lang="ru-RU" dirty="0" smtClean="0">
                <a:solidFill>
                  <a:srgbClr val="6600CC"/>
                </a:solidFill>
                <a:latin typeface="Tahoma" charset="0"/>
              </a:rPr>
              <a:t>Рациональное питание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SzPct val="90000"/>
              <a:buFont typeface="Arial" pitchFamily="34" charset="0"/>
              <a:buChar char="•"/>
            </a:pPr>
            <a:r>
              <a:rPr kumimoji="0" lang="ru-RU" dirty="0" smtClean="0">
                <a:solidFill>
                  <a:srgbClr val="6600CC"/>
                </a:solidFill>
                <a:latin typeface="Tahoma" charset="0"/>
              </a:rPr>
              <a:t>Режим труда и отдыха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SzPct val="90000"/>
              <a:buFont typeface="Arial" pitchFamily="34" charset="0"/>
              <a:buChar char="•"/>
            </a:pPr>
            <a:r>
              <a:rPr kumimoji="0" lang="ru-RU" dirty="0" smtClean="0">
                <a:solidFill>
                  <a:srgbClr val="6600CC"/>
                </a:solidFill>
                <a:latin typeface="Tahoma" charset="0"/>
              </a:rPr>
              <a:t>Личная гигиена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SzPct val="90000"/>
              <a:buFont typeface="Arial" pitchFamily="34" charset="0"/>
              <a:buChar char="•"/>
            </a:pPr>
            <a:r>
              <a:rPr kumimoji="0" lang="ru-RU" dirty="0" smtClean="0">
                <a:solidFill>
                  <a:srgbClr val="6600CC"/>
                </a:solidFill>
                <a:latin typeface="Tahoma" charset="0"/>
              </a:rPr>
              <a:t>Экологически грамотное поведение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SzPct val="90000"/>
              <a:buFont typeface="Arial" pitchFamily="34" charset="0"/>
              <a:buChar char="•"/>
            </a:pPr>
            <a:r>
              <a:rPr kumimoji="0" lang="ru-RU" dirty="0" smtClean="0">
                <a:solidFill>
                  <a:srgbClr val="6600CC"/>
                </a:solidFill>
                <a:latin typeface="Tahoma" charset="0"/>
              </a:rPr>
              <a:t>Отказ от вредных привычек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SzPct val="90000"/>
              <a:buFont typeface="Arial" pitchFamily="34" charset="0"/>
              <a:buChar char="•"/>
            </a:pPr>
            <a:r>
              <a:rPr kumimoji="0" lang="ru-RU" dirty="0" smtClean="0">
                <a:solidFill>
                  <a:srgbClr val="6600CC"/>
                </a:solidFill>
                <a:latin typeface="Tahoma" charset="0"/>
              </a:rPr>
              <a:t>Психическая и эмоциональная устойчивость</a:t>
            </a:r>
            <a:endParaRPr kumimoji="0" lang="ru-RU" dirty="0">
              <a:solidFill>
                <a:srgbClr val="6600CC"/>
              </a:solidFill>
              <a:latin typeface="Tahoma" charset="0"/>
            </a:endParaRPr>
          </a:p>
        </p:txBody>
      </p:sp>
      <p:pic>
        <p:nvPicPr>
          <p:cNvPr id="5" name="Picture 1028" descr="s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916832"/>
            <a:ext cx="3882008" cy="39101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E:\ass\ДЛЯ САЙТА\ГАЗЕТА\Фоны для презентаций\2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403648" y="260648"/>
            <a:ext cx="61289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</a:rPr>
              <a:t>Двигательная активность: 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764704"/>
            <a:ext cx="842493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 smtClean="0">
                <a:solidFill>
                  <a:srgbClr val="990033"/>
                </a:solidFill>
              </a:rPr>
              <a:t>эффективное средство сохранения и укрепления здоровья;</a:t>
            </a:r>
          </a:p>
          <a:p>
            <a:pPr algn="l"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 smtClean="0">
                <a:solidFill>
                  <a:srgbClr val="990033"/>
                </a:solidFill>
              </a:rPr>
              <a:t> первостепенная роль среди факторов, влияющих на рост, развитие и состояние здоровья детей ;</a:t>
            </a:r>
          </a:p>
          <a:p>
            <a:pPr algn="l"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 smtClean="0">
                <a:solidFill>
                  <a:srgbClr val="990033"/>
                </a:solidFill>
              </a:rPr>
              <a:t> значительно улучшает работу всех органов, систем органов и  организма в целом. </a:t>
            </a:r>
          </a:p>
        </p:txBody>
      </p:sp>
      <p:pic>
        <p:nvPicPr>
          <p:cNvPr id="8195" name="Picture 3" descr="C:\Users\Вероника\Pictures\фото  с Детского Сада\Веселые старты 2013октябрь\DSCN1458.JPG"/>
          <p:cNvPicPr>
            <a:picLocks noChangeAspect="1" noChangeArrowheads="1"/>
          </p:cNvPicPr>
          <p:nvPr/>
        </p:nvPicPr>
        <p:blipFill>
          <a:blip r:embed="rId3" cstate="email">
            <a:lum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3573016"/>
            <a:ext cx="3600400" cy="2808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196" name="Picture 4" descr="C:\Users\Вероника\Pictures\фото  с Детского Сада\Веселые старты 2013октябрь\DSCN1461.JPG"/>
          <p:cNvPicPr>
            <a:picLocks noChangeAspect="1" noChangeArrowheads="1"/>
          </p:cNvPicPr>
          <p:nvPr/>
        </p:nvPicPr>
        <p:blipFill>
          <a:blip r:embed="rId4" cstate="email">
            <a:lum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3140968"/>
            <a:ext cx="3600400" cy="2736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E:\ass\ДЛЯ САЙТА\ГАЗЕТА\Фоны для презентаций\1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95536" y="260648"/>
            <a:ext cx="849694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3200" b="1" i="1" dirty="0" smtClean="0">
                <a:solidFill>
                  <a:srgbClr val="7030A0"/>
                </a:solidFill>
              </a:rPr>
              <a:t>Закаливание </a:t>
            </a:r>
            <a:r>
              <a:rPr lang="ru-RU" b="1" i="1" dirty="0" smtClean="0">
                <a:solidFill>
                  <a:srgbClr val="7030A0"/>
                </a:solidFill>
              </a:rPr>
              <a:t>– </a:t>
            </a:r>
            <a:r>
              <a:rPr lang="ru-RU" i="1" dirty="0" smtClean="0">
                <a:solidFill>
                  <a:srgbClr val="002060"/>
                </a:solidFill>
              </a:rPr>
              <a:t>это система процедур, которые повышают сопротивляемость организма неблагоприятным воздействиям внешней среды, вырабатывают иммунитет, улучшают терморегуляцию, укрепляют дух. Закаливание - это своего рода тренировка защитных сил организма, их подготовка к своевременной мобилизации при необходимости в критических условиях</a:t>
            </a: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15616" y="3140968"/>
            <a:ext cx="39835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smtClean="0">
                <a:solidFill>
                  <a:srgbClr val="6600CC"/>
                </a:solidFill>
              </a:rPr>
              <a:t>Средства закаливания: </a:t>
            </a:r>
            <a:endParaRPr lang="ru-RU" sz="2800" b="1" i="1" dirty="0">
              <a:solidFill>
                <a:srgbClr val="6600CC"/>
              </a:solidFill>
            </a:endParaRPr>
          </a:p>
        </p:txBody>
      </p:sp>
      <p:pic>
        <p:nvPicPr>
          <p:cNvPr id="5" name="Picture 2" descr="C:\Documents and Settings\PAVLIN\Desktop\ЗОЖ\sun.g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3212976"/>
            <a:ext cx="2664296" cy="2492405"/>
          </a:xfrm>
          <a:prstGeom prst="rect">
            <a:avLst/>
          </a:prstGeom>
          <a:noFill/>
        </p:spPr>
      </p:pic>
      <p:pic>
        <p:nvPicPr>
          <p:cNvPr id="6" name="Picture 3" descr="C:\Documents and Settings\PAVLIN\Desktop\ЗОЖ\images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1840" y="4437112"/>
            <a:ext cx="2304256" cy="1584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4" descr="C:\Documents and Settings\PAVLIN\Desktop\ЗОЖ\images (1)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4941168"/>
            <a:ext cx="2232248" cy="15121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5652120" y="3212976"/>
            <a:ext cx="14552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ru-RU" sz="3200" b="1" dirty="0" smtClean="0">
                <a:solidFill>
                  <a:srgbClr val="C00000"/>
                </a:solidFill>
              </a:rPr>
              <a:t>солнце</a:t>
            </a:r>
            <a:endParaRPr kumimoji="0" lang="ru-RU" sz="3200" b="1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491880" y="3861048"/>
            <a:ext cx="13846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ru-RU" sz="3200" b="1" dirty="0" smtClean="0">
                <a:solidFill>
                  <a:schemeClr val="tx2"/>
                </a:solidFill>
              </a:rPr>
              <a:t>воздух</a:t>
            </a:r>
            <a:endParaRPr kumimoji="0" lang="ru-RU" sz="3200" b="1" dirty="0">
              <a:solidFill>
                <a:schemeClr val="tx2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99592" y="4365104"/>
            <a:ext cx="10100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ru-RU" sz="3200" b="1" dirty="0" smtClean="0">
                <a:solidFill>
                  <a:srgbClr val="2F06FA"/>
                </a:solidFill>
              </a:rPr>
              <a:t>вода</a:t>
            </a:r>
            <a:endParaRPr kumimoji="0" lang="ru-RU" sz="3200" b="1" dirty="0">
              <a:solidFill>
                <a:srgbClr val="2F06FA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E:\ass\ДЛЯ САЙТА\ГАЗЕТА\Фоны для презентаций\1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995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59792" y="332656"/>
            <a:ext cx="53044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kumimoji="0" lang="ru-RU" sz="3600" b="1" i="1" dirty="0" smtClean="0">
                <a:solidFill>
                  <a:srgbClr val="C00000"/>
                </a:solidFill>
              </a:rPr>
              <a:t>Принципы закаливания: </a:t>
            </a:r>
            <a:endParaRPr kumimoji="0" lang="ru-RU" sz="3600" b="1" i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55776" y="1484784"/>
            <a:ext cx="6174432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800" b="1" i="1" dirty="0" smtClean="0">
                <a:solidFill>
                  <a:srgbClr val="C00000"/>
                </a:solidFill>
              </a:rPr>
              <a:t>Постепенность закаливающих процедур</a:t>
            </a:r>
          </a:p>
          <a:p>
            <a:pPr algn="l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800" b="1" i="1" dirty="0" smtClean="0">
                <a:solidFill>
                  <a:srgbClr val="C00000"/>
                </a:solidFill>
              </a:rPr>
              <a:t>Систематичность</a:t>
            </a:r>
          </a:p>
          <a:p>
            <a:pPr algn="l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800" b="1" i="1" dirty="0" smtClean="0">
                <a:solidFill>
                  <a:srgbClr val="C00000"/>
                </a:solidFill>
              </a:rPr>
              <a:t>Последовательность</a:t>
            </a:r>
          </a:p>
          <a:p>
            <a:pPr algn="l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800" b="1" i="1" dirty="0" smtClean="0">
                <a:solidFill>
                  <a:srgbClr val="C00000"/>
                </a:solidFill>
              </a:rPr>
              <a:t>Комплексность</a:t>
            </a:r>
          </a:p>
          <a:p>
            <a:pPr algn="l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800" b="1" i="1" dirty="0" smtClean="0">
                <a:solidFill>
                  <a:srgbClr val="C00000"/>
                </a:solidFill>
              </a:rPr>
              <a:t>Учет индивидуальных особенностей ребенка</a:t>
            </a:r>
            <a:endParaRPr lang="ru-RU" sz="28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E:\ass\ДЛЯ САЙТА\ГАЗЕТА\Фоны для презентаций\1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86777" y="0"/>
            <a:ext cx="9330777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940805" y="404664"/>
            <a:ext cx="49889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dirty="0" smtClean="0">
                <a:solidFill>
                  <a:srgbClr val="6600CC"/>
                </a:solidFill>
              </a:rPr>
              <a:t>Рациональное питание</a:t>
            </a:r>
            <a:endParaRPr lang="ru-RU" sz="3600" b="1" i="1" dirty="0">
              <a:solidFill>
                <a:srgbClr val="6600CC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1556792"/>
            <a:ext cx="712879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</a:rPr>
              <a:t>Первый принцип рационального питания: его энергетическая ценность должна соответствовать энергетическим затратам организма. </a:t>
            </a:r>
          </a:p>
          <a:p>
            <a:pPr algn="l"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</a:rPr>
              <a:t> Второй принцип рационального питания – соответствие химического состава пищевых веществ физиологическим потребностям организма. </a:t>
            </a:r>
          </a:p>
          <a:p>
            <a:pPr algn="l"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</a:rPr>
              <a:t>Максимальное разнообразие питания определяет третий принцип рационального питания.  </a:t>
            </a:r>
          </a:p>
          <a:p>
            <a:pPr algn="l"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</a:rPr>
              <a:t>Наконец, соблюдение оптимального режима питания определяет четвертый принцип рационального питания. 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2142</TotalTime>
  <Words>311</Words>
  <Application>Microsoft Office PowerPoint</Application>
  <PresentationFormat>Экран (4:3)</PresentationFormat>
  <Paragraphs>81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FIO_KARELIA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Сохрани своё здоровье!</dc:title>
  <dc:creator>Пользователь</dc:creator>
  <cp:lastModifiedBy>111</cp:lastModifiedBy>
  <cp:revision>101</cp:revision>
  <dcterms:created xsi:type="dcterms:W3CDTF">2005-12-02T08:32:59Z</dcterms:created>
  <dcterms:modified xsi:type="dcterms:W3CDTF">2014-12-15T09:39:05Z</dcterms:modified>
</cp:coreProperties>
</file>