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84" r:id="rId4"/>
    <p:sldId id="256" r:id="rId5"/>
    <p:sldId id="267" r:id="rId6"/>
    <p:sldId id="268" r:id="rId7"/>
    <p:sldId id="257" r:id="rId8"/>
    <p:sldId id="258" r:id="rId9"/>
    <p:sldId id="259" r:id="rId10"/>
    <p:sldId id="260" r:id="rId11"/>
    <p:sldId id="261" r:id="rId12"/>
    <p:sldId id="276" r:id="rId13"/>
    <p:sldId id="280" r:id="rId14"/>
    <p:sldId id="269" r:id="rId15"/>
    <p:sldId id="270" r:id="rId16"/>
    <p:sldId id="279" r:id="rId17"/>
    <p:sldId id="262" r:id="rId18"/>
    <p:sldId id="263" r:id="rId19"/>
    <p:sldId id="264" r:id="rId20"/>
    <p:sldId id="265" r:id="rId21"/>
    <p:sldId id="271" r:id="rId22"/>
    <p:sldId id="272" r:id="rId23"/>
    <p:sldId id="266" r:id="rId24"/>
    <p:sldId id="282" r:id="rId25"/>
    <p:sldId id="273" r:id="rId26"/>
    <p:sldId id="281" r:id="rId27"/>
    <p:sldId id="275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>
        <p:scale>
          <a:sx n="75" d="100"/>
          <a:sy n="75" d="100"/>
        </p:scale>
        <p:origin x="-1014" y="-7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A4DAAE-688F-44AF-8EC7-0AA293DC17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4A52C3-6AC1-4453-B312-B1E2A54544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14C305-EC96-40E2-8DDA-B3658515A3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9590A9-1208-43D1-9C92-4DBFA284D4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C85757-79B2-4DC3-A9A3-E2AD79618C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204C22-C1E8-427E-B641-D21C06B8AE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2BB49-69DA-4D3C-A0FA-04EA9C1CC0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8009AA-2696-4392-8A70-658B1F053D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69DD63-6B55-4850-9B8C-ECF42FC133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8A029B-21A3-43AF-B22B-08D2CB91F9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AB4971-197D-411A-A40B-37C9BC9441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06AAF0-F0D2-4590-BF13-5263318ED2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1A588B-1A28-4858-8D85-D19079EB7A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B1B40-EC75-4B5B-A6C5-62119B5365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6AB727-1CFB-4CAD-B0C1-57E4BFF55C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3BE38A-0266-42B9-A5C9-87AD1A45CB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A3AF7-2B8A-4833-AE2E-79E8E863E3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931EC-E3B6-4C20-A79D-A2DABCBA02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028A57-6B09-42F1-9980-5463CDD837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0E016A-3C77-4F81-A76A-E36936C369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9B2EC5-04BB-4446-A968-B7B3383BDE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339415-7BFB-4C85-B7D4-6CA77A7EF5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204" name="Picture 180" descr="vacation bible school_a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E306AFC-AE1B-48B6-9EE4-86C0CBC91976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4278" name="Picture 182" descr="old sign post_b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82CE39D-662D-4E1F-96FF-E3628349BC9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&#1053;&#1072;&#1095;&#1072;&#1083;&#1086;%20&#1087;&#1091;&#1090;&#1080;\&#1055;&#1088;&#1080;&#1093;&#1086;&#1076;&#1080;%20&#1089;&#1082;&#1072;&#1079;&#1082;&#1072;.mp3" TargetMode="Externa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smilepost.ru/2011/01/29" TargetMode="External"/><Relationship Id="rId3" Type="http://schemas.openxmlformats.org/officeDocument/2006/relationships/hyperlink" Target="http://fredrick.ru/Bez-zagolovka-1750.html" TargetMode="External"/><Relationship Id="rId7" Type="http://schemas.openxmlformats.org/officeDocument/2006/relationships/hyperlink" Target="http://www.bookwit.ru/skazki_out.php?audio=7" TargetMode="External"/><Relationship Id="rId2" Type="http://schemas.openxmlformats.org/officeDocument/2006/relationships/hyperlink" Target="http://900igr.net/kartinki/literatura/JA.Akim-stikhi/017-V-nashem-kl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nsolnce.livejournal.com/78977.html" TargetMode="External"/><Relationship Id="rId5" Type="http://schemas.openxmlformats.org/officeDocument/2006/relationships/hyperlink" Target="http://coroqo.fsboadsite.com/raznie2/293/" TargetMode="External"/><Relationship Id="rId4" Type="http://schemas.openxmlformats.org/officeDocument/2006/relationships/hyperlink" Target="http://www.diets.ru/blogs/?page=7981" TargetMode="External"/><Relationship Id="rId9" Type="http://schemas.openxmlformats.org/officeDocument/2006/relationships/hyperlink" Target="http://sonce.clan.su/news/2014-01-23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1400" b="1" dirty="0" smtClean="0"/>
              <a:t>Презентация к уроку литературного чтения в 1 классе по теме:</a:t>
            </a:r>
            <a:br>
              <a:rPr lang="ru-RU" sz="1400" b="1" dirty="0" smtClean="0"/>
            </a:br>
            <a:r>
              <a:rPr lang="ru-RU" sz="1400" b="1" dirty="0" smtClean="0"/>
              <a:t> «Начало пути: волшебные предметы и помощники». ПНШ</a:t>
            </a:r>
            <a:endParaRPr lang="ru-RU" sz="1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1400" b="1" dirty="0" smtClean="0"/>
              <a:t>Выполнила учитель начальных классов</a:t>
            </a:r>
          </a:p>
          <a:p>
            <a:r>
              <a:rPr lang="ru-RU" sz="1400" b="1" dirty="0" smtClean="0"/>
              <a:t>МКОУ </a:t>
            </a:r>
            <a:r>
              <a:rPr lang="ru-RU" sz="1400" b="1" dirty="0" err="1" smtClean="0"/>
              <a:t>Старокриушанская</a:t>
            </a:r>
            <a:r>
              <a:rPr lang="ru-RU" sz="1400" b="1" dirty="0" smtClean="0"/>
              <a:t> СОШ</a:t>
            </a:r>
          </a:p>
          <a:p>
            <a:r>
              <a:rPr lang="ru-RU" sz="1400" b="1" dirty="0" smtClean="0"/>
              <a:t>Рублёва Л. А.</a:t>
            </a:r>
            <a:endParaRPr lang="ru-RU" sz="1400" b="1" dirty="0"/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rot="20396354">
            <a:off x="4847427" y="1900296"/>
            <a:ext cx="372916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solidFill>
                  <a:srgbClr val="FF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Отдыхаем!</a:t>
            </a:r>
            <a:endParaRPr lang="ru-RU" sz="6600" b="1" cap="none" spc="0" dirty="0">
              <a:ln w="11430"/>
              <a:solidFill>
                <a:srgbClr val="FF66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Приходи сказ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6786578" y="5572140"/>
            <a:ext cx="304800" cy="3048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71604" y="1500174"/>
            <a:ext cx="293822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1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Ира\Desktop\2012_03_04\2012_03_11\IMG_0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908720"/>
            <a:ext cx="9144000" cy="507197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Ира\Desktop\2012_03_04\2012_03_11\IMG_00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1680" y="836712"/>
            <a:ext cx="6048672" cy="525658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ра\Desktop\2012_03_04\2012_03_11\IMG_0003 - копия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9672" y="1196752"/>
            <a:ext cx="6196013" cy="44958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а\Desktop\275px-ArctiumLapp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052736"/>
            <a:ext cx="3312368" cy="374598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79712" y="5013176"/>
            <a:ext cx="1870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</a:rPr>
              <a:t>Репейник</a:t>
            </a:r>
            <a:endParaRPr lang="ru-RU" sz="2800" b="1" dirty="0">
              <a:solidFill>
                <a:srgbClr val="CC3300"/>
              </a:solidFill>
            </a:endParaRPr>
          </a:p>
        </p:txBody>
      </p:sp>
      <p:pic>
        <p:nvPicPr>
          <p:cNvPr id="5" name="Picture 3" descr="C:\Users\Ира\Desktop\200px-Arctium_lappa20100409_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836712"/>
            <a:ext cx="2306985" cy="3079825"/>
          </a:xfrm>
          <a:prstGeom prst="rect">
            <a:avLst/>
          </a:prstGeom>
          <a:noFill/>
        </p:spPr>
      </p:pic>
      <p:pic>
        <p:nvPicPr>
          <p:cNvPr id="4" name="Picture 2" descr="C:\Users\Ира\Desktop\275px-Arctium_lappa_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212976"/>
            <a:ext cx="3029845" cy="20162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932040" y="2348880"/>
            <a:ext cx="1252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3300"/>
                </a:solidFill>
              </a:rPr>
              <a:t>Репей</a:t>
            </a:r>
            <a:endParaRPr lang="ru-RU" sz="2800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Ира\Desktop\2012_03_04\1263284523_buratin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980728"/>
            <a:ext cx="7056784" cy="50056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Ира\Desktop\2012_03_04\kurochka_rja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908720"/>
            <a:ext cx="7056784" cy="498679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Ира\Desktop\2012_03_04\2033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08720"/>
            <a:ext cx="7200800" cy="496799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Ира\Desktop\2012_03_04\599287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24744"/>
            <a:ext cx="7272808" cy="478901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Ира\Desktop\2012_03_04\2012_03_11\IMG_0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908720"/>
            <a:ext cx="9144000" cy="507197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1484784"/>
            <a:ext cx="5688631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Вдоль картинок вы шагали,</a:t>
            </a:r>
          </a:p>
          <a:p>
            <a:r>
              <a:rPr lang="ru-RU" sz="3600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По ступенькам –строчкам</a:t>
            </a:r>
          </a:p>
          <a:p>
            <a:r>
              <a:rPr lang="ru-RU" sz="3600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шли.</a:t>
            </a:r>
          </a:p>
          <a:p>
            <a:r>
              <a:rPr lang="ru-RU" sz="3600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Очень много вы узнали!</a:t>
            </a:r>
          </a:p>
          <a:p>
            <a:r>
              <a:rPr lang="ru-RU" sz="3600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Очень много вы прочли!</a:t>
            </a:r>
          </a:p>
          <a:p>
            <a:endParaRPr lang="ru-RU" sz="2000" b="1" i="1" dirty="0" smtClean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" descr="D:\клипарты\школа\58e6df9cb60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</a:blip>
          <a:srcRect/>
          <a:stretch>
            <a:fillRect/>
          </a:stretch>
        </p:blipFill>
        <p:spPr bwMode="auto">
          <a:xfrm>
            <a:off x="5710238" y="0"/>
            <a:ext cx="3433762" cy="664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1052736"/>
            <a:ext cx="28472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Загадка</a:t>
            </a:r>
            <a:endParaRPr lang="ru-RU" sz="5400" b="1" cap="none" spc="0" dirty="0">
              <a:ln w="11430"/>
              <a:solidFill>
                <a:srgbClr val="CC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1680" y="2276872"/>
            <a:ext cx="6554679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C3300"/>
                </a:solidFill>
              </a:rPr>
              <a:t>Сказочный я элемент,</a:t>
            </a:r>
          </a:p>
          <a:p>
            <a:r>
              <a:rPr lang="ru-RU" sz="4400" b="1" dirty="0" smtClean="0">
                <a:solidFill>
                  <a:srgbClr val="CC3300"/>
                </a:solidFill>
              </a:rPr>
              <a:t>У меня есть документ. </a:t>
            </a:r>
          </a:p>
          <a:p>
            <a:r>
              <a:rPr lang="ru-RU" sz="4400" b="1" dirty="0" smtClean="0">
                <a:solidFill>
                  <a:srgbClr val="CC3300"/>
                </a:solidFill>
              </a:rPr>
              <a:t>На метле своей летаю</a:t>
            </a:r>
          </a:p>
          <a:p>
            <a:r>
              <a:rPr lang="ru-RU" sz="4400" b="1" dirty="0" smtClean="0">
                <a:solidFill>
                  <a:srgbClr val="CC3300"/>
                </a:solidFill>
              </a:rPr>
              <a:t>И детишек я пугаю.</a:t>
            </a:r>
            <a:endParaRPr lang="ru-RU" sz="4400" b="1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Ира\Desktop\2012_03_04\IMG_000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35696" y="1052736"/>
            <a:ext cx="5760640" cy="486225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Ира\Desktop\2012_03_04\2012_03_11\IMG_0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908720"/>
            <a:ext cx="9144000" cy="507197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Ира\Desktop\2012_03_04\2012_03_11\IMG_00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9672" y="1268760"/>
            <a:ext cx="6202363" cy="428783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95936" y="1340768"/>
            <a:ext cx="470746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3200" b="1" dirty="0" smtClean="0">
                <a:solidFill>
                  <a:srgbClr val="CC3300"/>
                </a:solidFill>
              </a:rPr>
              <a:t> Ёж, ты что такой</a:t>
            </a:r>
          </a:p>
          <a:p>
            <a:r>
              <a:rPr lang="ru-RU" sz="3200" b="1" dirty="0" smtClean="0">
                <a:solidFill>
                  <a:srgbClr val="CC3300"/>
                </a:solidFill>
              </a:rPr>
              <a:t>  колючий?</a:t>
            </a:r>
          </a:p>
          <a:p>
            <a:pPr>
              <a:buFontTx/>
              <a:buChar char="-"/>
            </a:pPr>
            <a:r>
              <a:rPr lang="ru-RU" sz="3200" b="1" dirty="0" smtClean="0">
                <a:solidFill>
                  <a:srgbClr val="CC3300"/>
                </a:solidFill>
              </a:rPr>
              <a:t> Это я на всякий</a:t>
            </a:r>
          </a:p>
          <a:p>
            <a:r>
              <a:rPr lang="ru-RU" sz="3200" b="1" dirty="0" smtClean="0">
                <a:solidFill>
                  <a:srgbClr val="CC3300"/>
                </a:solidFill>
              </a:rPr>
              <a:t>  случай.</a:t>
            </a:r>
          </a:p>
          <a:p>
            <a:r>
              <a:rPr lang="ru-RU" sz="3200" b="1" dirty="0" smtClean="0">
                <a:solidFill>
                  <a:srgbClr val="CC3300"/>
                </a:solidFill>
              </a:rPr>
              <a:t>  Знаешь, кто мои</a:t>
            </a:r>
          </a:p>
          <a:p>
            <a:r>
              <a:rPr lang="ru-RU" sz="3200" b="1" dirty="0" smtClean="0">
                <a:solidFill>
                  <a:srgbClr val="CC3300"/>
                </a:solidFill>
              </a:rPr>
              <a:t>  соседи?</a:t>
            </a:r>
          </a:p>
          <a:p>
            <a:r>
              <a:rPr lang="ru-RU" sz="3200" b="1" dirty="0" smtClean="0">
                <a:solidFill>
                  <a:srgbClr val="CC3300"/>
                </a:solidFill>
              </a:rPr>
              <a:t>  Лисы, волки и </a:t>
            </a:r>
          </a:p>
          <a:p>
            <a:r>
              <a:rPr lang="ru-RU" sz="3200" b="1" dirty="0" smtClean="0">
                <a:solidFill>
                  <a:srgbClr val="CC3300"/>
                </a:solidFill>
              </a:rPr>
              <a:t>  медведи.</a:t>
            </a:r>
            <a:endParaRPr lang="ru-RU" sz="3200" b="1" dirty="0">
              <a:solidFill>
                <a:srgbClr val="CC33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1000108"/>
            <a:ext cx="3286148" cy="52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:\клипарты\школа\baa91c67ab3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5307012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292080" y="1628800"/>
            <a:ext cx="334258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урок!</a:t>
            </a:r>
            <a:endParaRPr lang="ru-RU" sz="5400" b="1" cap="none" spc="0" dirty="0">
              <a:ln w="11430"/>
              <a:solidFill>
                <a:srgbClr val="CC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1500174"/>
            <a:ext cx="31491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            Интернет-ресурсы</a:t>
            </a:r>
            <a:r>
              <a:rPr lang="ru-RU" dirty="0" smtClean="0"/>
              <a:t>: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1928803"/>
            <a:ext cx="55721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  <a:hlinkClick r:id="rId2"/>
              </a:rPr>
              <a:t>http://900igr.net/kartinki/literatura/JA.Akim-stikhi/017-V-nashem-kla</a:t>
            </a:r>
            <a:endParaRPr lang="ru-RU" dirty="0" smtClean="0">
              <a:solidFill>
                <a:schemeClr val="tx2"/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2500306"/>
            <a:ext cx="55136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http://fredrick.ru/Bez-zagolovka-1750.html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2857496"/>
            <a:ext cx="53053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http://www.diets.ru/blogs/?page=7981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3214686"/>
            <a:ext cx="54944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http://coroqo.fsboadsite.com/raznie2/293/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3643314"/>
            <a:ext cx="421484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http://ansolnce.livejournal.com/78977.html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00100" y="4357694"/>
            <a:ext cx="6858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7"/>
              </a:rPr>
              <a:t>    </a:t>
            </a:r>
            <a:r>
              <a:rPr lang="en-US" dirty="0" smtClean="0">
                <a:hlinkClick r:id="rId7"/>
              </a:rPr>
              <a:t>http://www.bookwit.ru/skazki_out.php?audio=7</a:t>
            </a:r>
            <a:endParaRPr lang="ru-RU" dirty="0" smtClean="0"/>
          </a:p>
          <a:p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142976" y="4643446"/>
            <a:ext cx="60722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8"/>
              </a:rPr>
              <a:t>  </a:t>
            </a:r>
            <a:r>
              <a:rPr lang="en-US" dirty="0" smtClean="0">
                <a:hlinkClick r:id="rId8"/>
              </a:rPr>
              <a:t>http://smilepost.ru/2011/01/29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1214414" y="4857760"/>
            <a:ext cx="50006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http://sonce.clan.su/news/2014-01-23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285852" y="5214950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http://bashopen.ucoz.co.uk/blog/ljokha_jozhik/2013-05-31-21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72000" y="170080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Был ваш путь не очень </a:t>
            </a:r>
          </a:p>
          <a:p>
            <a:r>
              <a:rPr lang="ru-RU" sz="2800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долгим,</a:t>
            </a:r>
          </a:p>
          <a:p>
            <a:r>
              <a:rPr lang="ru-RU" sz="2800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Незаметно дни бегут.</a:t>
            </a:r>
          </a:p>
          <a:p>
            <a:r>
              <a:rPr lang="ru-RU" sz="2800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И теперь на книжной полке</a:t>
            </a:r>
          </a:p>
          <a:p>
            <a:r>
              <a:rPr lang="ru-RU" sz="2800" b="1" i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Вас другие книжки ждут.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7750" y="1571612"/>
            <a:ext cx="3452812" cy="385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836712"/>
            <a:ext cx="28083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Тема:</a:t>
            </a:r>
            <a:endParaRPr lang="ru-RU" sz="7200" b="1" cap="none" spc="0" dirty="0">
              <a:ln w="11430"/>
              <a:solidFill>
                <a:srgbClr val="CC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908720"/>
            <a:ext cx="388843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225175" y="2967335"/>
            <a:ext cx="46936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Начало пути:</a:t>
            </a:r>
            <a:endParaRPr lang="ru-RU" sz="5400" b="1" cap="none" spc="0" dirty="0">
              <a:ln w="11430"/>
              <a:solidFill>
                <a:srgbClr val="FF66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3242" y="4149080"/>
            <a:ext cx="87113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ru-RU" sz="5400" b="1" cap="none" spc="0" dirty="0" smtClean="0">
                <a:ln w="11430"/>
                <a:solidFill>
                  <a:srgbClr val="FF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олшебные предметы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FF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</a:t>
            </a:r>
            <a:r>
              <a:rPr lang="ru-RU" sz="5400" b="1" dirty="0" smtClean="0">
                <a:ln w="11430"/>
                <a:solidFill>
                  <a:srgbClr val="FF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помощники.</a:t>
            </a:r>
            <a:endParaRPr lang="ru-RU" sz="5400" b="1" cap="none" spc="0" dirty="0">
              <a:ln w="11430"/>
              <a:solidFill>
                <a:srgbClr val="FF66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ра\Desktop\2012_03_04\IMG_0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71800" y="908720"/>
            <a:ext cx="3600399" cy="49011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404664"/>
            <a:ext cx="74302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Правила </a:t>
            </a:r>
            <a:r>
              <a:rPr lang="ru-RU" sz="5400" b="1" cap="none" spc="0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обращения 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книгой</a:t>
            </a:r>
            <a:endParaRPr lang="ru-RU" sz="5400" b="1" cap="none" spc="0" dirty="0">
              <a:ln w="11430"/>
              <a:solidFill>
                <a:srgbClr val="CC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1988840"/>
            <a:ext cx="879786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/>
              <a:t>Брать книгу только чистыми руками.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Книга любит одежду-обложку и закладку.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Переворачивать странички за верхний </a:t>
            </a:r>
          </a:p>
          <a:p>
            <a:r>
              <a:rPr lang="ru-RU" sz="3200" dirty="0" smtClean="0"/>
              <a:t>  правый угол.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Не делать в книге пометок, не загибать</a:t>
            </a:r>
          </a:p>
          <a:p>
            <a:r>
              <a:rPr lang="ru-RU" sz="3200" dirty="0" smtClean="0"/>
              <a:t>  страниц.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Если книга порвалась, её надо </a:t>
            </a:r>
            <a:r>
              <a:rPr lang="ru-RU" sz="3200" dirty="0" err="1" smtClean="0"/>
              <a:t>обязатель</a:t>
            </a:r>
            <a:endParaRPr lang="ru-RU" sz="3200" dirty="0" smtClean="0"/>
          </a:p>
          <a:p>
            <a:r>
              <a:rPr lang="ru-RU" sz="3200" dirty="0" smtClean="0"/>
              <a:t>       но вылечить.</a:t>
            </a:r>
          </a:p>
          <a:p>
            <a:endParaRPr lang="ru-RU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480900" y="908720"/>
            <a:ext cx="861588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Пословицы 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и поговорки</a:t>
            </a:r>
            <a:endParaRPr lang="ru-RU" sz="5400" b="1" cap="none" spc="0" dirty="0">
              <a:ln w="11430"/>
              <a:solidFill>
                <a:srgbClr val="CC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2636912"/>
            <a:ext cx="78887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 книгой жить - век не тужить.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3501008"/>
            <a:ext cx="8919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Кто много читает, тот много знает.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971600" y="4509120"/>
            <a:ext cx="7376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Хорошая книга – лучший друг.</a:t>
            </a:r>
            <a:endParaRPr lang="ru-RU" sz="4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79712" y="908720"/>
            <a:ext cx="5328592" cy="1800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Условные 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обозначения</a:t>
            </a:r>
            <a:endParaRPr lang="ru-RU" sz="5400" b="1" cap="none" spc="0" dirty="0">
              <a:ln w="11430"/>
              <a:solidFill>
                <a:srgbClr val="CC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9" name="Picture 3" descr="C:\Users\Ира\Desktop\2012_03_04\IMG_00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9592" y="2852936"/>
            <a:ext cx="7647666" cy="223224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196752"/>
            <a:ext cx="68622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C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Герои путешествия</a:t>
            </a:r>
            <a:endParaRPr lang="ru-RU" sz="5400" b="1" cap="none" spc="0" dirty="0">
              <a:ln w="11430"/>
              <a:solidFill>
                <a:srgbClr val="CC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 descr="C:\Users\Ира\Desktop\2012_03_04\IMG_00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720" y="2060848"/>
            <a:ext cx="5672137" cy="377983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ppt_Old_Sign_Post_blank</Template>
  <TotalTime>490</TotalTime>
  <Words>249</Words>
  <Application>Microsoft Office PowerPoint</Application>
  <PresentationFormat>Экран (4:3)</PresentationFormat>
  <Paragraphs>69</Paragraphs>
  <Slides>26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26</vt:i4>
      </vt:variant>
    </vt:vector>
  </HeadingPairs>
  <TitlesOfParts>
    <vt:vector size="29" baseType="lpstr">
      <vt:lpstr>Default Design</vt:lpstr>
      <vt:lpstr>Custom Design</vt:lpstr>
      <vt:lpstr>1_Custom Design</vt:lpstr>
      <vt:lpstr>Презентация к уроку литературного чтения в 1 классе по теме:  «Начало пути: волшебные предметы и помощники». ПНШ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Иришка</dc:creator>
  <cp:lastModifiedBy>scola</cp:lastModifiedBy>
  <cp:revision>51</cp:revision>
  <dcterms:created xsi:type="dcterms:W3CDTF">2012-03-04T10:24:03Z</dcterms:created>
  <dcterms:modified xsi:type="dcterms:W3CDTF">2014-10-08T08:19:57Z</dcterms:modified>
</cp:coreProperties>
</file>