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FB1"/>
    <a:srgbClr val="139D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3BFE-C6F2-492A-8792-2197DF96EC8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9E62-BE44-40E9-9554-DD2638058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3BFE-C6F2-492A-8792-2197DF96EC8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9E62-BE44-40E9-9554-DD2638058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3BFE-C6F2-492A-8792-2197DF96EC8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9E62-BE44-40E9-9554-DD2638058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3BFE-C6F2-492A-8792-2197DF96EC8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9E62-BE44-40E9-9554-DD2638058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3BFE-C6F2-492A-8792-2197DF96EC8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9E62-BE44-40E9-9554-DD2638058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3BFE-C6F2-492A-8792-2197DF96EC8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9E62-BE44-40E9-9554-DD2638058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3BFE-C6F2-492A-8792-2197DF96EC8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9E62-BE44-40E9-9554-DD2638058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3BFE-C6F2-492A-8792-2197DF96EC8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9E62-BE44-40E9-9554-DD2638058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3BFE-C6F2-492A-8792-2197DF96EC8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9E62-BE44-40E9-9554-DD2638058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3BFE-C6F2-492A-8792-2197DF96EC8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9E62-BE44-40E9-9554-DD2638058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3BFE-C6F2-492A-8792-2197DF96EC8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9E62-BE44-40E9-9554-DD2638058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3BFE-C6F2-492A-8792-2197DF96EC89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9E62-BE44-40E9-9554-DD2638058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91;&#1079;&#1099;&#1082;&#1072;\zaryadka_fizminutka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47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rgbClr val="7030A0"/>
                </a:solidFill>
              </a:rPr>
              <a:t>Литературное чтение  1 класс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Программа «Школа России»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endParaRPr lang="ru-RU" sz="18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  <a:p>
            <a:pPr algn="r">
              <a:buNone/>
            </a:pPr>
            <a:endParaRPr lang="ru-RU" sz="18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itchFamily="34" charset="0"/>
                <a:cs typeface="Arial"/>
              </a:rPr>
              <a:t>М.Пляцковский </a:t>
            </a:r>
          </a:p>
          <a:p>
            <a:pPr algn="ctr">
              <a:buNone/>
            </a:pP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itchFamily="34" charset="0"/>
                <a:cs typeface="Arial"/>
              </a:rPr>
              <a:t> «Помощник»</a:t>
            </a:r>
          </a:p>
          <a:p>
            <a:pPr algn="r">
              <a:buNone/>
            </a:pPr>
            <a:endParaRPr lang="ru-RU" sz="18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  <a:p>
            <a:pPr algn="r">
              <a:buNone/>
            </a:pPr>
            <a:endParaRPr lang="ru-RU" sz="18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  <a:p>
            <a:pPr algn="r">
              <a:buNone/>
            </a:pPr>
            <a:endParaRPr lang="ru-RU" sz="18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  <a:p>
            <a:pPr algn="r">
              <a:buNone/>
            </a:pPr>
            <a:endParaRPr lang="ru-RU" sz="18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  <a:p>
            <a:pPr algn="r">
              <a:buNone/>
            </a:pPr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Автор: Ячменева Людмила Михайловна</a:t>
            </a:r>
          </a:p>
          <a:p>
            <a:pPr algn="r">
              <a:buNone/>
            </a:pPr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учитель начальных классов</a:t>
            </a:r>
          </a:p>
          <a:p>
            <a:pPr algn="r">
              <a:buNone/>
            </a:pPr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МКОУ Береговская СОШ</a:t>
            </a:r>
          </a:p>
          <a:p>
            <a:pPr algn="r">
              <a:buNone/>
            </a:pPr>
            <a:endParaRPr lang="ru-RU" sz="1800" dirty="0">
              <a:solidFill>
                <a:srgbClr val="390FB1"/>
              </a:solidFill>
            </a:endParaRPr>
          </a:p>
        </p:txBody>
      </p:sp>
      <p:pic>
        <p:nvPicPr>
          <p:cNvPr id="6" name="Picture 7" descr="view_icon_men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1384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90FB1"/>
                </a:solidFill>
              </a:rPr>
              <a:t>Оцени свою работу!</a:t>
            </a:r>
            <a:endParaRPr lang="ru-RU" b="1" dirty="0">
              <a:solidFill>
                <a:srgbClr val="390FB1"/>
              </a:solidFill>
            </a:endParaRPr>
          </a:p>
        </p:txBody>
      </p:sp>
      <p:sp>
        <p:nvSpPr>
          <p:cNvPr id="6" name="Oval 4"/>
          <p:cNvSpPr txBox="1">
            <a:spLocks noChangeArrowheads="1"/>
          </p:cNvSpPr>
          <p:nvPr/>
        </p:nvSpPr>
        <p:spPr bwMode="auto">
          <a:xfrm>
            <a:off x="1071538" y="1571612"/>
            <a:ext cx="1143008" cy="107157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0100" y="3214686"/>
            <a:ext cx="1066800" cy="1066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000100" y="4929198"/>
            <a:ext cx="1066800" cy="1066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57554" y="1643050"/>
            <a:ext cx="2824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Молодец!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3357562"/>
            <a:ext cx="2253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139D1A"/>
                </a:solidFill>
              </a:rPr>
              <a:t>Хорошо!</a:t>
            </a:r>
            <a:endParaRPr lang="ru-RU" sz="4400" dirty="0">
              <a:solidFill>
                <a:srgbClr val="139D1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5072074"/>
            <a:ext cx="4600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Надо постараться!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390FB1"/>
                </a:solidFill>
                <a:latin typeface="Cambria" pitchFamily="18" charset="0"/>
              </a:rPr>
              <a:t>Любите ли вы смотреть телевизор?</a:t>
            </a:r>
            <a:endParaRPr lang="ru-RU" b="1" dirty="0">
              <a:solidFill>
                <a:srgbClr val="390FB1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637402_v01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487" y="1734344"/>
            <a:ext cx="6125672" cy="440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2357430"/>
            <a:ext cx="5357850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Cambria" pitchFamily="18" charset="0"/>
              </a:rPr>
              <a:t>Нужна история.</a:t>
            </a:r>
            <a:endParaRPr lang="ru-RU" sz="5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90FB1"/>
                </a:solidFill>
                <a:latin typeface="Cambria" pitchFamily="18" charset="0"/>
              </a:rPr>
              <a:t>Создадим мультфильм.</a:t>
            </a:r>
            <a:endParaRPr lang="ru-RU" b="1" dirty="0">
              <a:solidFill>
                <a:srgbClr val="390FB1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428736"/>
            <a:ext cx="5429288" cy="4714908"/>
          </a:xfrm>
        </p:spPr>
      </p:pic>
      <p:sp>
        <p:nvSpPr>
          <p:cNvPr id="6" name="TextBox 5"/>
          <p:cNvSpPr txBox="1"/>
          <p:nvPr/>
        </p:nvSpPr>
        <p:spPr>
          <a:xfrm>
            <a:off x="1785918" y="2071678"/>
            <a:ext cx="5654714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ambria" pitchFamily="18" charset="0"/>
              </a:rPr>
              <a:t>Помощник.   </a:t>
            </a:r>
          </a:p>
          <a:p>
            <a:pPr algn="ctr"/>
            <a:r>
              <a:rPr lang="ru-RU" sz="5400" b="1" dirty="0" err="1" smtClean="0">
                <a:solidFill>
                  <a:srgbClr val="FF0000"/>
                </a:solidFill>
                <a:latin typeface="Cambria" pitchFamily="18" charset="0"/>
              </a:rPr>
              <a:t>М.Пляцковский</a:t>
            </a:r>
            <a:endParaRPr lang="ru-RU" sz="54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90FB1"/>
                </a:solidFill>
                <a:latin typeface="Cambria" pitchFamily="18" charset="0"/>
              </a:rPr>
              <a:t>Сказка или рассказ</a:t>
            </a:r>
            <a:endParaRPr lang="ru-RU" b="1" dirty="0">
              <a:solidFill>
                <a:srgbClr val="390FB1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0_6fe55_7a8440e8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2471742" cy="2471742"/>
          </a:xfrm>
        </p:spPr>
      </p:pic>
      <p:pic>
        <p:nvPicPr>
          <p:cNvPr id="6" name="Рисунок 5" descr="o-kol-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1612"/>
            <a:ext cx="3214710" cy="2143140"/>
          </a:xfrm>
          <a:prstGeom prst="rect">
            <a:avLst/>
          </a:prstGeom>
        </p:spPr>
      </p:pic>
      <p:pic>
        <p:nvPicPr>
          <p:cNvPr id="7" name="Рисунок 6" descr="3394172_f5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071942"/>
            <a:ext cx="2650903" cy="2171701"/>
          </a:xfrm>
          <a:prstGeom prst="rect">
            <a:avLst/>
          </a:prstGeom>
        </p:spPr>
      </p:pic>
      <p:pic>
        <p:nvPicPr>
          <p:cNvPr id="9" name="Рисунок 8" descr="262.jpg"/>
          <p:cNvPicPr>
            <a:picLocks noChangeAspect="1"/>
          </p:cNvPicPr>
          <p:nvPr/>
        </p:nvPicPr>
        <p:blipFill>
          <a:blip r:embed="rId5"/>
          <a:srcRect l="7049" t="8392" r="13062" b="7692"/>
          <a:stretch>
            <a:fillRect/>
          </a:stretch>
        </p:blipFill>
        <p:spPr>
          <a:xfrm>
            <a:off x="5214942" y="4000504"/>
            <a:ext cx="2003836" cy="23574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224" y="1357298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90FB1"/>
                </a:solidFill>
              </a:rPr>
              <a:t>1.</a:t>
            </a:r>
            <a:endParaRPr lang="ru-RU" sz="3200" dirty="0">
              <a:solidFill>
                <a:srgbClr val="390FB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1428736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390FB1"/>
                </a:solidFill>
              </a:rPr>
              <a:t>2</a:t>
            </a:r>
            <a:r>
              <a:rPr lang="ru-RU" sz="3200" dirty="0" smtClean="0">
                <a:solidFill>
                  <a:srgbClr val="390FB1"/>
                </a:solidFill>
              </a:rPr>
              <a:t>.</a:t>
            </a:r>
            <a:endParaRPr lang="ru-RU" sz="3200" dirty="0">
              <a:solidFill>
                <a:srgbClr val="390FB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000504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90FB1"/>
                </a:solidFill>
              </a:rPr>
              <a:t>3.</a:t>
            </a:r>
            <a:endParaRPr lang="ru-RU" sz="3200" dirty="0">
              <a:solidFill>
                <a:srgbClr val="390FB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4000504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90FB1"/>
                </a:solidFill>
              </a:rPr>
              <a:t>4.</a:t>
            </a:r>
            <a:endParaRPr lang="ru-RU" sz="3200" dirty="0">
              <a:solidFill>
                <a:srgbClr val="390F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Cambria" pitchFamily="18" charset="0"/>
              </a:rPr>
              <a:t>Отдохнем!</a:t>
            </a:r>
            <a:endParaRPr lang="ru-RU" sz="60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6" name="zaryadka_fizminutk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643438" y="3071810"/>
            <a:ext cx="304800" cy="304800"/>
          </a:xfrm>
          <a:prstGeom prst="rect">
            <a:avLst/>
          </a:prstGeom>
        </p:spPr>
      </p:pic>
      <p:pic>
        <p:nvPicPr>
          <p:cNvPr id="7" name="Рисунок 6" descr="65653599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28652"/>
            <a:ext cx="3800475" cy="3810000"/>
          </a:xfrm>
          <a:prstGeom prst="rect">
            <a:avLst/>
          </a:prstGeom>
        </p:spPr>
      </p:pic>
      <p:pic>
        <p:nvPicPr>
          <p:cNvPr id="8" name="Рисунок 7" descr="4001f223d0aea1b8e6a3831c780fbaa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4643446"/>
            <a:ext cx="2000250" cy="1685925"/>
          </a:xfrm>
          <a:prstGeom prst="rect">
            <a:avLst/>
          </a:prstGeom>
        </p:spPr>
      </p:pic>
      <p:pic>
        <p:nvPicPr>
          <p:cNvPr id="10" name="Рисунок 9" descr="s1044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8" y="4000504"/>
            <a:ext cx="2481275" cy="200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90FB1"/>
                </a:solidFill>
                <a:latin typeface="Cambria" pitchFamily="18" charset="0"/>
              </a:rPr>
              <a:t>Герои нашего мультфильма</a:t>
            </a:r>
            <a:endParaRPr lang="ru-RU" dirty="0"/>
          </a:p>
        </p:txBody>
      </p:sp>
      <p:pic>
        <p:nvPicPr>
          <p:cNvPr id="4" name="Содержимое 3" descr="a_5bdef8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1500198" cy="2592842"/>
          </a:xfrm>
        </p:spPr>
      </p:pic>
      <p:pic>
        <p:nvPicPr>
          <p:cNvPr id="5" name="Рисунок 4" descr="b001a.jpg"/>
          <p:cNvPicPr>
            <a:picLocks noChangeAspect="1"/>
          </p:cNvPicPr>
          <p:nvPr/>
        </p:nvPicPr>
        <p:blipFill>
          <a:blip r:embed="rId3"/>
          <a:srcRect t="8572" r="12142"/>
          <a:stretch>
            <a:fillRect/>
          </a:stretch>
        </p:blipFill>
        <p:spPr>
          <a:xfrm>
            <a:off x="214282" y="4286256"/>
            <a:ext cx="2928958" cy="2285992"/>
          </a:xfrm>
          <a:prstGeom prst="rect">
            <a:avLst/>
          </a:prstGeom>
        </p:spPr>
      </p:pic>
      <p:pic>
        <p:nvPicPr>
          <p:cNvPr id="6" name="Рисунок 5" descr="262.jpg"/>
          <p:cNvPicPr>
            <a:picLocks noChangeAspect="1"/>
          </p:cNvPicPr>
          <p:nvPr/>
        </p:nvPicPr>
        <p:blipFill>
          <a:blip r:embed="rId4"/>
          <a:srcRect l="6250" t="6920" r="15625" b="9375"/>
          <a:stretch>
            <a:fillRect/>
          </a:stretch>
        </p:blipFill>
        <p:spPr>
          <a:xfrm>
            <a:off x="6858016" y="4429132"/>
            <a:ext cx="1785950" cy="2143140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357298"/>
            <a:ext cx="2254580" cy="292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488" y="1428736"/>
            <a:ext cx="3374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трудолюбивый</a:t>
            </a:r>
            <a:endParaRPr lang="ru-RU" sz="3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2928934"/>
            <a:ext cx="2378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р</a:t>
            </a:r>
            <a:r>
              <a:rPr lang="ru-RU" sz="3600" dirty="0" smtClean="0">
                <a:solidFill>
                  <a:srgbClr val="FF0000"/>
                </a:solidFill>
              </a:rPr>
              <a:t>аботящий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5786454"/>
            <a:ext cx="207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ленивый</a:t>
            </a:r>
            <a:endParaRPr lang="ru-RU" sz="3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3643314"/>
            <a:ext cx="292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беззаботный</a:t>
            </a:r>
            <a:endParaRPr lang="ru-RU" sz="3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4214818"/>
            <a:ext cx="342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ответственный</a:t>
            </a:r>
            <a:endParaRPr lang="ru-RU" sz="3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4929198"/>
            <a:ext cx="275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аккуратный</a:t>
            </a:r>
            <a:endParaRPr lang="ru-RU" sz="3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174" y="2214554"/>
            <a:ext cx="3869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легкомысленный</a:t>
            </a:r>
            <a:endParaRPr lang="ru-RU" sz="36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2"/>
          <a:srcRect l="48047" t="14217"/>
          <a:stretch>
            <a:fillRect/>
          </a:stretch>
        </p:blipFill>
        <p:spPr>
          <a:xfrm>
            <a:off x="4500562" y="2000240"/>
            <a:ext cx="1714480" cy="24722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90FB1"/>
                </a:solidFill>
                <a:latin typeface="Cambria" pitchFamily="18" charset="0"/>
              </a:rPr>
              <a:t>Подбери пословицу!</a:t>
            </a:r>
            <a:endParaRPr lang="ru-RU" b="1" dirty="0">
              <a:solidFill>
                <a:srgbClr val="390FB1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Кто любит трудиться , тому есть чем похвалиться.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Поспешишь , людей насмешишь.</a:t>
            </a:r>
          </a:p>
          <a:p>
            <a:endParaRPr lang="ru-RU" sz="4000" dirty="0">
              <a:solidFill>
                <a:srgbClr val="7030A0"/>
              </a:solidFill>
            </a:endParaRPr>
          </a:p>
          <a:p>
            <a:r>
              <a:rPr lang="ru-RU" sz="4000" dirty="0" smtClean="0">
                <a:solidFill>
                  <a:srgbClr val="7030A0"/>
                </a:solidFill>
              </a:rPr>
              <a:t>У ленивого Емели семь воскресений на неделе.</a:t>
            </a:r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2"/>
          <a:srcRect l="8984" t="27636" r="48047" b="7508"/>
          <a:stretch>
            <a:fillRect/>
          </a:stretch>
        </p:blipFill>
        <p:spPr>
          <a:xfrm>
            <a:off x="6357950" y="4214818"/>
            <a:ext cx="157163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90FB1"/>
                </a:solidFill>
                <a:latin typeface="Cambria" pitchFamily="18" charset="0"/>
              </a:rPr>
              <a:t>Поставим кадры по порядку</a:t>
            </a:r>
            <a:endParaRPr lang="ru-RU" b="1" dirty="0">
              <a:solidFill>
                <a:srgbClr val="390FB1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428736"/>
            <a:ext cx="2722233" cy="2377417"/>
          </a:xfrm>
        </p:spPr>
      </p:pic>
      <p:pic>
        <p:nvPicPr>
          <p:cNvPr id="5" name="Рисунок 4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428736"/>
            <a:ext cx="3087836" cy="2037972"/>
          </a:xfrm>
          <a:prstGeom prst="rect">
            <a:avLst/>
          </a:prstGeom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4071942"/>
            <a:ext cx="4876800" cy="2450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0574 L -0.51737 0.0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51 0.11158 L 0.15851 0.444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2708 L 0.01511 -0.3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390FB1"/>
                </a:solidFill>
                <a:latin typeface="Cambria" pitchFamily="18" charset="0"/>
              </a:rPr>
              <a:t>Продолжи предложение.</a:t>
            </a:r>
            <a:br>
              <a:rPr lang="ru-RU" b="1" dirty="0" smtClean="0">
                <a:solidFill>
                  <a:srgbClr val="390FB1"/>
                </a:solidFill>
                <a:latin typeface="Cambria" pitchFamily="18" charset="0"/>
              </a:rPr>
            </a:br>
            <a:endParaRPr lang="ru-RU" b="1" dirty="0">
              <a:solidFill>
                <a:srgbClr val="390FB1"/>
              </a:solidFill>
              <a:latin typeface="Cambr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390FB1"/>
                </a:solidFill>
                <a:latin typeface="Cambria" pitchFamily="18" charset="0"/>
              </a:rPr>
              <a:t>Мне было интересно…</a:t>
            </a:r>
          </a:p>
          <a:p>
            <a:r>
              <a:rPr lang="ru-RU" sz="4000" i="1" dirty="0" smtClean="0">
                <a:solidFill>
                  <a:srgbClr val="390FB1"/>
                </a:solidFill>
                <a:latin typeface="Cambria" pitchFamily="18" charset="0"/>
              </a:rPr>
              <a:t>Мне понравилось…</a:t>
            </a:r>
          </a:p>
          <a:p>
            <a:r>
              <a:rPr lang="ru-RU" sz="4000" i="1" dirty="0" smtClean="0">
                <a:solidFill>
                  <a:srgbClr val="390FB1"/>
                </a:solidFill>
                <a:latin typeface="Cambria" pitchFamily="18" charset="0"/>
              </a:rPr>
              <a:t>Мне было трудно…</a:t>
            </a:r>
          </a:p>
          <a:p>
            <a:r>
              <a:rPr lang="ru-RU" sz="4000" i="1" dirty="0" smtClean="0">
                <a:solidFill>
                  <a:srgbClr val="390FB1"/>
                </a:solidFill>
                <a:latin typeface="Cambria" pitchFamily="18" charset="0"/>
              </a:rPr>
              <a:t>Я научился…</a:t>
            </a:r>
          </a:p>
        </p:txBody>
      </p:sp>
      <p:pic>
        <p:nvPicPr>
          <p:cNvPr id="6" name="Picture 5" descr="151c306862e059c392c1a37f1cc7c75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643314"/>
            <a:ext cx="1714512" cy="243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115</Words>
  <Application>Microsoft Office PowerPoint</Application>
  <PresentationFormat>Экран (4:3)</PresentationFormat>
  <Paragraphs>46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Литературное чтение  1 класс Программа «Школа России»</vt:lpstr>
      <vt:lpstr>Любите ли вы смотреть телевизор?</vt:lpstr>
      <vt:lpstr>Создадим мультфильм.</vt:lpstr>
      <vt:lpstr>Сказка или рассказ</vt:lpstr>
      <vt:lpstr>Отдохнем!</vt:lpstr>
      <vt:lpstr>Герои нашего мультфильма</vt:lpstr>
      <vt:lpstr>Подбери пословицу!</vt:lpstr>
      <vt:lpstr>Поставим кадры по порядку</vt:lpstr>
      <vt:lpstr>Продолжи предложение. </vt:lpstr>
      <vt:lpstr>Оцени свою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  2 класс «Школа России»</dc:title>
  <dc:creator>DNS</dc:creator>
  <cp:lastModifiedBy>DNS</cp:lastModifiedBy>
  <cp:revision>30</cp:revision>
  <dcterms:created xsi:type="dcterms:W3CDTF">2013-03-11T13:45:51Z</dcterms:created>
  <dcterms:modified xsi:type="dcterms:W3CDTF">2013-03-13T11:09:16Z</dcterms:modified>
</cp:coreProperties>
</file>