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73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B983BED-07EF-4D8F-87F1-A6C6E061DCD0}">
          <p14:sldIdLst>
            <p14:sldId id="265"/>
            <p14:sldId id="258"/>
            <p14:sldId id="273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Раздел без заголовка" id="{BB670FCC-957F-42EC-98D8-5F2B4F6D03CB}">
          <p14:sldIdLst>
            <p14:sldId id="261"/>
            <p14:sldId id="256"/>
            <p14:sldId id="259"/>
            <p14:sldId id="260"/>
            <p14:sldId id="257"/>
            <p14:sldId id="262"/>
            <p14:sldId id="26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783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134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89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8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15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902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49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42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41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88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089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BDF1-A5B0-47FE-BC5B-57ED2984617F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13EF-DAD2-4C8F-AA04-8FFC38F5F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58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892480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600" dirty="0">
                <a:latin typeface="Times New Roman"/>
                <a:ea typeface="Times New Roman"/>
              </a:rPr>
              <a:t>“</a:t>
            </a:r>
            <a:r>
              <a:rPr lang="ru-RU" sz="3200" b="1" dirty="0">
                <a:latin typeface="Times New Roman"/>
                <a:ea typeface="Times New Roman"/>
              </a:rPr>
              <a:t>Детские книги пишутся для воспитания, а воспитание – великое дело</a:t>
            </a:r>
            <a:r>
              <a:rPr lang="ru-RU" sz="3200" dirty="0" smtClean="0">
                <a:latin typeface="Times New Roman"/>
                <a:ea typeface="Times New Roman"/>
              </a:rPr>
              <a:t>”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Белинский)</a:t>
            </a:r>
            <a:endParaRPr lang="ru-RU" sz="28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933056"/>
            <a:ext cx="7992888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Calibri"/>
              </a:rPr>
              <a:t>-Чему учат произведения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Calibri"/>
              </a:rPr>
              <a:t>Л. А. Чарской?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3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52928" cy="39068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8640"/>
            <a:ext cx="8640960" cy="637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Девочка рано </a:t>
            </a:r>
            <a:r>
              <a:rPr lang="ru-RU" sz="3200" b="1" dirty="0" smtClean="0">
                <a:effectLst/>
                <a:latin typeface="Times New Roman"/>
                <a:ea typeface="Times New Roman"/>
                <a:cs typeface="Times New Roman"/>
              </a:rPr>
              <a:t>осталась без матери, отца своего любила горячо, но долго не могла смириться с его вторым браком. Несколько раз даже убегала из дома. Закончилось это тем, что  она вынуждена была уехать в другой город,  чтобы учиться в Павловском </a:t>
            </a:r>
            <a:r>
              <a:rPr lang="ru-RU" sz="2400" b="1" dirty="0">
                <a:ea typeface="Calibri"/>
                <a:cs typeface="Times New Roman"/>
              </a:rPr>
              <a:t> </a:t>
            </a:r>
            <a:r>
              <a:rPr lang="ru-RU" sz="3200" b="1" dirty="0" smtClean="0">
                <a:effectLst/>
                <a:latin typeface="Times New Roman"/>
                <a:ea typeface="Times New Roman"/>
                <a:cs typeface="Times New Roman"/>
              </a:rPr>
              <a:t>женском институте.</a:t>
            </a:r>
            <a:endParaRPr lang="ru-RU" sz="2400" b="1" dirty="0">
              <a:ea typeface="Calibri"/>
              <a:cs typeface="Times New Roman"/>
            </a:endParaRPr>
          </a:p>
          <a:p>
            <a:r>
              <a:rPr lang="ru-RU" sz="3200" b="1" dirty="0" smtClean="0">
                <a:effectLst/>
                <a:latin typeface="Times New Roman"/>
                <a:ea typeface="Times New Roman"/>
              </a:rPr>
              <a:t>Вдали от дома девочка  начала вести дневник.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77145" y="43663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2079"/>
            <a:ext cx="756084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064896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36912"/>
            <a:ext cx="806489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367" y="3318335"/>
            <a:ext cx="239743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1"/>
            <a:ext cx="2704384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97152"/>
            <a:ext cx="360039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3600" y="5445224"/>
            <a:ext cx="3603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6040869"/>
            <a:ext cx="165618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5452" y="4073254"/>
            <a:ext cx="1322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9597527"/>
              </p:ext>
            </p:extLst>
          </p:nvPr>
        </p:nvGraphicFramePr>
        <p:xfrm>
          <a:off x="827584" y="836712"/>
          <a:ext cx="7211904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3888432"/>
                <a:gridCol w="3323472"/>
              </a:tblGrid>
              <a:tr h="5184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Сострадание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Душевная доброта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Самопожертвование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Отзывчивость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Храбрость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Терпимость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62025"/>
            <a:ext cx="2487613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39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0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8037584"/>
              </p:ext>
            </p:extLst>
          </p:nvPr>
        </p:nvGraphicFramePr>
        <p:xfrm>
          <a:off x="467544" y="908720"/>
          <a:ext cx="8352928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4174280"/>
                <a:gridCol w="4178648"/>
              </a:tblGrid>
              <a:tr h="963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самого начала поддерживали девочку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Поначалу оттолкнули, не приняли девочку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20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78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7774860"/>
              </p:ext>
            </p:extLst>
          </p:nvPr>
        </p:nvGraphicFramePr>
        <p:xfrm>
          <a:off x="467544" y="476672"/>
          <a:ext cx="8352928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4174280"/>
                <a:gridCol w="4178648"/>
              </a:tblGrid>
              <a:tr h="963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самого начала поддерживали девочку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Поначалу оттолкнули, не приняли девочку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20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Кондуктор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endParaRPr lang="ru-RU" sz="3200" dirty="0" smtClean="0">
                        <a:solidFill>
                          <a:srgbClr val="333333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Начальница гимназии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231775" algn="l"/>
                        </a:tabLst>
                      </a:pPr>
                      <a:endParaRPr lang="ru-RU" sz="3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231775" algn="l"/>
                        </a:tabLst>
                      </a:pPr>
                      <a:r>
                        <a:rPr lang="ru-RU" sz="3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Василий Васильевич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147955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Матильда </a:t>
                      </a:r>
                      <a:r>
                        <a:rPr lang="ru-RU" sz="3200" dirty="0" err="1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Францевна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Tx/>
                        <a:buNone/>
                        <a:tabLst>
                          <a:tab pos="147955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Тётя Нелли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Tx/>
                        <a:buNone/>
                        <a:tabLst>
                          <a:tab pos="147955" algn="l"/>
                        </a:tabLst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Жорж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Tx/>
                        <a:buNone/>
                        <a:tabLst>
                          <a:tab pos="147955" algn="l"/>
                        </a:tabLst>
                        <a:defRPr/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Жюли</a:t>
                      </a:r>
                      <a:endParaRPr lang="ru-RU" sz="3200" dirty="0" smtClean="0">
                        <a:solidFill>
                          <a:srgbClr val="333333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147955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Нина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147955" algn="l"/>
                        </a:tabLst>
                      </a:pPr>
                      <a:r>
                        <a:rPr lang="ru-RU" sz="3200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Толя</a:t>
                      </a:r>
                      <a:r>
                        <a:rPr lang="ru-RU" sz="32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3200" dirty="0" smtClean="0">
                        <a:solidFill>
                          <a:srgbClr val="333333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37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863" y="119675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199043"/>
                </a:solidFill>
                <a:latin typeface="Times New Roman"/>
                <a:ea typeface="Calibri"/>
              </a:rPr>
              <a:t>Сила доброты в повести Лидии Чарской «Записки маленькой гимназистки»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7763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8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141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Лощилова</dc:creator>
  <cp:lastModifiedBy>Admin</cp:lastModifiedBy>
  <cp:revision>13</cp:revision>
  <dcterms:created xsi:type="dcterms:W3CDTF">2014-02-04T14:15:28Z</dcterms:created>
  <dcterms:modified xsi:type="dcterms:W3CDTF">2014-03-10T14:11:46Z</dcterms:modified>
</cp:coreProperties>
</file>