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8" r:id="rId3"/>
    <p:sldId id="284" r:id="rId4"/>
    <p:sldId id="289" r:id="rId5"/>
    <p:sldId id="285" r:id="rId6"/>
    <p:sldId id="286" r:id="rId7"/>
    <p:sldId id="291" r:id="rId8"/>
    <p:sldId id="296" r:id="rId9"/>
    <p:sldId id="297" r:id="rId10"/>
    <p:sldId id="292" r:id="rId11"/>
    <p:sldId id="298" r:id="rId12"/>
    <p:sldId id="299" r:id="rId13"/>
    <p:sldId id="300" r:id="rId14"/>
    <p:sldId id="293" r:id="rId15"/>
    <p:sldId id="294" r:id="rId16"/>
    <p:sldId id="27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FF66"/>
    <a:srgbClr val="FFCC00"/>
    <a:srgbClr val="00FF99"/>
    <a:srgbClr val="006600"/>
    <a:srgbClr val="336600"/>
    <a:srgbClr val="0000FF"/>
    <a:srgbClr val="66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96" autoAdjust="0"/>
    <p:restoredTop sz="94660"/>
  </p:normalViewPr>
  <p:slideViewPr>
    <p:cSldViewPr>
      <p:cViewPr>
        <p:scale>
          <a:sx n="100" d="100"/>
          <a:sy n="100" d="100"/>
        </p:scale>
        <p:origin x="-504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5" name="Group 46"/>
          <p:cNvGrpSpPr>
            <a:grpSpLocks/>
          </p:cNvGrpSpPr>
          <p:nvPr userDrawn="1"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fire14"/>
          <p:cNvPicPr>
            <a:picLocks noChangeAspect="1" noChangeArrowheads="1" noCrop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1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B_Fly26"/>
          <p:cNvPicPr>
            <a:picLocks noChangeAspect="1" noChangeArrowheads="1" noCrop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bupestrid beetle 5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20D3E-885C-4CD2-8CE1-4217FE48F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399D8-3B55-4C6C-A097-1E41AD1A4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34B16-2D4D-42B9-9A56-C31E02013B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5C882-80C6-4E50-8AD6-3059699525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94D86-0CD5-4FC5-83A7-F58FD84BA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5F2DE-8846-420C-94D9-C94BFF9A1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61C76-713B-43F2-9C50-7AF613A34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8F95A-4E2C-4086-B19F-5C978733E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8B478-BE30-4CD9-850C-4E6987050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097E7-B75F-4462-B91C-3EF019301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E17C5-2227-488D-A002-03B0CBCC2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8" name="Picture 11" descr="water_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66ED0BC6-182C-4305-B76F-DEC9E0174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 userDrawn="1"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>
              <a:defRPr/>
            </a:pPr>
            <a:r>
              <a:rPr lang="ru-RU" sz="2400" i="1" dirty="0" smtClean="0"/>
              <a:t>Заместитель заведующего по ВМР</a:t>
            </a:r>
            <a:r>
              <a:rPr lang="en-US" sz="2400" i="1" dirty="0" smtClean="0"/>
              <a:t>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err="1" smtClean="0"/>
              <a:t>Арапова</a:t>
            </a:r>
            <a:r>
              <a:rPr lang="ru-RU" sz="2400" i="1" dirty="0" smtClean="0"/>
              <a:t> В.Г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075" name="Текст 3"/>
          <p:cNvSpPr>
            <a:spLocks noGrp="1"/>
          </p:cNvSpPr>
          <p:nvPr>
            <p:ph type="body" idx="1"/>
          </p:nvPr>
        </p:nvSpPr>
        <p:spPr>
          <a:xfrm>
            <a:off x="609600" y="381000"/>
            <a:ext cx="7885113" cy="3352800"/>
          </a:xfrm>
        </p:spPr>
        <p:txBody>
          <a:bodyPr/>
          <a:lstStyle/>
          <a:p>
            <a:pPr algn="ctr"/>
            <a:endParaRPr lang="ru-RU" sz="3600" b="1" dirty="0" smtClean="0"/>
          </a:p>
          <a:p>
            <a:pPr algn="ctr"/>
            <a:endParaRPr lang="ru-RU" sz="3600" b="1" dirty="0" smtClean="0"/>
          </a:p>
          <a:p>
            <a:pPr algn="ctr"/>
            <a:endParaRPr lang="ru-RU" sz="3600" b="1" i="1" dirty="0" smtClean="0"/>
          </a:p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/>
              <a:t>МДОУ </a:t>
            </a:r>
            <a:r>
              <a:rPr lang="ru-RU" sz="3600" b="1" i="1" dirty="0" err="1" smtClean="0"/>
              <a:t>д</a:t>
            </a:r>
            <a:r>
              <a:rPr lang="ru-RU" sz="3600" b="1" i="1" dirty="0" smtClean="0"/>
              <a:t>/сад №139 «Облачко</a:t>
            </a:r>
            <a:r>
              <a:rPr lang="ru-RU" sz="3600" b="1" i="1" dirty="0" smtClean="0"/>
              <a:t>» </a:t>
            </a:r>
          </a:p>
          <a:p>
            <a:pPr algn="ctr"/>
            <a:r>
              <a:rPr lang="ru-RU" sz="3600" b="1" i="1" dirty="0" smtClean="0"/>
              <a:t>г.о. Тольятти</a:t>
            </a:r>
            <a:endParaRPr lang="ru-RU" sz="3600" b="1" i="1" dirty="0" smtClean="0"/>
          </a:p>
          <a:p>
            <a:pPr algn="ctr"/>
            <a:r>
              <a:rPr lang="ru-RU" sz="3600" b="1" dirty="0" smtClean="0">
                <a:latin typeface="Bookman Old Style" pitchFamily="18" charset="0"/>
              </a:rPr>
              <a:t>Метод проектов как технология формирования ключевых компетентностей</a:t>
            </a:r>
            <a:endParaRPr lang="ru-RU" sz="3600" dirty="0" smtClean="0">
              <a:latin typeface="Bookman Old Style" pitchFamily="18" charset="0"/>
            </a:endParaRP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38200" y="838200"/>
          <a:ext cx="7848600" cy="4804666"/>
        </p:xfrm>
        <a:graphic>
          <a:graphicData uri="http://schemas.openxmlformats.org/drawingml/2006/table">
            <a:tbl>
              <a:tblPr/>
              <a:tblGrid>
                <a:gridCol w="2615927"/>
                <a:gridCol w="2615927"/>
                <a:gridCol w="2616746"/>
              </a:tblGrid>
              <a:tr h="3180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Этапы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Деятельность педагога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Деятельность детей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9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Ценностно-ориентированный этап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Мотивация детей к проектной деятельности, раскрытие значимости и актуальности темы, формулирование проблемы, введение детей в проблемную ситуацию.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Осознание и осмысление актуальности темы, мотива деятельности, формулирование проблемы, вхождение в проблемную ситуацию.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9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2.Конструктивный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Планирование объединения рабочих групп, поиск литературы, помощь планировании этапов практической деятельности, стимулирование поисковой деятельности детей.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Включение в проектную деятельность в составе групп или индивидуально, сбор материалов по теме.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838200"/>
          <a:ext cx="8686801" cy="4727449"/>
        </p:xfrm>
        <a:graphic>
          <a:graphicData uri="http://schemas.openxmlformats.org/drawingml/2006/table">
            <a:tbl>
              <a:tblPr/>
              <a:tblGrid>
                <a:gridCol w="2895298"/>
                <a:gridCol w="2895298"/>
                <a:gridCol w="2896205"/>
              </a:tblGrid>
              <a:tr h="3180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Этапы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Деятельность педагога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Деятельность детей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9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3. Практический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Практическая помощь (по необходимости)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Направление и  контролирование  осуществления проекта.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Координация деятельности детей по возникающим вопросам, стимулирование  деятельности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Поэтапная деятельность по решению проблемы.Формирование специфических знаний, умений, навыков.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9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4.Заключительный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Помощь в оформлении проекта, подведение детей к выводам по проблеме проекта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Оформление результатов, предоставление продукта деятельности, определение выводов.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3000" y="838200"/>
          <a:ext cx="7543799" cy="4497834"/>
        </p:xfrm>
        <a:graphic>
          <a:graphicData uri="http://schemas.openxmlformats.org/drawingml/2006/table">
            <a:tbl>
              <a:tblPr/>
              <a:tblGrid>
                <a:gridCol w="2514337"/>
                <a:gridCol w="2514337"/>
                <a:gridCol w="2515125"/>
              </a:tblGrid>
              <a:tr h="3180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Этапы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Деятельность педагога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Деятельность детей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9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5. Презентационный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Подготовка экспертов. презентации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Организация проведения презентации.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Продукт деятельности готовят к презентации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Представляют (зрителям или экспертам) продукт деятельности, защита позиции.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9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6. Оценочно-рефлексивный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Стимулирование детей к самоанализу и самооценке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Оценка деятельности по педагогической эффективности. Совместная экспертная оценка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Оценка себя в проекте, самооценка собственной деятельности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381000"/>
          <a:ext cx="8229600" cy="553395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3180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Младший дошкольный возраст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Старший дошкольный возраст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91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вхождение детей в проблемную игровую ситуацию (ведущая роль педагога);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формирование предпосылок поисковой деятельности, интеллектуальной инициативы;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активизация желания искать пути разрешения проблемной ситуации (вместе с педагогом);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развитие умения определять возможные методы решения проблемы с помощью взрослого, а затем и самостоятельно;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формирование начальных предпосылок поисковой деятельности (практические опыты).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формирование умения применять данные методы, способствующие решению поставленной задачи, с использованием различных вариантов;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08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развитие желания пользоваться специальной терминологией, ведение конструктивной беседы в процессе совместной исследовательской деятельности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solidFill>
                  <a:schemeClr val="tx1"/>
                </a:solidFill>
                <a:latin typeface="Bookman Old Style" pitchFamily="18" charset="0"/>
              </a:rPr>
              <a:t>Методы и приемы технологии:</a:t>
            </a:r>
            <a:r>
              <a:rPr lang="ru-RU" sz="280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2800" smtClean="0">
                <a:solidFill>
                  <a:schemeClr val="tx1"/>
                </a:solidFill>
                <a:latin typeface="Bookman Old Style" pitchFamily="18" charset="0"/>
              </a:rPr>
            </a:br>
            <a:endParaRPr lang="ru-RU" sz="2800" smtClean="0">
              <a:latin typeface="Bookman Old Style" pitchFamily="18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1600" b="1" smtClean="0"/>
              <a:t>Проблемно - поисковые методы:</a:t>
            </a:r>
            <a:r>
              <a:rPr lang="ru-RU" sz="1600" smtClean="0"/>
              <a:t> </a:t>
            </a:r>
          </a:p>
          <a:p>
            <a:r>
              <a:rPr lang="ru-RU" sz="1600" smtClean="0"/>
              <a:t>проблемные вопросы, </a:t>
            </a:r>
          </a:p>
          <a:p>
            <a:r>
              <a:rPr lang="ru-RU" sz="1600" smtClean="0"/>
              <a:t>тематические беседы, </a:t>
            </a:r>
          </a:p>
          <a:p>
            <a:r>
              <a:rPr lang="ru-RU" sz="1600" smtClean="0"/>
              <a:t>исследование (исследовательский проект), </a:t>
            </a:r>
          </a:p>
          <a:p>
            <a:r>
              <a:rPr lang="ru-RU" sz="1600" smtClean="0"/>
              <a:t>эксперимент,</a:t>
            </a:r>
          </a:p>
          <a:p>
            <a:r>
              <a:rPr lang="ru-RU" sz="1600" smtClean="0"/>
              <a:t>поэтапное выполнение действий</a:t>
            </a:r>
            <a:r>
              <a:rPr lang="ru-RU" sz="1600" b="1" smtClean="0"/>
              <a:t>.</a:t>
            </a:r>
            <a:endParaRPr lang="ru-RU" sz="1600" smtClean="0"/>
          </a:p>
          <a:p>
            <a:pPr>
              <a:buFontTx/>
              <a:buNone/>
            </a:pPr>
            <a:r>
              <a:rPr lang="ru-RU" sz="1600" b="1" smtClean="0"/>
              <a:t>Творческие методы:</a:t>
            </a:r>
            <a:r>
              <a:rPr lang="ru-RU" sz="1600" smtClean="0"/>
              <a:t> презентация.</a:t>
            </a:r>
          </a:p>
          <a:p>
            <a:pPr>
              <a:buFontTx/>
              <a:buNone/>
            </a:pPr>
            <a:r>
              <a:rPr lang="ru-RU" sz="1600" b="1" smtClean="0"/>
              <a:t>Информационные методы:</a:t>
            </a:r>
            <a:r>
              <a:rPr lang="ru-RU" sz="1600" smtClean="0"/>
              <a:t> </a:t>
            </a:r>
          </a:p>
          <a:p>
            <a:r>
              <a:rPr lang="ru-RU" sz="1600" smtClean="0"/>
              <a:t>составление модели источников информации,</a:t>
            </a:r>
          </a:p>
          <a:p>
            <a:r>
              <a:rPr lang="ru-RU" sz="1600" smtClean="0"/>
              <a:t>сбор информации для составления буклетов, организационных материалов.</a:t>
            </a:r>
          </a:p>
          <a:p>
            <a:pPr>
              <a:buFontTx/>
              <a:buNone/>
            </a:pPr>
            <a:r>
              <a:rPr lang="ru-RU" sz="1600" b="1" smtClean="0"/>
              <a:t>Игровые методы:</a:t>
            </a:r>
            <a:endParaRPr lang="ru-RU" sz="1600" smtClean="0"/>
          </a:p>
          <a:p>
            <a:endParaRPr lang="ru-RU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  <a:latin typeface="Bookman Old Style" pitchFamily="18" charset="0"/>
              </a:rPr>
              <a:t>Условия успеха:</a:t>
            </a:r>
            <a:r>
              <a:rPr lang="ru-RU" sz="320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3200" smtClean="0">
                <a:solidFill>
                  <a:schemeClr val="tx1"/>
                </a:solidFill>
                <a:latin typeface="Bookman Old Style" pitchFamily="18" charset="0"/>
              </a:rPr>
            </a:br>
            <a:endParaRPr lang="ru-RU" sz="3200" smtClean="0">
              <a:latin typeface="Bookman Old Style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smtClean="0"/>
              <a:t>«</a:t>
            </a:r>
            <a:r>
              <a:rPr lang="ru-RU" sz="1600" b="1" smtClean="0"/>
              <a:t>Вспышка интереса».</a:t>
            </a:r>
          </a:p>
          <a:p>
            <a:r>
              <a:rPr lang="ru-RU" sz="1600" b="1" smtClean="0"/>
              <a:t>Начинать осуществлять проект, пока не угас интерес, т.к. у дошкольников не сформирована способность работать долго и целенаправленно.</a:t>
            </a:r>
          </a:p>
          <a:p>
            <a:r>
              <a:rPr lang="ru-RU" sz="1600" b="1" smtClean="0"/>
              <a:t>Дидактическое, информационное, техническое обеспечение проекта (игрушки, видеокассеты,  схемы и т.д.)</a:t>
            </a:r>
          </a:p>
          <a:p>
            <a:r>
              <a:rPr lang="ru-RU" sz="1600" b="1" smtClean="0"/>
              <a:t>Использование в ходе выполнения проекта хорошо знакомых знаний в сочетании с новыми (с теми, что предстоит приобрести). </a:t>
            </a:r>
          </a:p>
          <a:p>
            <a:r>
              <a:rPr lang="ru-RU" sz="1600" b="1" smtClean="0"/>
              <a:t>Четкое планирование хода проекта</a:t>
            </a:r>
          </a:p>
          <a:p>
            <a:r>
              <a:rPr lang="ru-RU" sz="1600" b="1" smtClean="0"/>
              <a:t>Профессионализм педагога (умение выбирать посильные задачи, делегировать ребенку право принятия решения).</a:t>
            </a:r>
          </a:p>
          <a:p>
            <a:r>
              <a:rPr lang="ru-RU" sz="1600" b="1" smtClean="0"/>
              <a:t>Исследование должно идти одновременно с обучением.</a:t>
            </a:r>
          </a:p>
          <a:p>
            <a:r>
              <a:rPr lang="ru-RU" sz="1600" b="1" smtClean="0"/>
              <a:t>Ребенку важно видеть значимость проекта, ощутить гордость за свою работу. </a:t>
            </a:r>
          </a:p>
          <a:p>
            <a:r>
              <a:rPr lang="ru-RU" sz="1600" b="1" smtClean="0"/>
              <a:t>Стратегия руководства проектом (отсутствие авторитаризма, сотворчество с детьми, постоянная заинтересованность в  успехах каждого). 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latin typeface="Bookman Old Style" pitchFamily="18" charset="0"/>
              </a:rPr>
              <a:t>Источники:</a:t>
            </a:r>
          </a:p>
        </p:txBody>
      </p:sp>
      <p:sp>
        <p:nvSpPr>
          <p:cNvPr id="18435" name="Содержимое 6"/>
          <p:cNvSpPr>
            <a:spLocks noGrp="1"/>
          </p:cNvSpPr>
          <p:nvPr>
            <p:ph idx="1"/>
          </p:nvPr>
        </p:nvSpPr>
        <p:spPr>
          <a:xfrm>
            <a:off x="762000" y="1447800"/>
            <a:ext cx="7696200" cy="5029200"/>
          </a:xfrm>
        </p:spPr>
        <p:txBody>
          <a:bodyPr/>
          <a:lstStyle/>
          <a:p>
            <a:r>
              <a:rPr lang="ru-RU" sz="1800" smtClean="0"/>
              <a:t>1. Формирование ключевых компетентностей у детей дошкольного возраста.  О.В. Дыбина, С.Е. Анфисова, И.В. Груздова, А.Ю. Кузина. Тольятти, ТГУ, 2009г. </a:t>
            </a:r>
          </a:p>
          <a:p>
            <a:r>
              <a:rPr lang="ru-RU" sz="1800" smtClean="0"/>
              <a:t> </a:t>
            </a:r>
          </a:p>
          <a:p>
            <a:r>
              <a:rPr lang="ru-RU" sz="1800" smtClean="0"/>
              <a:t>2.  Инновационная деятельность в ДОУ. Программно-методическое обеспечение.  И. Урмина. Т. Данилина. М., Линка-Пресс, 2009.</a:t>
            </a:r>
          </a:p>
          <a:p>
            <a:r>
              <a:rPr lang="ru-RU" sz="1800" smtClean="0"/>
              <a:t> </a:t>
            </a:r>
          </a:p>
          <a:p>
            <a:r>
              <a:rPr lang="ru-RU" sz="1800" smtClean="0"/>
              <a:t>3. Метод проектов как технология формирования ключевых компетентностей учащихся. Г.Б. Голуб, О.В. Чуракова. Самара, 2003г.</a:t>
            </a:r>
          </a:p>
          <a:p>
            <a:r>
              <a:rPr lang="ru-RU" sz="1800" smtClean="0"/>
              <a:t> </a:t>
            </a:r>
          </a:p>
          <a:p>
            <a:r>
              <a:rPr lang="ru-RU" sz="1800" smtClean="0"/>
              <a:t>4. Ключевые компетентности  детей дошкольного возраста. Научные руководители О.В. Дыбина, , И.В. Груздова, С.Е. Анфисова, А.Ю. Кузина. Научно-исследовательская лаборатория «Педагогический поиск». ТГУ, Тольятти,  2006г.</a:t>
            </a:r>
          </a:p>
          <a:p>
            <a:pPr eaLnBrk="1" hangingPunct="1"/>
            <a:endParaRPr lang="ru-RU" sz="1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3276600"/>
            <a:ext cx="7772400" cy="2428875"/>
          </a:xfrm>
        </p:spPr>
        <p:txBody>
          <a:bodyPr/>
          <a:lstStyle/>
          <a:p>
            <a:pPr algn="ctr">
              <a:defRPr/>
            </a:pPr>
            <a:r>
              <a:rPr lang="ru-RU" sz="2400" i="1" dirty="0" smtClean="0">
                <a:latin typeface="Bookman Old Style" pitchFamily="18" charset="0"/>
              </a:rPr>
              <a:t> </a:t>
            </a:r>
            <a:r>
              <a:rPr lang="ru-RU" sz="2000" i="1" dirty="0" smtClean="0">
                <a:latin typeface="Bookman Old Style" pitchFamily="18" charset="0"/>
              </a:rPr>
              <a:t>«Метод проектов» - как способ организации педагогического  процесса, основанный на взаимодействии с окружающей средой, поэтапная практическая деятельность по достижению поставленной цели.</a:t>
            </a:r>
            <a:endParaRPr lang="ru-RU" sz="2000" i="1" dirty="0">
              <a:latin typeface="Bookman Old Style" pitchFamily="18" charset="0"/>
            </a:endParaRPr>
          </a:p>
        </p:txBody>
      </p:sp>
      <p:sp>
        <p:nvSpPr>
          <p:cNvPr id="4099" name="Текст 3"/>
          <p:cNvSpPr>
            <a:spLocks noGrp="1"/>
          </p:cNvSpPr>
          <p:nvPr>
            <p:ph type="body" idx="1"/>
          </p:nvPr>
        </p:nvSpPr>
        <p:spPr>
          <a:xfrm>
            <a:off x="722313" y="685800"/>
            <a:ext cx="7772400" cy="2057400"/>
          </a:xfrm>
        </p:spPr>
        <p:txBody>
          <a:bodyPr/>
          <a:lstStyle/>
          <a:p>
            <a:pPr algn="ctr"/>
            <a:r>
              <a:rPr lang="ru-RU" sz="2800" smtClean="0"/>
              <a:t> </a:t>
            </a:r>
            <a:endParaRPr lang="en-US" sz="2800" smtClean="0"/>
          </a:p>
          <a:p>
            <a:pPr algn="ctr"/>
            <a:r>
              <a:rPr lang="ru-RU" sz="2800" b="1" smtClean="0"/>
              <a:t>Базовой технологией, обеспечивающей компетентностный подход в образовании, является «Метод проектов».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533400"/>
            <a:ext cx="7772400" cy="5105400"/>
          </a:xfrm>
        </p:spPr>
        <p:txBody>
          <a:bodyPr/>
          <a:lstStyle/>
          <a:p>
            <a:pPr algn="l"/>
            <a:r>
              <a:rPr lang="ru-RU" sz="3200" b="1" smtClean="0"/>
              <a:t>Цель технологии</a:t>
            </a:r>
            <a:r>
              <a:rPr lang="ru-RU" sz="3200" smtClean="0"/>
              <a:t> «Метод проектов» - направить учебно-познавательную деятельность воспитанников на четко заданный результат, который достигается путем решения теоретической или практически значимой проблемы.</a:t>
            </a:r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533400" y="457200"/>
            <a:ext cx="8077200" cy="6172200"/>
          </a:xfrm>
        </p:spPr>
        <p:txBody>
          <a:bodyPr/>
          <a:lstStyle/>
          <a:p>
            <a:pPr algn="l"/>
            <a:r>
              <a:rPr lang="ru-RU" sz="1600" b="1" smtClean="0"/>
              <a:t> </a:t>
            </a:r>
            <a:endParaRPr lang="ru-RU" sz="180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latin typeface="Bookman Old Style" pitchFamily="18" charset="0"/>
              </a:rPr>
              <a:t>Задачи технологии</a:t>
            </a:r>
            <a:r>
              <a:rPr lang="ru-RU" smtClean="0"/>
              <a:t>: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развить в комплексе исследовательские, рефлексивные и самооценочные умения и навыки; </a:t>
            </a:r>
          </a:p>
          <a:p>
            <a:r>
              <a:rPr lang="ru-RU" smtClean="0"/>
              <a:t>развить познавательный интерес; </a:t>
            </a:r>
          </a:p>
          <a:p>
            <a:r>
              <a:rPr lang="ru-RU" smtClean="0"/>
              <a:t>сформировать самостоятельную (или субъектную) позицию путем создания проблемных ситуаций в образовательном процессе.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Виды проектов: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smtClean="0"/>
              <a:t>Исследовательское-творческие: </a:t>
            </a:r>
            <a:r>
              <a:rPr lang="ru-RU" sz="1800" smtClean="0"/>
              <a:t>дети экспериментируют, проводят опыты, обсуждают полученные результаты, делают выводы, а затем результаты оформляют в виде газет, драматизации, детского дизайна и др.</a:t>
            </a:r>
          </a:p>
          <a:p>
            <a:r>
              <a:rPr lang="ru-RU" sz="1800" b="1" smtClean="0"/>
              <a:t>Ролево-игровые</a:t>
            </a:r>
            <a:r>
              <a:rPr lang="ru-RU" sz="1800" smtClean="0"/>
              <a:t> (с элементами творческих игр, когда дети входят в образ персонажей сказки и решают по-своему поставленные проблемы –Интерактивный спектакль;</a:t>
            </a:r>
          </a:p>
          <a:p>
            <a:r>
              <a:rPr lang="ru-RU" sz="1800" b="1" smtClean="0"/>
              <a:t>Информационно-практико-ориентированные: </a:t>
            </a:r>
            <a:r>
              <a:rPr lang="ru-RU" sz="1800" smtClean="0"/>
              <a:t>дети собирают информацию и реализуют её, ориентируясь на социальные интересы (оформление и дизайн группы, витражи, газеты  и др.);</a:t>
            </a:r>
          </a:p>
          <a:p>
            <a:r>
              <a:rPr lang="ru-RU" sz="1800" b="1" smtClean="0"/>
              <a:t>Творческие-</a:t>
            </a:r>
            <a:r>
              <a:rPr lang="ru-RU" sz="1800" smtClean="0"/>
              <a:t> деятельность участников проекта намечается, развивается, подчиняется жанру конечного результата (оформление результата в виде детского праздника, детского дизайна, драматизация  и др.,  например «Театральная неделя».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71600" y="2895600"/>
            <a:ext cx="6400800" cy="2743200"/>
          </a:xfrm>
        </p:spPr>
        <p:txBody>
          <a:bodyPr/>
          <a:lstStyle/>
          <a:p>
            <a:pPr algn="l">
              <a:spcBef>
                <a:spcPct val="0"/>
              </a:spcBef>
            </a:pPr>
            <a:r>
              <a:rPr 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</a:t>
            </a:r>
            <a:r>
              <a:rPr lang="ru-RU" sz="24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продолжительности</a:t>
            </a:r>
            <a:r>
              <a:rPr 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мини-проекты, краткосрочные (на нескольких занятиях по программе одной методики),</a:t>
            </a:r>
          </a:p>
          <a:p>
            <a:pPr algn="l">
              <a:spcBef>
                <a:spcPct val="0"/>
              </a:spcBef>
            </a:pPr>
            <a:r>
              <a:rPr 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средней продолжительности (1-2 месяца),  и долгосрочные проекты ( учебный год и более).</a:t>
            </a:r>
            <a:endParaRPr 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1981200" y="1430338"/>
            <a:ext cx="5029200" cy="1477962"/>
          </a:xfrm>
          <a:noFill/>
        </p:spPr>
        <p:txBody>
          <a:bodyPr>
            <a:spAutoFit/>
          </a:bodyPr>
          <a:lstStyle/>
          <a:p>
            <a:pPr algn="l"/>
            <a:r>
              <a:rPr 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</a:t>
            </a:r>
            <a:r>
              <a:rPr lang="ru-RU" sz="24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комплексности</a:t>
            </a:r>
            <a:r>
              <a:rPr 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характеру контактов на </a:t>
            </a:r>
            <a:br>
              <a:rPr 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моно и межпредметные проекты.</a:t>
            </a:r>
            <a:r>
              <a:rPr lang="ru-RU" sz="1800" smtClean="0">
                <a:ea typeface="Calibri" pitchFamily="34" charset="0"/>
                <a:cs typeface="Times New Roman" pitchFamily="18" charset="0"/>
              </a:rPr>
              <a:t/>
            </a:r>
            <a:br>
              <a:rPr lang="ru-RU" sz="1800" smtClean="0">
                <a:ea typeface="Calibri" pitchFamily="34" charset="0"/>
                <a:cs typeface="Times New Roman" pitchFamily="18" charset="0"/>
              </a:rPr>
            </a:br>
            <a:endParaRPr lang="ru-RU" sz="1800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solidFill>
                  <a:schemeClr val="tx1"/>
                </a:solidFill>
              </a:rPr>
              <a:t/>
            </a:r>
            <a:br>
              <a:rPr lang="ru-RU" sz="2800" b="1" smtClean="0">
                <a:solidFill>
                  <a:schemeClr val="tx1"/>
                </a:solidFill>
              </a:rPr>
            </a:br>
            <a:r>
              <a:rPr lang="ru-RU" sz="2800" b="1" smtClean="0">
                <a:solidFill>
                  <a:schemeClr val="tx1"/>
                </a:solidFill>
              </a:rPr>
              <a:t>Примерный план работы воспитателя по подготовке проекта</a:t>
            </a:r>
            <a:r>
              <a:rPr lang="ru-RU" smtClean="0">
                <a:solidFill>
                  <a:schemeClr val="tx1"/>
                </a:solidFill>
              </a:rPr>
              <a:t/>
            </a:r>
            <a:br>
              <a:rPr lang="ru-RU" smtClean="0">
                <a:solidFill>
                  <a:schemeClr val="tx1"/>
                </a:solidFill>
              </a:rPr>
            </a:br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smtClean="0"/>
              <a:t>Поставить цель проекта.</a:t>
            </a:r>
          </a:p>
          <a:p>
            <a:r>
              <a:rPr lang="ru-RU" sz="2000" smtClean="0"/>
              <a:t>Разработка плана достижения цели (воспитатель обсуждает план с родителями).</a:t>
            </a:r>
          </a:p>
          <a:p>
            <a:r>
              <a:rPr lang="ru-RU" sz="2000" smtClean="0"/>
              <a:t>Привлечение специалистов к осуществлению соответствующих разделов проекта.</a:t>
            </a:r>
          </a:p>
          <a:p>
            <a:r>
              <a:rPr lang="ru-RU" sz="2000" smtClean="0"/>
              <a:t>Составление плана-схемы проекта.</a:t>
            </a:r>
          </a:p>
          <a:p>
            <a:r>
              <a:rPr lang="ru-RU" sz="2000" smtClean="0"/>
              <a:t>Сбор, накопление материала.</a:t>
            </a:r>
          </a:p>
          <a:p>
            <a:r>
              <a:rPr lang="ru-RU" sz="2000" smtClean="0"/>
              <a:t>Включение в план-схему проекта занятий, игр и других видов детской деятельности.</a:t>
            </a:r>
          </a:p>
          <a:p>
            <a:r>
              <a:rPr lang="ru-RU" sz="2000" smtClean="0"/>
              <a:t>Подготовить домашние задания и задания для самостоятельного выполнения.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Bookman Old Style" pitchFamily="18" charset="0"/>
              </a:rPr>
              <a:t>Основные этапы технологии «Метод проектов»:</a:t>
            </a:r>
            <a:endParaRPr lang="ru-RU" sz="2400" smtClean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smtClean="0"/>
              <a:t>Ценностно-ориентированный,</a:t>
            </a:r>
          </a:p>
          <a:p>
            <a:r>
              <a:rPr lang="ru-RU" sz="2800" smtClean="0"/>
              <a:t> конструктивный, </a:t>
            </a:r>
          </a:p>
          <a:p>
            <a:r>
              <a:rPr lang="ru-RU" sz="2800" smtClean="0"/>
              <a:t>практический,</a:t>
            </a:r>
          </a:p>
          <a:p>
            <a:r>
              <a:rPr lang="ru-RU" sz="2800" smtClean="0"/>
              <a:t> заключительный, </a:t>
            </a:r>
          </a:p>
          <a:p>
            <a:r>
              <a:rPr lang="ru-RU" sz="2800" smtClean="0"/>
              <a:t>презентационный </a:t>
            </a:r>
          </a:p>
          <a:p>
            <a:r>
              <a:rPr lang="ru-RU" sz="2800" smtClean="0"/>
              <a:t> оценочно-рефлексивный</a:t>
            </a:r>
          </a:p>
          <a:p>
            <a:pPr>
              <a:buFontTx/>
              <a:buNone/>
            </a:pPr>
            <a:r>
              <a:rPr lang="ru-RU" sz="2800" smtClean="0"/>
              <a:t> 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solidFill>
                  <a:schemeClr val="tx1"/>
                </a:solidFill>
              </a:rPr>
              <a:t>Роль ребенка на каждом этапе меняется</a:t>
            </a:r>
            <a:br>
              <a:rPr lang="ru-RU" sz="2400" smtClean="0">
                <a:solidFill>
                  <a:schemeClr val="tx1"/>
                </a:solidFill>
              </a:rPr>
            </a:br>
            <a:endParaRPr lang="ru-RU" sz="2400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u="sng" smtClean="0"/>
              <a:t>Выбирает </a:t>
            </a:r>
            <a:r>
              <a:rPr lang="ru-RU" sz="1800" smtClean="0"/>
              <a:t>(принимает решения). Здесь важно, чтобы в сознании ребенка закрепилось, что он ответственен за свой выбор.</a:t>
            </a:r>
          </a:p>
          <a:p>
            <a:r>
              <a:rPr lang="ru-RU" sz="1800" b="1" u="sng" smtClean="0"/>
              <a:t>Выстраивает систему</a:t>
            </a:r>
          </a:p>
          <a:p>
            <a:r>
              <a:rPr lang="ru-RU" sz="1800" b="1" u="sng" smtClean="0"/>
              <a:t>Оценивает</a:t>
            </a:r>
            <a:r>
              <a:rPr lang="ru-RU" sz="1800" smtClean="0"/>
              <a:t>. На каждом этапе различные объекты оценки (чужой продукт, продукт своей деятельности, себя в процессе этой деятельности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762</TotalTime>
  <Words>902</Words>
  <Application>Microsoft Office PowerPoint</Application>
  <PresentationFormat>Экран (4:3)</PresentationFormat>
  <Paragraphs>116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Оформление по умолчанию</vt:lpstr>
      <vt:lpstr>Заместитель заведующего по ВМР  Арапова В.Г.</vt:lpstr>
      <vt:lpstr> «Метод проектов» - как способ организации педагогического  процесса, основанный на взаимодействии с окружающей средой, поэтапная практическая деятельность по достижению поставленной цели.</vt:lpstr>
      <vt:lpstr>Цель технологии «Метод проектов» - направить учебно-познавательную деятельность воспитанников на четко заданный результат, который достигается путем решения теоретической или практически значимой проблемы.</vt:lpstr>
      <vt:lpstr>Задачи технологии:</vt:lpstr>
      <vt:lpstr>Виды проектов:</vt:lpstr>
      <vt:lpstr>По комплексности и характеру контактов на  моно и межпредметные проекты. </vt:lpstr>
      <vt:lpstr> Примерный план работы воспитателя по подготовке проекта </vt:lpstr>
      <vt:lpstr>Основные этапы технологии «Метод проектов»:</vt:lpstr>
      <vt:lpstr>Роль ребенка на каждом этапе меняется </vt:lpstr>
      <vt:lpstr>Слайд 10</vt:lpstr>
      <vt:lpstr>Слайд 11</vt:lpstr>
      <vt:lpstr>Слайд 12</vt:lpstr>
      <vt:lpstr>Слайд 13</vt:lpstr>
      <vt:lpstr>Методы и приемы технологии: </vt:lpstr>
      <vt:lpstr>Условия успеха: 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биология</dc:subject>
  <dc:creator>Стрелкова Н.</dc:creator>
  <cp:lastModifiedBy>user</cp:lastModifiedBy>
  <cp:revision>69</cp:revision>
  <cp:lastPrinted>1601-01-01T00:00:00Z</cp:lastPrinted>
  <dcterms:created xsi:type="dcterms:W3CDTF">1601-01-01T00:00:00Z</dcterms:created>
  <dcterms:modified xsi:type="dcterms:W3CDTF">2013-04-15T12:18:55Z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