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66FC1-4EB0-4FF0-882D-9A2AF0A12F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9731796-182E-4FEB-A11D-9A82924103B1}">
      <dgm:prSet/>
      <dgm:spPr/>
      <dgm:t>
        <a:bodyPr/>
        <a:lstStyle/>
        <a:p>
          <a:pPr rtl="0"/>
          <a:r>
            <a:rPr lang="ru-RU" dirty="0" smtClean="0"/>
            <a:t>П</a:t>
          </a:r>
          <a:r>
            <a:rPr lang="ru-RU" b="0" i="0" baseline="0" dirty="0" smtClean="0"/>
            <a:t>ринятие федерального закона «Об образовании</a:t>
          </a:r>
          <a:r>
            <a:rPr lang="ru-RU" b="0" i="0" dirty="0" smtClean="0"/>
            <a:t>   </a:t>
          </a:r>
          <a:r>
            <a:rPr lang="ru-RU" b="0" i="0" baseline="0" dirty="0" smtClean="0"/>
            <a:t>лиц с ограниченными возможностями здоровья»</a:t>
          </a:r>
          <a:endParaRPr lang="ru-RU" b="0" i="0" baseline="0" dirty="0"/>
        </a:p>
      </dgm:t>
    </dgm:pt>
    <dgm:pt modelId="{33F1260E-D9BF-4E61-A2A9-C57F755E1D73}" type="parTrans" cxnId="{47F4057D-304D-4EAB-A97E-023FC0EEA1AC}">
      <dgm:prSet/>
      <dgm:spPr/>
      <dgm:t>
        <a:bodyPr/>
        <a:lstStyle/>
        <a:p>
          <a:endParaRPr lang="ru-RU"/>
        </a:p>
      </dgm:t>
    </dgm:pt>
    <dgm:pt modelId="{E15C2BF2-38BB-42E0-989A-51E3F1571F92}" type="sibTrans" cxnId="{47F4057D-304D-4EAB-A97E-023FC0EEA1AC}">
      <dgm:prSet/>
      <dgm:spPr/>
      <dgm:t>
        <a:bodyPr/>
        <a:lstStyle/>
        <a:p>
          <a:endParaRPr lang="ru-RU"/>
        </a:p>
      </dgm:t>
    </dgm:pt>
    <dgm:pt modelId="{862381A5-CB88-4EDF-A885-1D1BB3F5B8DA}" type="pres">
      <dgm:prSet presAssocID="{1DA66FC1-4EB0-4FF0-882D-9A2AF0A12F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F9CF6C-A890-44A9-98B8-D5117CB6C339}" type="pres">
      <dgm:prSet presAssocID="{59731796-182E-4FEB-A11D-9A82924103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F65A16-F2B0-42C2-8641-A384B3E9D774}" type="presOf" srcId="{59731796-182E-4FEB-A11D-9A82924103B1}" destId="{46F9CF6C-A890-44A9-98B8-D5117CB6C339}" srcOrd="0" destOrd="0" presId="urn:microsoft.com/office/officeart/2005/8/layout/vList2"/>
    <dgm:cxn modelId="{47F4057D-304D-4EAB-A97E-023FC0EEA1AC}" srcId="{1DA66FC1-4EB0-4FF0-882D-9A2AF0A12F98}" destId="{59731796-182E-4FEB-A11D-9A82924103B1}" srcOrd="0" destOrd="0" parTransId="{33F1260E-D9BF-4E61-A2A9-C57F755E1D73}" sibTransId="{E15C2BF2-38BB-42E0-989A-51E3F1571F92}"/>
    <dgm:cxn modelId="{716FF5BC-AAA1-406C-AAE9-4D53500964AD}" type="presOf" srcId="{1DA66FC1-4EB0-4FF0-882D-9A2AF0A12F98}" destId="{862381A5-CB88-4EDF-A885-1D1BB3F5B8DA}" srcOrd="0" destOrd="0" presId="urn:microsoft.com/office/officeart/2005/8/layout/vList2"/>
    <dgm:cxn modelId="{2E9A3B7E-2541-4BDE-A489-09E0919ECD7B}" type="presParOf" srcId="{862381A5-CB88-4EDF-A885-1D1BB3F5B8DA}" destId="{46F9CF6C-A890-44A9-98B8-D5117CB6C339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76C91-10DF-40FF-953D-F45898A4D87E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381C-0C51-44FB-81E5-67DF0258D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2381C-0C51-44FB-81E5-67DF0258D3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C0DAF5-9FAE-4AE4-B7E7-3DA1ADEB6851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C5BD94-819D-460F-A2E1-A4C02208C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b="1" dirty="0" smtClean="0"/>
              <a:t>Состояние </a:t>
            </a:r>
            <a:r>
              <a:rPr lang="ru-RU" sz="4000" b="1" dirty="0"/>
              <a:t>общего и специального </a:t>
            </a:r>
            <a:r>
              <a:rPr lang="ru-RU" sz="4000" b="1" dirty="0" smtClean="0"/>
              <a:t>образования (сравнительный анализ).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j-lt"/>
              </a:rPr>
              <a:t>Презентацию выполнила </a:t>
            </a:r>
            <a:r>
              <a:rPr lang="ru-RU" sz="3600" dirty="0" err="1" smtClean="0">
                <a:latin typeface="+mj-lt"/>
              </a:rPr>
              <a:t>Песчанская</a:t>
            </a:r>
            <a:r>
              <a:rPr lang="ru-RU" sz="3600" dirty="0" smtClean="0">
                <a:latin typeface="+mj-lt"/>
              </a:rPr>
              <a:t> Л.А. </a:t>
            </a:r>
            <a:r>
              <a:rPr lang="ru-RU" sz="3600" dirty="0" smtClean="0">
                <a:latin typeface="+mj-lt"/>
              </a:rPr>
              <a:t>275 </a:t>
            </a:r>
            <a:r>
              <a:rPr lang="ru-RU" sz="3600" dirty="0" smtClean="0">
                <a:latin typeface="+mj-lt"/>
              </a:rPr>
              <a:t>гр.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7" y="714358"/>
            <a:ext cx="64294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системе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общего образования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сохраняется возможность достаточно высокого уровня подготовки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обучающихся.</a:t>
            </a:r>
            <a:r>
              <a:rPr lang="ru-RU" sz="3200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Последовательно осуществляется обновление содержания общего среднего образования.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85786" y="714356"/>
            <a:ext cx="80010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последние годы в целях расширения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доступности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для детей 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ограниченными возможностями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системе специального (коррекционного)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бразования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произошли позитивные изменения,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всего, начался процесс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деинституализации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специальных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(коррекционных) школ-интернатов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642910" y="1285861"/>
          <a:ext cx="7786743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28662" y="785795"/>
            <a:ext cx="778674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Важнейшей задачей является организация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обучения детей-инвалидов в системе общего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образования, так называемого интегрированного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образования, что признано мировым сообществом 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формой социальной интеграции детей-инвалидов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14413" y="857232"/>
            <a:ext cx="678661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Специальный образовательный стандарт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должен стать базовым инструментом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реализации конституционных прав на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 граждан с ОВЗ.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5" y="500043"/>
            <a:ext cx="7143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Любой гражданин Российской Федерации имеет гарантированное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право и равные возможности образования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(ст. 43 Конституции Российской Федерации),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и специального образования. Условия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осуществления определяются образовательным стандартом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9" y="928671"/>
            <a:ext cx="635798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Стандарт специального образования применительно к каждой категории лиц с особыми образовательными потребностями отражает требования к общеобразовательной подготовке, коррекционно-развивающей работе, профилактической и оздоровительной работе, а также к трудовой и начальной профессиональной подготовке.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571480"/>
            <a:ext cx="692948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Состояние общего образования в России:</a:t>
            </a:r>
          </a:p>
          <a:p>
            <a:pPr marL="457200" indent="-457200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1.Российское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образование отстает от мировых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стандартов информатизации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дистанционного обучения.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Расхождения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учебных программах настолько велики, что в ближайшее время не стоит говорить о конвертируемости дипломов.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Преобразования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российском образовании осуществляются по сценарию «догоняющей модернизации», воспроизводства норм, образцов западной системы образования, что продуцирует раскол сторонников отечественных традиций и инноваций в образовании.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62" y="214291"/>
            <a:ext cx="721520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Особенность системы специального образования состоит в том, что она, в отличие от системы массового образования, существовавшей с древнейших времен, возникла лишь на определенном этапе развития человеческой цивилизации, когда общество достигло необходимой нравственно-этической зрелости и социальной культуры, соответствующего уровня развития экономики и образования, а также научной готовности обеспечивать образовательные инновации.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2977" y="1142985"/>
            <a:ext cx="721523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ограниченными возможностями здоровья – это дети, состояние здоровья которых препятствует освоению образовательных программ вне специальных условий обучения и воспитания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642919"/>
            <a:ext cx="7572428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образовании детей с ОВЗ предметом стандартизации являются: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· Конечный уровень результата школьного образования;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· Результаты образования на каждой ступени;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· Структура образовательной программы;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· Условия получения образования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00100" y="857232"/>
            <a:ext cx="735811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Общей целью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целью</a:t>
            </a:r>
            <a:r>
              <a:rPr kumimoji="0" lang="ru-RU" sz="4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общего и специального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образования 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</a:t>
            </a:r>
            <a:r>
              <a:rPr kumimoji="0" lang="ru-RU" sz="4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социальной  мобильности и адаптации</a:t>
            </a:r>
            <a:r>
              <a:rPr kumimoji="0" lang="ru-RU" sz="4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молодого поколения.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928671"/>
            <a:ext cx="692948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Доступность как важнейший критерий общего образования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образования - фактор определяющий место России на международном уровне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396</Words>
  <Application>Microsoft Office PowerPoint</Application>
  <PresentationFormat>Экран (4:3)</PresentationFormat>
  <Paragraphs>30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Состояние общего и специального образования (сравнительный анализ).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общего и специального образования.</dc:title>
  <dc:creator>www</dc:creator>
  <cp:lastModifiedBy>www</cp:lastModifiedBy>
  <cp:revision>13</cp:revision>
  <dcterms:created xsi:type="dcterms:W3CDTF">2012-11-10T16:44:08Z</dcterms:created>
  <dcterms:modified xsi:type="dcterms:W3CDTF">2012-11-11T10:07:43Z</dcterms:modified>
</cp:coreProperties>
</file>