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4" r:id="rId2"/>
    <p:sldId id="256" r:id="rId3"/>
    <p:sldId id="281" r:id="rId4"/>
    <p:sldId id="262" r:id="rId5"/>
    <p:sldId id="261" r:id="rId6"/>
    <p:sldId id="275" r:id="rId7"/>
    <p:sldId id="292" r:id="rId8"/>
    <p:sldId id="293" r:id="rId9"/>
    <p:sldId id="260" r:id="rId10"/>
    <p:sldId id="286" r:id="rId11"/>
    <p:sldId id="266" r:id="rId12"/>
    <p:sldId id="283" r:id="rId13"/>
    <p:sldId id="282" r:id="rId14"/>
    <p:sldId id="289" r:id="rId15"/>
    <p:sldId id="288" r:id="rId16"/>
    <p:sldId id="291" r:id="rId17"/>
    <p:sldId id="290" r:id="rId18"/>
    <p:sldId id="279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3;&#1086;&#1089;&#1090;&#1100;\&#1056;&#1072;&#1073;&#1086;&#1095;&#1080;&#1081;%20&#1089;&#1090;&#1086;&#1083;\&#1086;&#1090;&#1082;&#1088;&#1099;&#1090;&#1099;&#1081;%20&#1091;&#1088;&#1086;&#1082;\081%20-%20Unit%204,%20Lesson%2056,%20Song%20-%20Mulberry%20bush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3;&#1086;&#1089;&#1090;&#1100;\&#1056;&#1072;&#1073;&#1086;&#1095;&#1080;&#1081;%20&#1089;&#1090;&#1086;&#1083;\&#1086;&#1090;&#1082;&#1088;&#1099;&#1090;&#1099;&#1081;%20&#1091;&#1088;&#1086;&#1082;\572133127_by_allnokia.ru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89248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«Уроки здоровья в лесной школе»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Урок английского языка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3  классе на материале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УМК «Английский с </a:t>
            </a:r>
            <a:r>
              <a:rPr lang="ru-RU" dirty="0" smtClean="0">
                <a:solidFill>
                  <a:schemeClr val="tx1"/>
                </a:solidFill>
              </a:rPr>
              <a:t>удовольствием»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Раздел 4, урок 56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79712" y="4286256"/>
            <a:ext cx="7164288" cy="17350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МАОУ «Средняя общеобразовательная школа  №3» </a:t>
            </a:r>
            <a:r>
              <a:rPr lang="ru-RU" dirty="0" smtClean="0">
                <a:solidFill>
                  <a:schemeClr val="tx1"/>
                </a:solidFill>
              </a:rPr>
              <a:t>города </a:t>
            </a:r>
            <a:r>
              <a:rPr lang="ru-RU" dirty="0">
                <a:solidFill>
                  <a:schemeClr val="tx1"/>
                </a:solidFill>
              </a:rPr>
              <a:t>Перми</a:t>
            </a:r>
          </a:p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</a:t>
            </a:r>
            <a:r>
              <a:rPr lang="ru-RU" dirty="0" smtClean="0">
                <a:solidFill>
                  <a:schemeClr val="tx1"/>
                </a:solidFill>
              </a:rPr>
              <a:t>начальных классов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Кущенко </a:t>
            </a:r>
            <a:r>
              <a:rPr lang="ru-RU" dirty="0">
                <a:solidFill>
                  <a:schemeClr val="tx1"/>
                </a:solidFill>
              </a:rPr>
              <a:t>Ирина Андреевна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6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2936"/>
            <a:ext cx="8604448" cy="234171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en-US" sz="4000" b="1" dirty="0" smtClean="0">
                <a:solidFill>
                  <a:srgbClr val="FF0000"/>
                </a:solidFill>
              </a:rPr>
              <a:t>Good </a:t>
            </a:r>
            <a:r>
              <a:rPr lang="en-US" sz="4000" b="1" dirty="0">
                <a:solidFill>
                  <a:srgbClr val="FF0000"/>
                </a:solidFill>
              </a:rPr>
              <a:t>health is </a:t>
            </a:r>
            <a:r>
              <a:rPr lang="en-US" sz="4000" b="1" dirty="0" smtClean="0">
                <a:solidFill>
                  <a:srgbClr val="FF0000"/>
                </a:solidFill>
              </a:rPr>
              <a:t>above wealth.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2.</a:t>
            </a:r>
            <a:r>
              <a:rPr lang="en-US" sz="4000" b="1" dirty="0" smtClean="0">
                <a:solidFill>
                  <a:schemeClr val="tx1"/>
                </a:solidFill>
              </a:rPr>
              <a:t>An </a:t>
            </a:r>
            <a:r>
              <a:rPr lang="en-US" sz="4000" b="1" dirty="0">
                <a:solidFill>
                  <a:schemeClr val="tx1"/>
                </a:solidFill>
              </a:rPr>
              <a:t>apple a day keeps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a </a:t>
            </a:r>
            <a:r>
              <a:rPr lang="en-US" sz="4000" b="1" dirty="0">
                <a:solidFill>
                  <a:schemeClr val="tx1"/>
                </a:solidFill>
              </a:rPr>
              <a:t>doctor </a:t>
            </a:r>
            <a:r>
              <a:rPr lang="en-US" sz="4000" b="1" dirty="0" smtClean="0">
                <a:solidFill>
                  <a:schemeClr val="tx1"/>
                </a:solidFill>
              </a:rPr>
              <a:t>away.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Early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to bed and early to rise makes a man healthy, wealthy and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wise.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07504" y="260350"/>
            <a:ext cx="8784976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Proverbs about health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5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81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Arial Black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Let’s  sing the song!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338" name="Содержимое 3" descr="children-singing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692150"/>
            <a:ext cx="7632700" cy="5761038"/>
          </a:xfrm>
        </p:spPr>
      </p:pic>
      <p:pic>
        <p:nvPicPr>
          <p:cNvPr id="5" name="081 - Unit 4, Lesson 56, Song - Mulberry bu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357166"/>
            <a:ext cx="1090618" cy="10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26385" r="22143" b="31179"/>
          <a:stretch/>
        </p:blipFill>
        <p:spPr>
          <a:xfrm>
            <a:off x="2595943" y="152805"/>
            <a:ext cx="3888432" cy="2088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339" y="1592512"/>
            <a:ext cx="5173639" cy="190161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 Black" pitchFamily="34" charset="0"/>
              </a:rPr>
              <a:t>Work in the </a:t>
            </a:r>
            <a:r>
              <a:rPr lang="ru-RU" sz="4000" b="1" dirty="0" smtClean="0">
                <a:latin typeface="Arial Black" pitchFamily="34" charset="0"/>
              </a:rPr>
              <a:t>р</a:t>
            </a:r>
            <a:r>
              <a:rPr lang="en-US" sz="4000" b="1" dirty="0" smtClean="0">
                <a:latin typeface="Arial Black" pitchFamily="34" charset="0"/>
              </a:rPr>
              <a:t>airs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349966"/>
            <a:ext cx="3506367" cy="14465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c</a:t>
            </a:r>
            <a:r>
              <a:rPr lang="en-US" sz="4400" b="1" dirty="0" smtClean="0"/>
              <a:t>omplete questions        </a:t>
            </a:r>
            <a:r>
              <a:rPr lang="en-US" sz="3600" b="1" dirty="0" smtClean="0"/>
              <a:t>         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31" y="3351383"/>
            <a:ext cx="326910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c</a:t>
            </a:r>
            <a:r>
              <a:rPr lang="en-US" sz="4800" b="1" dirty="0" smtClean="0"/>
              <a:t>ompare</a:t>
            </a:r>
          </a:p>
          <a:p>
            <a:r>
              <a:rPr lang="ru-RU" sz="4000" b="1" dirty="0" smtClean="0"/>
              <a:t>«</a:t>
            </a:r>
            <a:r>
              <a:rPr lang="en-US" sz="4000" b="1" dirty="0" smtClean="0"/>
              <a:t>My day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10" name="Стрелка вверх 9"/>
          <p:cNvSpPr/>
          <p:nvPr/>
        </p:nvSpPr>
        <p:spPr>
          <a:xfrm rot="7276907" flipH="1">
            <a:off x="5326749" y="2556505"/>
            <a:ext cx="280979" cy="1006482"/>
          </a:xfrm>
          <a:prstGeom prst="upArrow">
            <a:avLst>
              <a:gd name="adj1" fmla="val 50000"/>
              <a:gd name="adj2" fmla="val 610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765" y="4886368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p.107,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1743" y="4871773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3904935">
            <a:off x="3252763" y="2612849"/>
            <a:ext cx="296757" cy="857986"/>
          </a:xfrm>
          <a:prstGeom prst="upArrow">
            <a:avLst>
              <a:gd name="adj1" fmla="val 50000"/>
              <a:gd name="adj2" fmla="val 610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4671" r="20596" b="21372"/>
          <a:stretch/>
        </p:blipFill>
        <p:spPr>
          <a:xfrm>
            <a:off x="6084168" y="2286000"/>
            <a:ext cx="2952328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62937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Проверь себя!</a:t>
            </a:r>
          </a:p>
          <a:p>
            <a:r>
              <a:rPr lang="ru-RU" sz="4800" dirty="0" smtClean="0"/>
              <a:t>Заполни пропуски </a:t>
            </a:r>
          </a:p>
          <a:p>
            <a:r>
              <a:rPr lang="ru-RU" sz="4800" dirty="0" smtClean="0"/>
              <a:t>в тексте письма </a:t>
            </a:r>
          </a:p>
          <a:p>
            <a:r>
              <a:rPr lang="ru-RU" sz="4800" dirty="0" smtClean="0"/>
              <a:t>кролика Мартина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376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W/b-p.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Ex.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Повторить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пословицу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8586"/>
            <a:ext cx="2232248" cy="29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41203" r="59027" b="11328"/>
          <a:stretch/>
        </p:blipFill>
        <p:spPr>
          <a:xfrm>
            <a:off x="0" y="1357298"/>
            <a:ext cx="3286116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13" y="44624"/>
            <a:ext cx="8208912" cy="7060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5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54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tx1">
                    <a:lumMod val="95000"/>
                  </a:schemeClr>
                </a:solidFill>
              </a:rPr>
            </a:br>
            <a:endParaRPr lang="ru-RU" sz="5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00430" y="2500306"/>
            <a:ext cx="5438946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Уроки  здоровья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в лесной школе</a:t>
            </a:r>
          </a:p>
          <a:p>
            <a:pPr marL="0" indent="0">
              <a:buNone/>
            </a:pPr>
            <a:r>
              <a:rPr lang="ru-RU" sz="4800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285992"/>
            <a:ext cx="1830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                   </a:t>
            </a:r>
            <a:r>
              <a:rPr lang="en-US" sz="4400" b="1" dirty="0" smtClean="0">
                <a:latin typeface="Arial Black" pitchFamily="34" charset="0"/>
              </a:rPr>
              <a:t>My day.</a:t>
            </a:r>
          </a:p>
          <a:p>
            <a:r>
              <a:rPr lang="en-US" sz="4000" b="1" dirty="0" smtClean="0">
                <a:latin typeface="Arial Black" pitchFamily="34" charset="0"/>
              </a:rPr>
              <a:t>Would You Like to Be Healthy?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14554"/>
            <a:ext cx="8064896" cy="1368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dirty="0" smtClean="0">
                <a:latin typeface="Arial Black" pitchFamily="34" charset="0"/>
              </a:rPr>
              <a:t>C</a:t>
            </a:r>
            <a:r>
              <a:rPr lang="ru-RU" sz="4400" dirty="0" smtClean="0">
                <a:latin typeface="Arial Black" pitchFamily="34" charset="0"/>
              </a:rPr>
              <a:t>оставить советы по   режиму дня для всех,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кто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хочет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быть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здоровым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2936"/>
            <a:ext cx="8604448" cy="234171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1.</a:t>
            </a:r>
            <a:r>
              <a:rPr lang="en-US" sz="4000" b="1" dirty="0" smtClean="0">
                <a:solidFill>
                  <a:srgbClr val="FF0000"/>
                </a:solidFill>
              </a:rPr>
              <a:t>Good </a:t>
            </a:r>
            <a:r>
              <a:rPr lang="en-US" sz="4000" b="1" dirty="0">
                <a:solidFill>
                  <a:srgbClr val="FF0000"/>
                </a:solidFill>
              </a:rPr>
              <a:t>health is </a:t>
            </a:r>
            <a:r>
              <a:rPr lang="en-US" sz="4000" b="1" dirty="0" smtClean="0">
                <a:solidFill>
                  <a:srgbClr val="FF0000"/>
                </a:solidFill>
              </a:rPr>
              <a:t>above wealth.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2.</a:t>
            </a:r>
            <a:r>
              <a:rPr lang="en-US" sz="4000" b="1" dirty="0" smtClean="0">
                <a:solidFill>
                  <a:schemeClr val="tx1"/>
                </a:solidFill>
              </a:rPr>
              <a:t>An </a:t>
            </a:r>
            <a:r>
              <a:rPr lang="en-US" sz="4000" b="1" dirty="0">
                <a:solidFill>
                  <a:schemeClr val="tx1"/>
                </a:solidFill>
              </a:rPr>
              <a:t>apple a day keeps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a </a:t>
            </a:r>
            <a:r>
              <a:rPr lang="en-US" sz="4000" b="1" dirty="0">
                <a:solidFill>
                  <a:schemeClr val="tx1"/>
                </a:solidFill>
              </a:rPr>
              <a:t>doctor </a:t>
            </a:r>
            <a:r>
              <a:rPr lang="en-US" sz="4000" b="1" dirty="0" smtClean="0">
                <a:solidFill>
                  <a:schemeClr val="tx1"/>
                </a:solidFill>
              </a:rPr>
              <a:t>away.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Early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to bed and early to rise makes a man healthy, wealthy and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wise.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07504" y="260350"/>
            <a:ext cx="8784976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Proverbs about health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5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25113" cy="924475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самоконтроля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108301"/>
              </p:ext>
            </p:extLst>
          </p:nvPr>
        </p:nvGraphicFramePr>
        <p:xfrm>
          <a:off x="214282" y="1142984"/>
          <a:ext cx="8640960" cy="500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656184"/>
                <a:gridCol w="1656184"/>
                <a:gridCol w="1656184"/>
                <a:gridCol w="1584176"/>
              </a:tblGrid>
              <a:tr h="116743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Задания</a:t>
                      </a:r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Well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done!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Молодец!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Very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good!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Очень хорошо!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Good!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Хорошо!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Not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bad!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Неплохо!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3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r>
                        <a:rPr lang="en-US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‘s the time?</a:t>
                      </a:r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4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.Работа в группе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2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3.Работа в паре</a:t>
                      </a:r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28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4.Проверь себя!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Работа с текстом</a:t>
                      </a:r>
                      <a:endParaRPr lang="en-US" b="1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b="1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924475"/>
          </a:xfrm>
        </p:spPr>
        <p:txBody>
          <a:bodyPr/>
          <a:lstStyle/>
          <a:p>
            <a:pPr algn="ctr"/>
            <a:r>
              <a:rPr lang="ru-RU" dirty="0" smtClean="0"/>
              <a:t>          В презентации использованы иллюстрации из Интернет источников, учебника «Английский с удовольствием», 3 класс и </a:t>
            </a:r>
            <a:r>
              <a:rPr lang="ru-RU" dirty="0" err="1" smtClean="0"/>
              <a:t>аудиоприложение</a:t>
            </a:r>
            <a:r>
              <a:rPr lang="ru-RU" dirty="0" smtClean="0"/>
              <a:t> к УМК для 3 класса </a:t>
            </a:r>
            <a:r>
              <a:rPr lang="ru-RU" dirty="0"/>
              <a:t>«Английский с удовольствием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5451"/>
            <a:ext cx="2952328" cy="4266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25451"/>
            <a:ext cx="2688915" cy="3987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" b="16398"/>
          <a:stretch/>
        </p:blipFill>
        <p:spPr>
          <a:xfrm>
            <a:off x="107504" y="4416584"/>
            <a:ext cx="3154288" cy="2349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70" y="4112620"/>
            <a:ext cx="2972637" cy="2653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r="26345" b="2535"/>
          <a:stretch/>
        </p:blipFill>
        <p:spPr>
          <a:xfrm>
            <a:off x="3968682" y="3836437"/>
            <a:ext cx="1491343" cy="29298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4139"/>
            <a:ext cx="3240360" cy="35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58491" cy="924475"/>
          </a:xfrm>
        </p:spPr>
        <p:txBody>
          <a:bodyPr/>
          <a:lstStyle/>
          <a:p>
            <a:r>
              <a:rPr lang="en-US" sz="4000" dirty="0" smtClean="0"/>
              <a:t>Let’s play the game </a:t>
            </a:r>
            <a:br>
              <a:rPr lang="en-US" sz="4000" dirty="0" smtClean="0"/>
            </a:br>
            <a:r>
              <a:rPr lang="ru-RU" sz="4000" b="1" dirty="0" smtClean="0"/>
              <a:t>«</a:t>
            </a:r>
            <a:r>
              <a:rPr lang="en-US" sz="4000" b="1" dirty="0" smtClean="0"/>
              <a:t>What’s the time</a:t>
            </a:r>
            <a:r>
              <a:rPr lang="ru-RU" sz="4000" b="1" dirty="0" smtClean="0"/>
              <a:t>?»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032448" cy="38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zhim_d61d91.png"/>
          <p:cNvPicPr>
            <a:picLocks noChangeAspect="1"/>
          </p:cNvPicPr>
          <p:nvPr/>
        </p:nvPicPr>
        <p:blipFill>
          <a:blip r:embed="rId3"/>
          <a:srcRect l="7143" t="20000" r="50000" b="48750"/>
          <a:stretch>
            <a:fillRect/>
          </a:stretch>
        </p:blipFill>
        <p:spPr>
          <a:xfrm>
            <a:off x="0" y="0"/>
            <a:ext cx="2877441" cy="235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1785926"/>
            <a:ext cx="70008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Early to bed</a:t>
            </a:r>
          </a:p>
          <a:p>
            <a:r>
              <a:rPr lang="en-US" sz="4400" dirty="0" smtClean="0">
                <a:latin typeface="Arial Black" pitchFamily="34" charset="0"/>
              </a:rPr>
              <a:t>And early to rise</a:t>
            </a:r>
          </a:p>
          <a:p>
            <a:r>
              <a:rPr lang="en-US" sz="4400" dirty="0" smtClean="0">
                <a:latin typeface="Arial Black" pitchFamily="34" charset="0"/>
              </a:rPr>
              <a:t>Makes a man heal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400" dirty="0" smtClean="0">
                <a:latin typeface="Arial Black" pitchFamily="34" charset="0"/>
              </a:rPr>
              <a:t>y,</a:t>
            </a:r>
          </a:p>
          <a:p>
            <a:r>
              <a:rPr lang="en-US" sz="4400" dirty="0" smtClean="0">
                <a:latin typeface="Arial Black" pitchFamily="34" charset="0"/>
              </a:rPr>
              <a:t>Weal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400" dirty="0" smtClean="0">
                <a:latin typeface="Arial Black" pitchFamily="34" charset="0"/>
              </a:rPr>
              <a:t>y and wise.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1000108"/>
            <a:ext cx="42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 Black" pitchFamily="34" charset="0"/>
              </a:rPr>
              <a:t>Listen, read and learn:</a:t>
            </a:r>
            <a:endParaRPr lang="ru-RU" sz="2400" i="1" dirty="0">
              <a:latin typeface="Arial Black" pitchFamily="34" charset="0"/>
            </a:endParaRPr>
          </a:p>
        </p:txBody>
      </p:sp>
      <p:pic>
        <p:nvPicPr>
          <p:cNvPr id="8" name="572133127_by_allnokia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215074" y="285728"/>
            <a:ext cx="500090" cy="500090"/>
          </a:xfrm>
          <a:prstGeom prst="rect">
            <a:avLst/>
          </a:prstGeom>
        </p:spPr>
      </p:pic>
      <p:pic>
        <p:nvPicPr>
          <p:cNvPr id="9" name="Рисунок 8" descr="rezhim_d61d91.png"/>
          <p:cNvPicPr>
            <a:picLocks noChangeAspect="1"/>
          </p:cNvPicPr>
          <p:nvPr/>
        </p:nvPicPr>
        <p:blipFill>
          <a:blip r:embed="rId3"/>
          <a:srcRect l="54195" t="20919" r="14796" b="48770"/>
          <a:stretch>
            <a:fillRect/>
          </a:stretch>
        </p:blipFill>
        <p:spPr>
          <a:xfrm>
            <a:off x="6858016" y="0"/>
            <a:ext cx="2285984" cy="2431921"/>
          </a:xfrm>
          <a:prstGeom prst="rect">
            <a:avLst/>
          </a:prstGeom>
        </p:spPr>
      </p:pic>
      <p:pic>
        <p:nvPicPr>
          <p:cNvPr id="10" name="Рисунок 9" descr="rezhim_d61d91.png"/>
          <p:cNvPicPr>
            <a:picLocks noChangeAspect="1"/>
          </p:cNvPicPr>
          <p:nvPr/>
        </p:nvPicPr>
        <p:blipFill>
          <a:blip r:embed="rId3"/>
          <a:srcRect l="7143" t="52500" r="46326" b="13750"/>
          <a:stretch>
            <a:fillRect/>
          </a:stretch>
        </p:blipFill>
        <p:spPr>
          <a:xfrm>
            <a:off x="0" y="4429132"/>
            <a:ext cx="2878654" cy="2428868"/>
          </a:xfrm>
          <a:prstGeom prst="rect">
            <a:avLst/>
          </a:prstGeom>
        </p:spPr>
      </p:pic>
      <p:pic>
        <p:nvPicPr>
          <p:cNvPr id="11" name="Рисунок 10" descr="rezhim_d61d91.png"/>
          <p:cNvPicPr>
            <a:picLocks noChangeAspect="1"/>
          </p:cNvPicPr>
          <p:nvPr/>
        </p:nvPicPr>
        <p:blipFill>
          <a:blip r:embed="rId3"/>
          <a:srcRect l="50000" t="53750" r="5612" b="13750"/>
          <a:stretch>
            <a:fillRect/>
          </a:stretch>
        </p:blipFill>
        <p:spPr>
          <a:xfrm>
            <a:off x="6357950" y="4429132"/>
            <a:ext cx="2786050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41203" r="59027" b="11328"/>
          <a:stretch/>
        </p:blipFill>
        <p:spPr>
          <a:xfrm>
            <a:off x="0" y="1357298"/>
            <a:ext cx="3286116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13" y="44624"/>
            <a:ext cx="8208912" cy="7060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5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54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tx1">
                    <a:lumMod val="95000"/>
                  </a:schemeClr>
                </a:solidFill>
              </a:rPr>
            </a:br>
            <a:endParaRPr lang="ru-RU" sz="5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500430" y="2500306"/>
            <a:ext cx="5438946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Уроки  здоровья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</a:rPr>
              <a:t>в лесной школе</a:t>
            </a:r>
          </a:p>
          <a:p>
            <a:pPr marL="0" indent="0">
              <a:buNone/>
            </a:pPr>
            <a:r>
              <a:rPr lang="ru-RU" sz="4800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285992"/>
            <a:ext cx="1830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1429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                   </a:t>
            </a:r>
            <a:r>
              <a:rPr lang="en-US" sz="4400" b="1" dirty="0" smtClean="0">
                <a:latin typeface="Arial Black" pitchFamily="34" charset="0"/>
              </a:rPr>
              <a:t>My day.</a:t>
            </a:r>
          </a:p>
          <a:p>
            <a:r>
              <a:rPr lang="en-US" sz="4000" b="1" dirty="0" smtClean="0">
                <a:latin typeface="Arial Black" pitchFamily="34" charset="0"/>
              </a:rPr>
              <a:t>Would You Like to Be Healthy?</a:t>
            </a:r>
          </a:p>
          <a:p>
            <a:endParaRPr lang="en-US" sz="3600" dirty="0" smtClean="0">
              <a:latin typeface="Arial Black" pitchFamily="34" charset="0"/>
            </a:endParaRPr>
          </a:p>
          <a:p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14554"/>
            <a:ext cx="8064896" cy="1368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dirty="0" smtClean="0">
                <a:latin typeface="Arial Black" pitchFamily="34" charset="0"/>
              </a:rPr>
              <a:t>C</a:t>
            </a:r>
            <a:r>
              <a:rPr lang="ru-RU" sz="4400" dirty="0" smtClean="0">
                <a:latin typeface="Arial Black" pitchFamily="34" charset="0"/>
              </a:rPr>
              <a:t>оставить советы по   режиму дня для всех,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кто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хочет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быть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здоровым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25113" cy="924475"/>
          </a:xfrm>
        </p:spPr>
        <p:txBody>
          <a:bodyPr/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самоконтроля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108301"/>
              </p:ext>
            </p:extLst>
          </p:nvPr>
        </p:nvGraphicFramePr>
        <p:xfrm>
          <a:off x="214282" y="1142984"/>
          <a:ext cx="8640960" cy="500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656184"/>
                <a:gridCol w="1656184"/>
                <a:gridCol w="1656184"/>
                <a:gridCol w="1584176"/>
              </a:tblGrid>
              <a:tr h="116743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Задания</a:t>
                      </a:r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Well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done!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Молодец!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Very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good!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Очень хорошо!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Good!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Хорошо!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Not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bad!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Неплохо!</a:t>
                      </a:r>
                      <a:endParaRPr lang="ru-RU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3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</a:t>
                      </a:r>
                      <a:r>
                        <a:rPr lang="en-US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‘s the time?</a:t>
                      </a:r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4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.Работа в группе</a:t>
                      </a:r>
                    </a:p>
                    <a:p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2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3.Работа в паре</a:t>
                      </a:r>
                      <a:endParaRPr lang="ru-RU" b="1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286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4.Проверь себя!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Работа с текстом</a:t>
                      </a:r>
                      <a:endParaRPr lang="en-US" b="1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b="1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0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3955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14554"/>
            <a:ext cx="8064896" cy="1368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dirty="0" smtClean="0">
                <a:latin typeface="Arial Black" pitchFamily="34" charset="0"/>
              </a:rPr>
              <a:t>C</a:t>
            </a:r>
            <a:r>
              <a:rPr lang="ru-RU" sz="4400" dirty="0" smtClean="0">
                <a:latin typeface="Arial Black" pitchFamily="34" charset="0"/>
              </a:rPr>
              <a:t>оставить советы по   режиму дня для всех,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кто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хочет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быть</a:t>
            </a:r>
            <a:endParaRPr lang="en-US" sz="4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здоровым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718" y="5733256"/>
            <a:ext cx="5224561" cy="10077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Work in the groups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93" y="3284983"/>
            <a:ext cx="3370654" cy="2689827"/>
          </a:xfrm>
        </p:spPr>
      </p:pic>
      <p:sp>
        <p:nvSpPr>
          <p:cNvPr id="9" name="Стрелка вверх 8"/>
          <p:cNvSpPr/>
          <p:nvPr/>
        </p:nvSpPr>
        <p:spPr>
          <a:xfrm rot="18310822">
            <a:off x="2315819" y="2997211"/>
            <a:ext cx="117068" cy="1583657"/>
          </a:xfrm>
          <a:prstGeom prst="upArrow">
            <a:avLst>
              <a:gd name="adj1" fmla="val 50000"/>
              <a:gd name="adj2" fmla="val 610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3478991" flipH="1">
            <a:off x="6529774" y="3066522"/>
            <a:ext cx="174573" cy="1378419"/>
          </a:xfrm>
          <a:prstGeom prst="upArrow">
            <a:avLst>
              <a:gd name="adj1" fmla="val 50000"/>
              <a:gd name="adj2" fmla="val 610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flipH="1">
            <a:off x="4435063" y="2403372"/>
            <a:ext cx="136936" cy="1457676"/>
          </a:xfrm>
          <a:prstGeom prst="upArrow">
            <a:avLst>
              <a:gd name="adj1" fmla="val 50000"/>
              <a:gd name="adj2" fmla="val 6102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504" y="116632"/>
            <a:ext cx="7358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Would you like to be healthy?</a:t>
            </a:r>
          </a:p>
          <a:p>
            <a:r>
              <a:rPr lang="en-US" sz="2800" b="1" dirty="0" smtClean="0">
                <a:latin typeface="Arial Black" pitchFamily="34" charset="0"/>
              </a:rPr>
              <a:t>                  </a:t>
            </a:r>
            <a:endParaRPr lang="ru-RU" sz="2800" b="1" dirty="0" smtClean="0">
              <a:latin typeface="Arial Black" pitchFamily="34" charset="0"/>
            </a:endParaRPr>
          </a:p>
          <a:p>
            <a:r>
              <a:rPr lang="ru-RU" sz="2800" b="1" dirty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               </a:t>
            </a:r>
            <a:r>
              <a:rPr lang="en-US" sz="2800" b="1" dirty="0" smtClean="0">
                <a:latin typeface="Arial Black" pitchFamily="34" charset="0"/>
              </a:rPr>
              <a:t>The instruction poster</a:t>
            </a:r>
          </a:p>
          <a:p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163" y="2638652"/>
            <a:ext cx="23042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</a:t>
            </a:r>
            <a:r>
              <a:rPr lang="en-US" sz="3600" b="1" dirty="0" smtClean="0"/>
              <a:t>Food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2657142"/>
            <a:ext cx="34563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</a:t>
            </a:r>
            <a:r>
              <a:rPr lang="en-US" sz="3600" b="1" dirty="0" smtClean="0"/>
              <a:t>Be clean!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19549" y="1700808"/>
            <a:ext cx="41937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</a:t>
            </a:r>
            <a:r>
              <a:rPr lang="en-US" sz="3600" b="1" dirty="0" smtClean="0"/>
              <a:t>Good habits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53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494</TotalTime>
  <Words>406</Words>
  <Application>Microsoft Office PowerPoint</Application>
  <PresentationFormat>Экран (4:3)</PresentationFormat>
  <Paragraphs>99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«Уроки здоровья в лесной школе»  Урок английского языка  в 3  классе на материале  УМК «Английский с удовольствием» Раздел 4, урок 56</vt:lpstr>
      <vt:lpstr>Презентация PowerPoint</vt:lpstr>
      <vt:lpstr>Let’s play the game  «What’s the time?»</vt:lpstr>
      <vt:lpstr>Презентация PowerPoint</vt:lpstr>
      <vt:lpstr>   </vt:lpstr>
      <vt:lpstr>Цель. </vt:lpstr>
      <vt:lpstr>Лист самоконтроля</vt:lpstr>
      <vt:lpstr>Цель. </vt:lpstr>
      <vt:lpstr>Work in the groups</vt:lpstr>
      <vt:lpstr>Презентация PowerPoint</vt:lpstr>
      <vt:lpstr> Let’s  sing the song!</vt:lpstr>
      <vt:lpstr>Work in the рairs</vt:lpstr>
      <vt:lpstr>Презентация PowerPoint</vt:lpstr>
      <vt:lpstr>Homework</vt:lpstr>
      <vt:lpstr>   </vt:lpstr>
      <vt:lpstr>Цель. </vt:lpstr>
      <vt:lpstr>Презентация PowerPoint</vt:lpstr>
      <vt:lpstr>Лист самоконтроля</vt:lpstr>
      <vt:lpstr>          В презентации использованы иллюстрации из Интернет источников, учебника «Английский с удовольствием», 3 класс и аудиоприложение к УМК для 3 класса «Английский с удовольствием».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2012-12-09T13:49:11Z</dcterms:created>
  <dcterms:modified xsi:type="dcterms:W3CDTF">2014-12-12T12:34:58Z</dcterms:modified>
</cp:coreProperties>
</file>