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65" r:id="rId3"/>
    <p:sldId id="266" r:id="rId4"/>
    <p:sldId id="267" r:id="rId5"/>
    <p:sldId id="269" r:id="rId6"/>
    <p:sldId id="268" r:id="rId7"/>
    <p:sldId id="275" r:id="rId8"/>
    <p:sldId id="270" r:id="rId9"/>
    <p:sldId id="273" r:id="rId10"/>
    <p:sldId id="27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C499-238C-4980-A0EB-516E883F3A43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FECF8F8-FB96-4D2E-8838-D469F77DEF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C499-238C-4980-A0EB-516E883F3A43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CF8F8-FB96-4D2E-8838-D469F77DEF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C499-238C-4980-A0EB-516E883F3A43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CF8F8-FB96-4D2E-8838-D469F77DEF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C499-238C-4980-A0EB-516E883F3A43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FECF8F8-FB96-4D2E-8838-D469F77DEF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C499-238C-4980-A0EB-516E883F3A43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CF8F8-FB96-4D2E-8838-D469F77DEF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C499-238C-4980-A0EB-516E883F3A43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CF8F8-FB96-4D2E-8838-D469F77DEF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C499-238C-4980-A0EB-516E883F3A43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FECF8F8-FB96-4D2E-8838-D469F77DEF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C499-238C-4980-A0EB-516E883F3A43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CF8F8-FB96-4D2E-8838-D469F77DEF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C499-238C-4980-A0EB-516E883F3A43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CF8F8-FB96-4D2E-8838-D469F77DEF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C499-238C-4980-A0EB-516E883F3A43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CF8F8-FB96-4D2E-8838-D469F77DEF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C499-238C-4980-A0EB-516E883F3A43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CF8F8-FB96-4D2E-8838-D469F77DEF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7EEC499-238C-4980-A0EB-516E883F3A43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FECF8F8-FB96-4D2E-8838-D469F77DEF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9807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Взаимодействие с родителями строится по  направлениям:</a:t>
            </a:r>
            <a:endParaRPr lang="ru-RU" dirty="0"/>
          </a:p>
        </p:txBody>
      </p:sp>
      <p:sp>
        <p:nvSpPr>
          <p:cNvPr id="5" name="Полилиния 4"/>
          <p:cNvSpPr/>
          <p:nvPr/>
        </p:nvSpPr>
        <p:spPr>
          <a:xfrm>
            <a:off x="467544" y="1556794"/>
            <a:ext cx="567534" cy="936102"/>
          </a:xfrm>
          <a:custGeom>
            <a:avLst/>
            <a:gdLst>
              <a:gd name="connsiteX0" fmla="*/ 0 w 914722"/>
              <a:gd name="connsiteY0" fmla="*/ 0 h 423519"/>
              <a:gd name="connsiteX1" fmla="*/ 702963 w 914722"/>
              <a:gd name="connsiteY1" fmla="*/ 0 h 423519"/>
              <a:gd name="connsiteX2" fmla="*/ 914722 w 914722"/>
              <a:gd name="connsiteY2" fmla="*/ 211760 h 423519"/>
              <a:gd name="connsiteX3" fmla="*/ 702963 w 914722"/>
              <a:gd name="connsiteY3" fmla="*/ 423519 h 423519"/>
              <a:gd name="connsiteX4" fmla="*/ 0 w 914722"/>
              <a:gd name="connsiteY4" fmla="*/ 423519 h 423519"/>
              <a:gd name="connsiteX5" fmla="*/ 211760 w 914722"/>
              <a:gd name="connsiteY5" fmla="*/ 211760 h 423519"/>
              <a:gd name="connsiteX6" fmla="*/ 0 w 914722"/>
              <a:gd name="connsiteY6" fmla="*/ 0 h 423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722" h="423519">
                <a:moveTo>
                  <a:pt x="914721" y="0"/>
                </a:moveTo>
                <a:lnTo>
                  <a:pt x="914721" y="325474"/>
                </a:lnTo>
                <a:lnTo>
                  <a:pt x="457360" y="423519"/>
                </a:lnTo>
                <a:lnTo>
                  <a:pt x="1" y="325474"/>
                </a:lnTo>
                <a:lnTo>
                  <a:pt x="1" y="0"/>
                </a:lnTo>
                <a:lnTo>
                  <a:pt x="457360" y="98046"/>
                </a:lnTo>
                <a:lnTo>
                  <a:pt x="914721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511" tIns="228271" rIns="16510" bIns="228269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600" kern="1200" dirty="0" smtClean="0"/>
              <a:t>1</a:t>
            </a:r>
            <a:endParaRPr lang="ru-RU" sz="2600" kern="1200" dirty="0"/>
          </a:p>
        </p:txBody>
      </p:sp>
      <p:sp>
        <p:nvSpPr>
          <p:cNvPr id="6" name="Полилиния 5"/>
          <p:cNvSpPr/>
          <p:nvPr/>
        </p:nvSpPr>
        <p:spPr>
          <a:xfrm>
            <a:off x="1216998" y="1412771"/>
            <a:ext cx="7603473" cy="993293"/>
          </a:xfrm>
          <a:custGeom>
            <a:avLst/>
            <a:gdLst>
              <a:gd name="connsiteX0" fmla="*/ 165552 w 993293"/>
              <a:gd name="connsiteY0" fmla="*/ 0 h 7603473"/>
              <a:gd name="connsiteX1" fmla="*/ 827741 w 993293"/>
              <a:gd name="connsiteY1" fmla="*/ 0 h 7603473"/>
              <a:gd name="connsiteX2" fmla="*/ 944804 w 993293"/>
              <a:gd name="connsiteY2" fmla="*/ 48489 h 7603473"/>
              <a:gd name="connsiteX3" fmla="*/ 993293 w 993293"/>
              <a:gd name="connsiteY3" fmla="*/ 165552 h 7603473"/>
              <a:gd name="connsiteX4" fmla="*/ 993293 w 993293"/>
              <a:gd name="connsiteY4" fmla="*/ 7603473 h 7603473"/>
              <a:gd name="connsiteX5" fmla="*/ 993293 w 993293"/>
              <a:gd name="connsiteY5" fmla="*/ 7603473 h 7603473"/>
              <a:gd name="connsiteX6" fmla="*/ 993293 w 993293"/>
              <a:gd name="connsiteY6" fmla="*/ 7603473 h 7603473"/>
              <a:gd name="connsiteX7" fmla="*/ 0 w 993293"/>
              <a:gd name="connsiteY7" fmla="*/ 7603473 h 7603473"/>
              <a:gd name="connsiteX8" fmla="*/ 0 w 993293"/>
              <a:gd name="connsiteY8" fmla="*/ 7603473 h 7603473"/>
              <a:gd name="connsiteX9" fmla="*/ 0 w 993293"/>
              <a:gd name="connsiteY9" fmla="*/ 7603473 h 7603473"/>
              <a:gd name="connsiteX10" fmla="*/ 0 w 993293"/>
              <a:gd name="connsiteY10" fmla="*/ 165552 h 7603473"/>
              <a:gd name="connsiteX11" fmla="*/ 48489 w 993293"/>
              <a:gd name="connsiteY11" fmla="*/ 48489 h 7603473"/>
              <a:gd name="connsiteX12" fmla="*/ 165552 w 993293"/>
              <a:gd name="connsiteY12" fmla="*/ 0 h 760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3293" h="7603473">
                <a:moveTo>
                  <a:pt x="993293" y="1267270"/>
                </a:moveTo>
                <a:lnTo>
                  <a:pt x="993293" y="6336203"/>
                </a:lnTo>
                <a:cubicBezTo>
                  <a:pt x="993293" y="6672303"/>
                  <a:pt x="991014" y="6994640"/>
                  <a:pt x="986959" y="7232299"/>
                </a:cubicBezTo>
                <a:cubicBezTo>
                  <a:pt x="982903" y="7469958"/>
                  <a:pt x="977402" y="7603473"/>
                  <a:pt x="971666" y="7603473"/>
                </a:cubicBezTo>
                <a:lnTo>
                  <a:pt x="0" y="7603473"/>
                </a:lnTo>
                <a:lnTo>
                  <a:pt x="0" y="7603473"/>
                </a:lnTo>
                <a:lnTo>
                  <a:pt x="0" y="7603473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971666" y="0"/>
                </a:lnTo>
                <a:cubicBezTo>
                  <a:pt x="977402" y="0"/>
                  <a:pt x="982903" y="133515"/>
                  <a:pt x="986959" y="371174"/>
                </a:cubicBezTo>
                <a:cubicBezTo>
                  <a:pt x="991014" y="608833"/>
                  <a:pt x="993293" y="931170"/>
                  <a:pt x="993293" y="1267270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6465" tIns="62458" rIns="62458" bIns="62460" numCol="1" spcCol="1270" anchor="ctr" anchorCtr="0">
            <a:noAutofit/>
          </a:bodyPr>
          <a:lstStyle/>
          <a:p>
            <a:pPr marL="228600" lvl="1" indent="-228600" algn="l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2200" b="0" i="0" kern="1200" dirty="0" smtClean="0"/>
              <a:t>развитие потребности семьи (родителей) ребенка в ЗОЖ и оказание личного примера в укреплении и сохранении   здоровья ребенка.</a:t>
            </a:r>
            <a:endParaRPr lang="ru-RU" sz="2200" kern="1200" dirty="0"/>
          </a:p>
        </p:txBody>
      </p:sp>
      <p:sp>
        <p:nvSpPr>
          <p:cNvPr id="7" name="Полилиния 6"/>
          <p:cNvSpPr/>
          <p:nvPr/>
        </p:nvSpPr>
        <p:spPr>
          <a:xfrm>
            <a:off x="539552" y="2564904"/>
            <a:ext cx="677447" cy="1332018"/>
          </a:xfrm>
          <a:custGeom>
            <a:avLst/>
            <a:gdLst>
              <a:gd name="connsiteX0" fmla="*/ 0 w 1332017"/>
              <a:gd name="connsiteY0" fmla="*/ 0 h 677446"/>
              <a:gd name="connsiteX1" fmla="*/ 993294 w 1332017"/>
              <a:gd name="connsiteY1" fmla="*/ 0 h 677446"/>
              <a:gd name="connsiteX2" fmla="*/ 1332017 w 1332017"/>
              <a:gd name="connsiteY2" fmla="*/ 338723 h 677446"/>
              <a:gd name="connsiteX3" fmla="*/ 993294 w 1332017"/>
              <a:gd name="connsiteY3" fmla="*/ 677446 h 677446"/>
              <a:gd name="connsiteX4" fmla="*/ 0 w 1332017"/>
              <a:gd name="connsiteY4" fmla="*/ 677446 h 677446"/>
              <a:gd name="connsiteX5" fmla="*/ 338723 w 1332017"/>
              <a:gd name="connsiteY5" fmla="*/ 338723 h 677446"/>
              <a:gd name="connsiteX6" fmla="*/ 0 w 1332017"/>
              <a:gd name="connsiteY6" fmla="*/ 0 h 677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2017" h="677446">
                <a:moveTo>
                  <a:pt x="1332016" y="0"/>
                </a:moveTo>
                <a:lnTo>
                  <a:pt x="1332016" y="505176"/>
                </a:lnTo>
                <a:lnTo>
                  <a:pt x="666009" y="677446"/>
                </a:lnTo>
                <a:lnTo>
                  <a:pt x="1" y="505176"/>
                </a:lnTo>
                <a:lnTo>
                  <a:pt x="1" y="0"/>
                </a:lnTo>
                <a:lnTo>
                  <a:pt x="666009" y="172270"/>
                </a:lnTo>
                <a:lnTo>
                  <a:pt x="1332016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511" tIns="355233" rIns="16510" bIns="355234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600" kern="1200" dirty="0" smtClean="0"/>
              <a:t>2</a:t>
            </a:r>
            <a:endParaRPr lang="ru-RU" sz="2600" kern="1200" dirty="0"/>
          </a:p>
        </p:txBody>
      </p:sp>
      <p:sp>
        <p:nvSpPr>
          <p:cNvPr id="8" name="Полилиния 7"/>
          <p:cNvSpPr/>
          <p:nvPr/>
        </p:nvSpPr>
        <p:spPr>
          <a:xfrm>
            <a:off x="1187649" y="2492893"/>
            <a:ext cx="7603473" cy="993293"/>
          </a:xfrm>
          <a:custGeom>
            <a:avLst/>
            <a:gdLst>
              <a:gd name="connsiteX0" fmla="*/ 165552 w 993293"/>
              <a:gd name="connsiteY0" fmla="*/ 0 h 7603473"/>
              <a:gd name="connsiteX1" fmla="*/ 827741 w 993293"/>
              <a:gd name="connsiteY1" fmla="*/ 0 h 7603473"/>
              <a:gd name="connsiteX2" fmla="*/ 944804 w 993293"/>
              <a:gd name="connsiteY2" fmla="*/ 48489 h 7603473"/>
              <a:gd name="connsiteX3" fmla="*/ 993293 w 993293"/>
              <a:gd name="connsiteY3" fmla="*/ 165552 h 7603473"/>
              <a:gd name="connsiteX4" fmla="*/ 993293 w 993293"/>
              <a:gd name="connsiteY4" fmla="*/ 7603473 h 7603473"/>
              <a:gd name="connsiteX5" fmla="*/ 993293 w 993293"/>
              <a:gd name="connsiteY5" fmla="*/ 7603473 h 7603473"/>
              <a:gd name="connsiteX6" fmla="*/ 993293 w 993293"/>
              <a:gd name="connsiteY6" fmla="*/ 7603473 h 7603473"/>
              <a:gd name="connsiteX7" fmla="*/ 0 w 993293"/>
              <a:gd name="connsiteY7" fmla="*/ 7603473 h 7603473"/>
              <a:gd name="connsiteX8" fmla="*/ 0 w 993293"/>
              <a:gd name="connsiteY8" fmla="*/ 7603473 h 7603473"/>
              <a:gd name="connsiteX9" fmla="*/ 0 w 993293"/>
              <a:gd name="connsiteY9" fmla="*/ 7603473 h 7603473"/>
              <a:gd name="connsiteX10" fmla="*/ 0 w 993293"/>
              <a:gd name="connsiteY10" fmla="*/ 165552 h 7603473"/>
              <a:gd name="connsiteX11" fmla="*/ 48489 w 993293"/>
              <a:gd name="connsiteY11" fmla="*/ 48489 h 7603473"/>
              <a:gd name="connsiteX12" fmla="*/ 165552 w 993293"/>
              <a:gd name="connsiteY12" fmla="*/ 0 h 760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3293" h="7603473">
                <a:moveTo>
                  <a:pt x="993293" y="1267270"/>
                </a:moveTo>
                <a:lnTo>
                  <a:pt x="993293" y="6336203"/>
                </a:lnTo>
                <a:cubicBezTo>
                  <a:pt x="993293" y="6672303"/>
                  <a:pt x="991014" y="6994640"/>
                  <a:pt x="986959" y="7232299"/>
                </a:cubicBezTo>
                <a:cubicBezTo>
                  <a:pt x="982903" y="7469958"/>
                  <a:pt x="977402" y="7603473"/>
                  <a:pt x="971666" y="7603473"/>
                </a:cubicBezTo>
                <a:lnTo>
                  <a:pt x="0" y="7603473"/>
                </a:lnTo>
                <a:lnTo>
                  <a:pt x="0" y="7603473"/>
                </a:lnTo>
                <a:lnTo>
                  <a:pt x="0" y="7603473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971666" y="0"/>
                </a:lnTo>
                <a:cubicBezTo>
                  <a:pt x="977402" y="0"/>
                  <a:pt x="982903" y="133515"/>
                  <a:pt x="986959" y="371174"/>
                </a:cubicBezTo>
                <a:cubicBezTo>
                  <a:pt x="991014" y="608833"/>
                  <a:pt x="993293" y="931170"/>
                  <a:pt x="993293" y="1267270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6465" tIns="62458" rIns="62458" bIns="62460" numCol="1" spcCol="1270" anchor="ctr" anchorCtr="0">
            <a:noAutofit/>
          </a:bodyPr>
          <a:lstStyle/>
          <a:p>
            <a:pPr marL="228600" lvl="1" indent="-228600" algn="l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2200" kern="1200" dirty="0" smtClean="0"/>
              <a:t>Повышение педагогической культуры и компетентности семьи в вопросах закаливания</a:t>
            </a:r>
            <a:endParaRPr lang="ru-RU" sz="2200" kern="1200" dirty="0"/>
          </a:p>
        </p:txBody>
      </p:sp>
      <p:sp>
        <p:nvSpPr>
          <p:cNvPr id="9" name="Полилиния 8"/>
          <p:cNvSpPr/>
          <p:nvPr/>
        </p:nvSpPr>
        <p:spPr>
          <a:xfrm>
            <a:off x="467544" y="3753166"/>
            <a:ext cx="677447" cy="1332018"/>
          </a:xfrm>
          <a:custGeom>
            <a:avLst/>
            <a:gdLst>
              <a:gd name="connsiteX0" fmla="*/ 0 w 1332017"/>
              <a:gd name="connsiteY0" fmla="*/ 0 h 677446"/>
              <a:gd name="connsiteX1" fmla="*/ 993294 w 1332017"/>
              <a:gd name="connsiteY1" fmla="*/ 0 h 677446"/>
              <a:gd name="connsiteX2" fmla="*/ 1332017 w 1332017"/>
              <a:gd name="connsiteY2" fmla="*/ 338723 h 677446"/>
              <a:gd name="connsiteX3" fmla="*/ 993294 w 1332017"/>
              <a:gd name="connsiteY3" fmla="*/ 677446 h 677446"/>
              <a:gd name="connsiteX4" fmla="*/ 0 w 1332017"/>
              <a:gd name="connsiteY4" fmla="*/ 677446 h 677446"/>
              <a:gd name="connsiteX5" fmla="*/ 338723 w 1332017"/>
              <a:gd name="connsiteY5" fmla="*/ 338723 h 677446"/>
              <a:gd name="connsiteX6" fmla="*/ 0 w 1332017"/>
              <a:gd name="connsiteY6" fmla="*/ 0 h 677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2017" h="677446">
                <a:moveTo>
                  <a:pt x="1332016" y="0"/>
                </a:moveTo>
                <a:lnTo>
                  <a:pt x="1332016" y="505176"/>
                </a:lnTo>
                <a:lnTo>
                  <a:pt x="666009" y="677446"/>
                </a:lnTo>
                <a:lnTo>
                  <a:pt x="1" y="505176"/>
                </a:lnTo>
                <a:lnTo>
                  <a:pt x="1" y="0"/>
                </a:lnTo>
                <a:lnTo>
                  <a:pt x="666009" y="172270"/>
                </a:lnTo>
                <a:lnTo>
                  <a:pt x="1332016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511" tIns="355233" rIns="16510" bIns="355234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600" kern="1200" dirty="0" smtClean="0"/>
              <a:t>3</a:t>
            </a:r>
            <a:endParaRPr lang="ru-RU" sz="2600" kern="1200" dirty="0"/>
          </a:p>
        </p:txBody>
      </p:sp>
      <p:sp>
        <p:nvSpPr>
          <p:cNvPr id="10" name="Полилиния 9"/>
          <p:cNvSpPr/>
          <p:nvPr/>
        </p:nvSpPr>
        <p:spPr>
          <a:xfrm>
            <a:off x="1187624" y="3645024"/>
            <a:ext cx="7603473" cy="993293"/>
          </a:xfrm>
          <a:custGeom>
            <a:avLst/>
            <a:gdLst>
              <a:gd name="connsiteX0" fmla="*/ 0 w 993293"/>
              <a:gd name="connsiteY0" fmla="*/ 165549 h 7603473"/>
              <a:gd name="connsiteX1" fmla="*/ 48488 w 993293"/>
              <a:gd name="connsiteY1" fmla="*/ 48488 h 7603473"/>
              <a:gd name="connsiteX2" fmla="*/ 165549 w 993293"/>
              <a:gd name="connsiteY2" fmla="*/ 0 h 7603473"/>
              <a:gd name="connsiteX3" fmla="*/ 827744 w 993293"/>
              <a:gd name="connsiteY3" fmla="*/ 0 h 7603473"/>
              <a:gd name="connsiteX4" fmla="*/ 944805 w 993293"/>
              <a:gd name="connsiteY4" fmla="*/ 48488 h 7603473"/>
              <a:gd name="connsiteX5" fmla="*/ 993293 w 993293"/>
              <a:gd name="connsiteY5" fmla="*/ 165549 h 7603473"/>
              <a:gd name="connsiteX6" fmla="*/ 993293 w 993293"/>
              <a:gd name="connsiteY6" fmla="*/ 7437924 h 7603473"/>
              <a:gd name="connsiteX7" fmla="*/ 944805 w 993293"/>
              <a:gd name="connsiteY7" fmla="*/ 7554985 h 7603473"/>
              <a:gd name="connsiteX8" fmla="*/ 827744 w 993293"/>
              <a:gd name="connsiteY8" fmla="*/ 7603473 h 7603473"/>
              <a:gd name="connsiteX9" fmla="*/ 165549 w 993293"/>
              <a:gd name="connsiteY9" fmla="*/ 7603473 h 7603473"/>
              <a:gd name="connsiteX10" fmla="*/ 48488 w 993293"/>
              <a:gd name="connsiteY10" fmla="*/ 7554985 h 7603473"/>
              <a:gd name="connsiteX11" fmla="*/ 0 w 993293"/>
              <a:gd name="connsiteY11" fmla="*/ 7437924 h 7603473"/>
              <a:gd name="connsiteX12" fmla="*/ 0 w 993293"/>
              <a:gd name="connsiteY12" fmla="*/ 165549 h 760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3293" h="7603473">
                <a:moveTo>
                  <a:pt x="971666" y="0"/>
                </a:moveTo>
                <a:cubicBezTo>
                  <a:pt x="977402" y="0"/>
                  <a:pt x="982903" y="133515"/>
                  <a:pt x="986959" y="371167"/>
                </a:cubicBezTo>
                <a:cubicBezTo>
                  <a:pt x="991014" y="608826"/>
                  <a:pt x="993293" y="931155"/>
                  <a:pt x="993293" y="1267247"/>
                </a:cubicBezTo>
                <a:lnTo>
                  <a:pt x="993293" y="6336226"/>
                </a:lnTo>
                <a:cubicBezTo>
                  <a:pt x="993293" y="6672318"/>
                  <a:pt x="991014" y="6994647"/>
                  <a:pt x="986959" y="7232306"/>
                </a:cubicBezTo>
                <a:cubicBezTo>
                  <a:pt x="982903" y="7469958"/>
                  <a:pt x="977402" y="7603473"/>
                  <a:pt x="971666" y="7603473"/>
                </a:cubicBezTo>
                <a:lnTo>
                  <a:pt x="21627" y="7603473"/>
                </a:lnTo>
                <a:cubicBezTo>
                  <a:pt x="15891" y="7603473"/>
                  <a:pt x="10390" y="7469958"/>
                  <a:pt x="6334" y="7232306"/>
                </a:cubicBezTo>
                <a:cubicBezTo>
                  <a:pt x="2279" y="6994655"/>
                  <a:pt x="0" y="6672318"/>
                  <a:pt x="0" y="6336226"/>
                </a:cubicBezTo>
                <a:lnTo>
                  <a:pt x="0" y="1267247"/>
                </a:lnTo>
                <a:cubicBezTo>
                  <a:pt x="0" y="931155"/>
                  <a:pt x="2279" y="608826"/>
                  <a:pt x="6334" y="371167"/>
                </a:cubicBezTo>
                <a:cubicBezTo>
                  <a:pt x="10390" y="133515"/>
                  <a:pt x="15891" y="0"/>
                  <a:pt x="21627" y="0"/>
                </a:cubicBezTo>
                <a:lnTo>
                  <a:pt x="971666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4952" tIns="62458" rIns="62458" bIns="62458" numCol="1" spcCol="1270" anchor="ctr" anchorCtr="0">
            <a:noAutofit/>
          </a:bodyPr>
          <a:lstStyle/>
          <a:p>
            <a:pPr marL="228600" lvl="1" indent="-228600" algn="l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2200" kern="1200" dirty="0" smtClean="0"/>
              <a:t>Формирование у родителей  интереса к необходимой психолого-педагогической литературе по этому вопросу</a:t>
            </a:r>
            <a:endParaRPr lang="ru-RU" sz="2200" kern="1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115616" y="5301208"/>
            <a:ext cx="7704856" cy="701731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2200" dirty="0" smtClean="0"/>
              <a:t>Развитие линии сотрудничества  с воспитателем и ДОУ в воспитании  дошкольников</a:t>
            </a:r>
            <a:endParaRPr lang="ru-RU" sz="2200" dirty="0"/>
          </a:p>
        </p:txBody>
      </p:sp>
      <p:sp>
        <p:nvSpPr>
          <p:cNvPr id="12" name="Нашивка 11"/>
          <p:cNvSpPr/>
          <p:nvPr/>
        </p:nvSpPr>
        <p:spPr>
          <a:xfrm rot="21327179">
            <a:off x="210669" y="5202714"/>
            <a:ext cx="1080120" cy="82338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4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32656"/>
            <a:ext cx="795637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Активное привлечение родителей к педагогическому процессу в условиях ДОУ позволяет:</a:t>
            </a:r>
          </a:p>
          <a:p>
            <a:pPr>
              <a:buFont typeface="Arial" pitchFamily="34" charset="0"/>
              <a:buChar char="•"/>
            </a:pPr>
            <a:r>
              <a:rPr lang="ru-RU" sz="2400" b="1" i="1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П</a:t>
            </a:r>
            <a:r>
              <a:rPr lang="ru-RU" sz="2400" b="1" smtClean="0">
                <a:solidFill>
                  <a:schemeClr val="bg2">
                    <a:lumMod val="25000"/>
                  </a:schemeClr>
                </a:solidFill>
              </a:rPr>
              <a:t>о</a:t>
            </a:r>
            <a:r>
              <a:rPr lang="ru-RU" sz="2400" b="1" i="1" smtClean="0">
                <a:solidFill>
                  <a:schemeClr val="bg2">
                    <a:lumMod val="25000"/>
                  </a:schemeClr>
                </a:solidFill>
              </a:rPr>
              <a:t>в</a:t>
            </a:r>
            <a:r>
              <a:rPr lang="ru-RU" sz="2400" b="1" smtClean="0">
                <a:solidFill>
                  <a:schemeClr val="bg2">
                    <a:lumMod val="25000"/>
                  </a:schemeClr>
                </a:solidFill>
              </a:rPr>
              <a:t>ысить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уровень педагогической компетентности родителей;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Обеспечить семью необходимой педагогической информацией;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Достичь единства требований</a:t>
            </a:r>
          </a:p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 в соблюдении здорового образа жизни в семье и  в группе;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Повысить уровень </a:t>
            </a:r>
            <a:r>
              <a:rPr lang="ru-RU" sz="2400" b="1" dirty="0" err="1" smtClean="0">
                <a:solidFill>
                  <a:schemeClr val="bg2">
                    <a:lumMod val="25000"/>
                  </a:schemeClr>
                </a:solidFill>
              </a:rPr>
              <a:t>эмоциональ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-</a:t>
            </a:r>
          </a:p>
          <a:p>
            <a:r>
              <a:rPr lang="ru-RU" sz="2400" b="1" dirty="0" err="1" smtClean="0">
                <a:solidFill>
                  <a:schemeClr val="bg2">
                    <a:lumMod val="25000"/>
                  </a:schemeClr>
                </a:solidFill>
              </a:rPr>
              <a:t>ного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 психологического комфорта</a:t>
            </a:r>
          </a:p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 воспитанников во всей группе;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Сформировать партнерские доверительные отношения между семьей и ДОУ</a:t>
            </a: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20072" y="1916832"/>
            <a:ext cx="3744416" cy="295641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0995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Формы организации взаимодействия в нашей группе: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 rot="10800000" flipH="1" flipV="1">
            <a:off x="701237" y="1349428"/>
            <a:ext cx="844276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 индивидуальные консультации.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Индивидуальные беседы.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Оформление наглядной методической литературы в информационном блоке.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Участие родителей в создании тематических проектов, с использованием фотографий и иллюстраций.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Организация совместных досугов, по развитию двигательной активности воспитанников.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Участие родителей в спортивных соревнованиях и развлечениях.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Организация «родительского дня» в группе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Совместная деятельность на утренней гимнастике и прогулке.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Совместный просмотр презентаций и видеоматериалов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Pictures\гимнастика, музей\IMG_364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664" y="1196752"/>
            <a:ext cx="6408712" cy="48065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47718"/>
            <a:ext cx="7890115" cy="591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67944" y="854826"/>
            <a:ext cx="4392488" cy="3294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-27384"/>
            <a:ext cx="8686800" cy="9657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Спортивное развлечение к «Дню защитника отечества»</a:t>
            </a:r>
            <a:endParaRPr lang="ru-RU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3284984"/>
            <a:ext cx="4371290" cy="3278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Досуг « Поиски  пиратских сокровищ»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37488" y="1439390"/>
            <a:ext cx="4082984" cy="3062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2924944"/>
            <a:ext cx="4896544" cy="3672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 «</a:t>
            </a:r>
            <a:r>
              <a:rPr lang="ru-RU" b="1" dirty="0" smtClean="0">
                <a:solidFill>
                  <a:srgbClr val="C00000"/>
                </a:solidFill>
              </a:rPr>
              <a:t>Хотим быть здоровыми!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Цель: привлечение родителей к  сотрудничеству с ДОУ  по ЗОЖ</a:t>
            </a:r>
          </a:p>
          <a:p>
            <a:r>
              <a:rPr lang="ru-RU" dirty="0" smtClean="0"/>
              <a:t>Задачи</a:t>
            </a:r>
          </a:p>
          <a:p>
            <a:r>
              <a:rPr lang="ru-RU" dirty="0" smtClean="0"/>
              <a:t>1. Повысить уровень компетентности родителей в вопросах ЗОЖ</a:t>
            </a:r>
          </a:p>
          <a:p>
            <a:r>
              <a:rPr lang="ru-RU" dirty="0" smtClean="0"/>
              <a:t>2. Привлечь к совместным мероприятиям (досуг, спортивное развлечение, родительский день, педагогический проект, анкетирование)</a:t>
            </a:r>
          </a:p>
          <a:p>
            <a:r>
              <a:rPr lang="ru-RU" dirty="0" smtClean="0"/>
              <a:t>3. Создать условия для обмена информацией в системе взаимодействия (сайт, почта, родительский уголок)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«Родительский день»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196752"/>
            <a:ext cx="4080617" cy="3060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3284984"/>
            <a:ext cx="4176464" cy="3132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Pictures\закаливание центр\IMG_079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3356992"/>
            <a:ext cx="4212976" cy="3159589"/>
          </a:xfrm>
          <a:prstGeom prst="rect">
            <a:avLst/>
          </a:prstGeom>
          <a:noFill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548680"/>
            <a:ext cx="4176464" cy="3132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699</TotalTime>
  <Words>275</Words>
  <Application>Microsoft Office PowerPoint</Application>
  <PresentationFormat>Экран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Взаимодействие с родителями строится по  направлениям:</vt:lpstr>
      <vt:lpstr>Формы организации взаимодействия в нашей группе:</vt:lpstr>
      <vt:lpstr>Слайд 3</vt:lpstr>
      <vt:lpstr>Слайд 4</vt:lpstr>
      <vt:lpstr>Спортивное развлечение к «Дню защитника отечества»</vt:lpstr>
      <vt:lpstr>Досуг « Поиски  пиратских сокровищ»</vt:lpstr>
      <vt:lpstr>ПРОЕКТ «Хотим быть здоровыми!»</vt:lpstr>
      <vt:lpstr>«Родительский день»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84</cp:revision>
  <dcterms:created xsi:type="dcterms:W3CDTF">2014-03-17T10:21:13Z</dcterms:created>
  <dcterms:modified xsi:type="dcterms:W3CDTF">2014-04-01T15:54:19Z</dcterms:modified>
</cp:coreProperties>
</file>