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90" r:id="rId3"/>
    <p:sldId id="291" r:id="rId4"/>
    <p:sldId id="293" r:id="rId5"/>
    <p:sldId id="292" r:id="rId6"/>
    <p:sldId id="297" r:id="rId7"/>
    <p:sldId id="299" r:id="rId8"/>
    <p:sldId id="301" r:id="rId9"/>
    <p:sldId id="294" r:id="rId10"/>
    <p:sldId id="295" r:id="rId11"/>
    <p:sldId id="296" r:id="rId12"/>
    <p:sldId id="288" r:id="rId13"/>
    <p:sldId id="28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71" autoAdjust="0"/>
  </p:normalViewPr>
  <p:slideViewPr>
    <p:cSldViewPr>
      <p:cViewPr varScale="1">
        <p:scale>
          <a:sx n="66" d="100"/>
          <a:sy n="66" d="100"/>
        </p:scale>
        <p:origin x="-5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Monotype Corsiva" pitchFamily="66" charset="0"/>
              </a:rPr>
              <a:t/>
            </a:r>
            <a:b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Monotype Corsiva" pitchFamily="66" charset="0"/>
              </a:rPr>
            </a:b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Monotype Corsiva" pitchFamily="66" charset="0"/>
              </a:rPr>
              <a:t>Муниципальное казённое  дошкольное образовательное учреждение </a:t>
            </a:r>
            <a:b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Monotype Corsiva" pitchFamily="66" charset="0"/>
              </a:rPr>
            </a:b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Monotype Corsiva" pitchFamily="66" charset="0"/>
              </a:rPr>
              <a:t>«Детский сад общеразвивающего вида «Берёзка» п. Пурпе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Monotype Corsiva" pitchFamily="66" charset="0"/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Monotype Corsiva" pitchFamily="66" charset="0"/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14942" y="5715016"/>
            <a:ext cx="3786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Анна Владимировна Карпова, </a:t>
            </a:r>
          </a:p>
          <a:p>
            <a:pPr algn="ctr"/>
            <a:r>
              <a:rPr lang="ru-RU" sz="1600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Ст. воспитатель </a:t>
            </a:r>
          </a:p>
          <a:p>
            <a:pPr algn="ctr"/>
            <a:r>
              <a:rPr lang="ru-RU" sz="1600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МКДОУ «Д/С ОВ «Берёзка»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5072066" y="2071678"/>
            <a:ext cx="38576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ИЗМЕНЕНИЯ  В РАБОТЕ С ДЕТЬМИ В СВЯЗИ С ВВЕДЕНИЕМ  ФЕДЕРАЛЬНЫХ ГОСУДАРСТВЕННЫХ  ТРЕБОВАНИЙ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5" name="Рисунок 14" descr="P6130001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142984"/>
            <a:ext cx="4786346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build="p"/>
      <p:bldP spid="1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 txBox="1">
            <a:spLocks noChangeArrowheads="1"/>
          </p:cNvSpPr>
          <p:nvPr/>
        </p:nvSpPr>
        <p:spPr>
          <a:xfrm>
            <a:off x="500034" y="285728"/>
            <a:ext cx="8143932" cy="765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Monotype Corsiva" pitchFamily="66" charset="0"/>
                <a:ea typeface="+mj-ea"/>
                <a:cs typeface="Times New Roman" pitchFamily="18" charset="0"/>
              </a:rPr>
              <a:t>Социальный портрет ребенка 7-ми  лет, освоившего ООП ДО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50825" y="981074"/>
            <a:ext cx="8643938" cy="5519759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onotype Corsiva" pitchFamily="66" charset="0"/>
                <a:cs typeface="Times New Roman" pitchFamily="18" charset="0"/>
              </a:rPr>
              <a:t>физически развитый, овладевший основными культурно-гигиеническими навыками;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onotype Corsiva" pitchFamily="66" charset="0"/>
                <a:cs typeface="Times New Roman" pitchFamily="18" charset="0"/>
              </a:rPr>
              <a:t>любознательный, активный;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onotype Corsiva" pitchFamily="66" charset="0"/>
                <a:cs typeface="Times New Roman" pitchFamily="18" charset="0"/>
              </a:rPr>
              <a:t>эмоционально отзывчивый;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onotype Corsiva" pitchFamily="66" charset="0"/>
                <a:cs typeface="Times New Roman" pitchFamily="18" charset="0"/>
              </a:rPr>
              <a:t>овладевший средствами общения и способами взаимодействия со взрослыми и сверстниками;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onotype Corsiva" pitchFamily="66" charset="0"/>
                <a:cs typeface="Times New Roman" pitchFamily="18" charset="0"/>
              </a:rPr>
              <a:t>способный управлять своим поведением и планировать свои действия на основе первичных ценностных представлений, соблюдающий элементарные общепринятые нормы и правила поведения;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onotype Corsiva" pitchFamily="66" charset="0"/>
                <a:cs typeface="Times New Roman" pitchFamily="18" charset="0"/>
              </a:rPr>
              <a:t>способный решать интеллектуальные и личностные задачи  (проблемы), адекватные возрасту;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onotype Corsiva" pitchFamily="66" charset="0"/>
                <a:cs typeface="Times New Roman" pitchFamily="18" charset="0"/>
              </a:rPr>
              <a:t>имеющий первичные представления о себе, семье, обществе, государстве, мире и природе;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onotype Corsiva" pitchFamily="66" charset="0"/>
                <a:cs typeface="Times New Roman" pitchFamily="18" charset="0"/>
              </a:rPr>
              <a:t>овладевший универсальными предпосылками учебной деятельности;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onotype Corsiva" pitchFamily="66" charset="0"/>
                <a:cs typeface="Times New Roman" pitchFamily="18" charset="0"/>
              </a:rPr>
              <a:t>овладевший необходимыми умениями и навыками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357166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</a:rPr>
              <a:t>  ЗАДАЧИ ВОСПИТАТЕЛЬНО-ОБРАЗОВАТЕЛЬНОГО ПРОЦЕССА  на 2011 – 2012 учебный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</a:rPr>
              <a:t> г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</a:rPr>
              <a:t>од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1285860"/>
            <a:ext cx="4357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Реализовывать ФГТ к структуре  основной общеобразовательной  программы МДОУ для детей групп  общеобразовательной направленности.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00628" y="4714884"/>
            <a:ext cx="3643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Развитие всех компонентов устной речи детей в различных видах детской деятельности.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P8290097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1342643"/>
            <a:ext cx="4071966" cy="3229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8290096_0.t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643182"/>
            <a:ext cx="4429156" cy="3375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 build="p"/>
      <p:bldP spid="3" grpId="0" build="p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457200" y="1142984"/>
            <a:ext cx="8401080" cy="428628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onotype Corsiva" pitchFamily="66" charset="0"/>
              </a:rPr>
              <a:t>«Работать по-старому нельзя, поэтому мы начинаем новое дело, которое принесет пользу детям и позволит нам самим работать творчески, делать открытия, а значит - расти в личностном и профессиональном планах!» </a:t>
            </a:r>
          </a:p>
        </p:txBody>
      </p:sp>
      <p:pic>
        <p:nvPicPr>
          <p:cNvPr id="9217" name="Picture 1" descr="G:\Работа до 09. 2011\изображения-работа\бабочки и цветочки\df0a1826c4576eeb33a6eeaf874f4aa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14818"/>
            <a:ext cx="2616698" cy="22611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2214554"/>
            <a:ext cx="8458200" cy="1075560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Спасибо за внимание!</a:t>
            </a:r>
            <a:endParaRPr lang="ru-RU" sz="66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57158" y="357166"/>
            <a:ext cx="414340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 smtClean="0">
                <a:solidFill>
                  <a:srgbClr val="993300"/>
                </a:solidFill>
                <a:latin typeface="Monotype Corsiva" pitchFamily="66" charset="0"/>
              </a:rPr>
              <a:t>В </a:t>
            </a:r>
            <a:r>
              <a:rPr lang="ru-RU" sz="3200" dirty="0">
                <a:solidFill>
                  <a:srgbClr val="993300"/>
                </a:solidFill>
                <a:latin typeface="Monotype Corsiva" pitchFamily="66" charset="0"/>
              </a:rPr>
              <a:t>жизни каждого человека дошкольное </a:t>
            </a:r>
            <a:r>
              <a:rPr lang="ru-RU" sz="3200" dirty="0" smtClean="0">
                <a:solidFill>
                  <a:srgbClr val="993300"/>
                </a:solidFill>
                <a:latin typeface="Monotype Corsiva" pitchFamily="66" charset="0"/>
              </a:rPr>
              <a:t>образование, </a:t>
            </a:r>
            <a:r>
              <a:rPr lang="en-US" sz="3200" dirty="0" smtClean="0">
                <a:solidFill>
                  <a:srgbClr val="993300"/>
                </a:solidFill>
                <a:latin typeface="Monotype Corsiva" pitchFamily="66" charset="0"/>
              </a:rPr>
              <a:t> </a:t>
            </a:r>
            <a:r>
              <a:rPr lang="ru-RU" sz="3200" dirty="0">
                <a:solidFill>
                  <a:srgbClr val="993300"/>
                </a:solidFill>
                <a:latin typeface="Monotype Corsiva" pitchFamily="66" charset="0"/>
              </a:rPr>
              <a:t>также как начальное и </a:t>
            </a:r>
            <a:r>
              <a:rPr lang="ru-RU" sz="3200" dirty="0" smtClean="0">
                <a:solidFill>
                  <a:srgbClr val="993300"/>
                </a:solidFill>
                <a:latin typeface="Monotype Corsiva" pitchFamily="66" charset="0"/>
              </a:rPr>
              <a:t>высшее, </a:t>
            </a:r>
            <a:r>
              <a:rPr lang="ru-RU" sz="3200" dirty="0">
                <a:solidFill>
                  <a:srgbClr val="993300"/>
                </a:solidFill>
                <a:latin typeface="Monotype Corsiva" pitchFamily="66" charset="0"/>
              </a:rPr>
              <a:t>имеет особое значение</a:t>
            </a:r>
            <a:r>
              <a:rPr lang="ru-RU" sz="3200" dirty="0" smtClean="0">
                <a:solidFill>
                  <a:srgbClr val="993300"/>
                </a:solidFill>
                <a:latin typeface="Monotype Corsiva" pitchFamily="66" charset="0"/>
              </a:rPr>
              <a:t>.</a:t>
            </a:r>
            <a:endParaRPr lang="en-US" sz="3200" dirty="0">
              <a:solidFill>
                <a:srgbClr val="993300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2066" y="3643314"/>
            <a:ext cx="37147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 smtClean="0">
                <a:solidFill>
                  <a:srgbClr val="993300"/>
                </a:solidFill>
                <a:latin typeface="Monotype Corsiva" pitchFamily="66" charset="0"/>
              </a:rPr>
              <a:t>Этот этап, как стартовая площадка для перехода на следующий уровень его жизни…</a:t>
            </a:r>
            <a:endParaRPr lang="ru-RU" sz="3200" dirty="0">
              <a:solidFill>
                <a:srgbClr val="993300"/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P8290087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285728"/>
            <a:ext cx="3929090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8290088_0.t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2857496"/>
            <a:ext cx="4357718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571472" y="357166"/>
            <a:ext cx="80645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buFont typeface="Symbol" pitchFamily="18" charset="2"/>
              <a:buNone/>
              <a:tabLst>
                <a:tab pos="228600" algn="l"/>
              </a:tabLst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Постановление Правительства Российской Федерации № 666 от  12.09.2008г. </a:t>
            </a:r>
          </a:p>
          <a:p>
            <a:pPr algn="just">
              <a:buFont typeface="Symbol" pitchFamily="18" charset="2"/>
              <a:buNone/>
              <a:tabLst>
                <a:tab pos="228600" algn="l"/>
              </a:tabLst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«Об утверждении Типового положения о дошкольном </a:t>
            </a:r>
          </a:p>
          <a:p>
            <a:pPr algn="just">
              <a:buFont typeface="Symbol" pitchFamily="18" charset="2"/>
              <a:buNone/>
              <a:tabLst>
                <a:tab pos="228600" algn="l"/>
              </a:tabLst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образовательном учреждении».</a:t>
            </a: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928662" y="1500174"/>
            <a:ext cx="727233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Приказ Министерства образования и науки Российской Федерации № 655 от 23.11.2009г. «Об утверждении и введении федеральных государственных требований к структуре основной общеобразовательной программы дошкольного образования».</a:t>
            </a: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357290" y="3000372"/>
            <a:ext cx="73453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План первоочередных действий по внедрению ФГТ к структуре  основной общеобразовательной программы от 29.04.2011 года</a:t>
            </a:r>
            <a:endParaRPr lang="ru-RU" sz="2000" i="1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6" name="Рисунок 5" descr="file2980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3857628"/>
            <a:ext cx="4933954" cy="2643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619250" y="2133600"/>
            <a:ext cx="5832475" cy="711200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000000"/>
                </a:solidFill>
                <a:latin typeface="Monotype Corsiva" pitchFamily="66" charset="0"/>
              </a:rPr>
              <a:t>Основные направления развития детей и образовательные области</a:t>
            </a:r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179388" y="1052513"/>
            <a:ext cx="3600450" cy="733413"/>
          </a:xfrm>
          <a:prstGeom prst="wedgeRectCallout">
            <a:avLst>
              <a:gd name="adj1" fmla="val 50593"/>
              <a:gd name="adj2" fmla="val 99569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Monotype Corsiva" pitchFamily="66" charset="0"/>
              </a:rPr>
              <a:t>Физическое развитие</a:t>
            </a: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250825" y="3284538"/>
            <a:ext cx="3313113" cy="863600"/>
          </a:xfrm>
          <a:prstGeom prst="wedgeRectCallout">
            <a:avLst>
              <a:gd name="adj1" fmla="val 66435"/>
              <a:gd name="adj2" fmla="val -100000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 b="1">
                <a:solidFill>
                  <a:srgbClr val="000000"/>
                </a:solidFill>
                <a:latin typeface="Monotype Corsiva" pitchFamily="66" charset="0"/>
              </a:rPr>
              <a:t>Познавательно-речевое развитие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5076825" y="981075"/>
            <a:ext cx="3313113" cy="936625"/>
          </a:xfrm>
          <a:prstGeom prst="wedgeRectCallout">
            <a:avLst>
              <a:gd name="adj1" fmla="val -61176"/>
              <a:gd name="adj2" fmla="val 73825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Monotype Corsiva" pitchFamily="66" charset="0"/>
              </a:rPr>
              <a:t>Художественно-эстетическое развитие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5500694" y="3286124"/>
            <a:ext cx="3384550" cy="863600"/>
          </a:xfrm>
          <a:prstGeom prst="wedgeRectCallout">
            <a:avLst>
              <a:gd name="adj1" fmla="val -70310"/>
              <a:gd name="adj2" fmla="val -99815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Monotype Corsiva" pitchFamily="66" charset="0"/>
              </a:rPr>
              <a:t>Социально-личностное развитие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388" y="260350"/>
            <a:ext cx="1728787" cy="711200"/>
          </a:xfrm>
          <a:prstGeom prst="rect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rgbClr val="000000"/>
                </a:solidFill>
                <a:latin typeface="Monotype Corsiva" pitchFamily="66" charset="0"/>
              </a:rPr>
              <a:t>Физическая культура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051050" y="404813"/>
            <a:ext cx="1728788" cy="406400"/>
          </a:xfrm>
          <a:prstGeom prst="rect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000000"/>
                </a:solidFill>
                <a:latin typeface="Monotype Corsiva" pitchFamily="66" charset="0"/>
              </a:rPr>
              <a:t>Здоровье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804025" y="188913"/>
            <a:ext cx="2160588" cy="711200"/>
          </a:xfrm>
          <a:prstGeom prst="rect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000000"/>
                </a:solidFill>
                <a:latin typeface="Monotype Corsiva" pitchFamily="66" charset="0"/>
              </a:rPr>
              <a:t>Художественное творчество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 flipV="1">
            <a:off x="256861" y="4292599"/>
            <a:ext cx="492443" cy="2016125"/>
          </a:xfrm>
          <a:prstGeom prst="rect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rgbClr val="000000"/>
                </a:solidFill>
                <a:latin typeface="Monotype Corsiva" pitchFamily="66" charset="0"/>
              </a:rPr>
              <a:t>Коммуникация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4859338" y="333375"/>
            <a:ext cx="1728787" cy="406400"/>
          </a:xfrm>
          <a:prstGeom prst="rect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000000"/>
                </a:solidFill>
                <a:latin typeface="Monotype Corsiva" pitchFamily="66" charset="0"/>
              </a:rPr>
              <a:t>Музыка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 flipV="1">
            <a:off x="1214414" y="4286256"/>
            <a:ext cx="1107996" cy="2016125"/>
          </a:xfrm>
          <a:prstGeom prst="rect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rgbClr val="000000"/>
                </a:solidFill>
                <a:latin typeface="Monotype Corsiva" pitchFamily="66" charset="0"/>
              </a:rPr>
              <a:t>Чтение художественной литературы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 flipV="1">
            <a:off x="2857488" y="4286256"/>
            <a:ext cx="492443" cy="2016125"/>
          </a:xfrm>
          <a:prstGeom prst="rect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rgbClr val="000000"/>
                </a:solidFill>
                <a:latin typeface="Monotype Corsiva" pitchFamily="66" charset="0"/>
              </a:rPr>
              <a:t>Познание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 flipV="1">
            <a:off x="5792482" y="4286255"/>
            <a:ext cx="492443" cy="2016125"/>
          </a:xfrm>
          <a:prstGeom prst="rect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rgbClr val="000000"/>
                </a:solidFill>
                <a:latin typeface="Monotype Corsiva" pitchFamily="66" charset="0"/>
              </a:rPr>
              <a:t>Социализация</a:t>
            </a: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 flipV="1">
            <a:off x="6864052" y="4286255"/>
            <a:ext cx="492443" cy="2016125"/>
          </a:xfrm>
          <a:prstGeom prst="rect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rgbClr val="000000"/>
                </a:solidFill>
                <a:latin typeface="Monotype Corsiva" pitchFamily="66" charset="0"/>
              </a:rPr>
              <a:t>Труд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 flipV="1">
            <a:off x="7891149" y="4292599"/>
            <a:ext cx="492443" cy="2016125"/>
          </a:xfrm>
          <a:prstGeom prst="rect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rgbClr val="000000"/>
                </a:solidFill>
                <a:latin typeface="Monotype Corsiva" pitchFamily="66" charset="0"/>
              </a:rPr>
              <a:t>Безопасность</a:t>
            </a:r>
          </a:p>
        </p:txBody>
      </p:sp>
      <p:pic>
        <p:nvPicPr>
          <p:cNvPr id="5121" name="Picture 1" descr="G:\Работа до 09. 2011\изображения-работа\бабочки и цветочки\f10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3571876"/>
            <a:ext cx="1500198" cy="277268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2" grpId="1" animBg="1"/>
      <p:bldP spid="13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 bwMode="auto">
          <a:xfrm>
            <a:off x="457200" y="322263"/>
            <a:ext cx="7469188" cy="1098550"/>
          </a:xfrm>
          <a:prstGeom prst="rect">
            <a:avLst/>
          </a:prstGeom>
          <a:noFill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4492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Образовательные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области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 </a:t>
            </a:r>
          </a:p>
        </p:txBody>
      </p:sp>
      <p:sp>
        <p:nvSpPr>
          <p:cNvPr id="3" name="Rectangle 3"/>
          <p:cNvSpPr txBox="1">
            <a:spLocks/>
          </p:cNvSpPr>
          <p:nvPr/>
        </p:nvSpPr>
        <p:spPr>
          <a:xfrm>
            <a:off x="457200" y="1600200"/>
            <a:ext cx="5043494" cy="4875213"/>
          </a:xfrm>
          <a:prstGeom prst="rect">
            <a:avLst/>
          </a:prstGeom>
        </p:spPr>
        <p:txBody>
          <a:bodyPr vert="horz" lIns="90000" tIns="46800" rIns="90000" bIns="46800">
            <a:normAutofit/>
          </a:bodyPr>
          <a:lstStyle/>
          <a:p>
            <a:pPr marL="341313" marR="0" lvl="0" indent="-341313" algn="l" defTabSz="449263" rtl="0" eaLnBrk="1" fontAlgn="auto" latinLnBrk="0" hangingPunct="1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Monotype Corsiva" pitchFamily="66" charset="0"/>
              </a:rPr>
              <a:t>Физическая культура, </a:t>
            </a:r>
          </a:p>
          <a:p>
            <a:pPr marL="341313" marR="0" lvl="0" indent="-341313" algn="l" defTabSz="449263" rtl="0" eaLnBrk="1" fontAlgn="auto" latinLnBrk="0" hangingPunct="1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Monotype Corsiva" pitchFamily="66" charset="0"/>
              </a:rPr>
              <a:t>Здоровье, </a:t>
            </a:r>
          </a:p>
          <a:p>
            <a:pPr marL="341313" marR="0" lvl="0" indent="-341313" algn="l" defTabSz="449263" rtl="0" eaLnBrk="1" fontAlgn="auto" latinLnBrk="0" hangingPunct="1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Monotype Corsiva" pitchFamily="66" charset="0"/>
              </a:rPr>
              <a:t>Безопасность,                                         </a:t>
            </a:r>
          </a:p>
          <a:p>
            <a:pPr marL="341313" marR="0" lvl="0" indent="-341313" algn="l" defTabSz="449263" rtl="0" eaLnBrk="1" fontAlgn="auto" latinLnBrk="0" hangingPunct="1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Monotype Corsiva" pitchFamily="66" charset="0"/>
              </a:rPr>
              <a:t>Социализация, </a:t>
            </a:r>
          </a:p>
          <a:p>
            <a:pPr marL="341313" marR="0" lvl="0" indent="-341313" algn="l" defTabSz="449263" rtl="0" eaLnBrk="1" fontAlgn="auto" latinLnBrk="0" hangingPunct="1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Monotype Corsiva" pitchFamily="66" charset="0"/>
              </a:rPr>
              <a:t>Труд, </a:t>
            </a:r>
          </a:p>
          <a:p>
            <a:pPr marL="341313" marR="0" lvl="0" indent="-341313" algn="l" defTabSz="449263" rtl="0" eaLnBrk="1" fontAlgn="auto" latinLnBrk="0" hangingPunct="1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Monotype Corsiva" pitchFamily="66" charset="0"/>
              </a:rPr>
              <a:t>Познание, </a:t>
            </a:r>
          </a:p>
          <a:p>
            <a:pPr marL="341313" marR="0" lvl="0" indent="-341313" algn="l" defTabSz="449263" rtl="0" eaLnBrk="1" fontAlgn="auto" latinLnBrk="0" hangingPunct="1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Monotype Corsiva" pitchFamily="66" charset="0"/>
              </a:rPr>
              <a:t>Коммуникация, </a:t>
            </a:r>
          </a:p>
          <a:p>
            <a:pPr marL="341313" marR="0" lvl="0" indent="-341313" algn="l" defTabSz="449263" rtl="0" eaLnBrk="1" fontAlgn="auto" latinLnBrk="0" hangingPunct="1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Monotype Corsiva" pitchFamily="66" charset="0"/>
              </a:rPr>
              <a:t>Чтение художественной литературы, </a:t>
            </a:r>
          </a:p>
          <a:p>
            <a:pPr marL="341313" marR="0" lvl="0" indent="-341313" algn="l" defTabSz="449263" rtl="0" eaLnBrk="1" fontAlgn="auto" latinLnBrk="0" hangingPunct="1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Monotype Corsiva" pitchFamily="66" charset="0"/>
              </a:rPr>
              <a:t>Художественное творчество, </a:t>
            </a:r>
          </a:p>
          <a:p>
            <a:pPr marL="341313" marR="0" lvl="0" indent="-341313" algn="l" defTabSz="449263" rtl="0" eaLnBrk="1" fontAlgn="auto" latinLnBrk="0" hangingPunct="1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Monotype Corsiva" pitchFamily="66" charset="0"/>
              </a:rPr>
              <a:t>Музыка.</a:t>
            </a:r>
          </a:p>
        </p:txBody>
      </p:sp>
      <p:pic>
        <p:nvPicPr>
          <p:cNvPr id="4" name="Рисунок 3" descr="tr_th_ng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760" y="1643050"/>
            <a:ext cx="2643206" cy="3959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1071546"/>
            <a:ext cx="678661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Monotype Corsiva" pitchFamily="66" charset="0"/>
              </a:rPr>
              <a:t>Образовательная область  "Физическая культура"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Monotype Corsiva" pitchFamily="66" charset="0"/>
              </a:rPr>
              <a:t>Цель: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Monotype Corsiva" pitchFamily="66" charset="0"/>
              </a:rPr>
              <a:t> формирование у детей интереса и ценностного отношения к занятиям физической культурой, гармоничное физическое развитие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Monotype Corsiva" pitchFamily="66" charset="0"/>
              </a:rPr>
              <a:t>Образовательная область   "Здоровье"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Monotype Corsiva" pitchFamily="66" charset="0"/>
              </a:rPr>
              <a:t>Цель: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Monotype Corsiva" pitchFamily="66" charset="0"/>
              </a:rPr>
              <a:t> охрана здоровья детей и формирование основы культуры здоровья. 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4282" y="3571876"/>
            <a:ext cx="707236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Monotype Corsiva" pitchFamily="66" charset="0"/>
              </a:rPr>
              <a:t>Образовательная область   "Безопасность"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Monotype Corsiva" pitchFamily="66" charset="0"/>
              </a:rPr>
              <a:t>Цель: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Monotype Corsiva" pitchFamily="66" charset="0"/>
              </a:rPr>
              <a:t> формирование основ безопасности собственной жизнедеятельности и формирование предпосылок экологического сознания (безопасности окружающего мира)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Monotype Corsiva" pitchFamily="66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Monotype Corsiva" pitchFamily="66" charset="0"/>
              </a:rPr>
              <a:t>Образовательная область   "Социализация"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Monotype Corsiva" pitchFamily="66" charset="0"/>
              </a:rPr>
              <a:t>Цель: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Monotype Corsiva" pitchFamily="66" charset="0"/>
              </a:rPr>
              <a:t> освоение первоначальных представлений социального характера и включение детей в систему социальных отношений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build="p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85720" y="1142984"/>
            <a:ext cx="692948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Monotype Corsiva" pitchFamily="66" charset="0"/>
              </a:rPr>
              <a:t>Образовательная область  "Труд"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Monotype Corsiva" pitchFamily="66" charset="0"/>
              </a:rPr>
              <a:t>Цель: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Monotype Corsiva" pitchFamily="66" charset="0"/>
              </a:rPr>
              <a:t>формирование положительного отношения к труду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Monotype Corsiva" pitchFamily="66" charset="0"/>
              </a:rPr>
              <a:t>Образовательная область  "Познание"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Monotype Corsiva" pitchFamily="66" charset="0"/>
              </a:rPr>
              <a:t>Цель: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Monotype Corsiva" pitchFamily="66" charset="0"/>
              </a:rPr>
              <a:t>развитие у детей познавательных интересов, интеллектуальное развитие.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Monotype Corsiva" pitchFamily="66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85720" y="3500438"/>
            <a:ext cx="700092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Monotype Corsiva" pitchFamily="66" charset="0"/>
              </a:rPr>
              <a:t>Образовательная область  "Коммуникация"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Monotype Corsiva" pitchFamily="66" charset="0"/>
              </a:rPr>
              <a:t>Цель: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Monotype Corsiva" pitchFamily="66" charset="0"/>
              </a:rPr>
              <a:t> овладение детьми конструктивными способами и средствами взаимодействия с окружающими людьми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Monotype Corsiva" pitchFamily="66" charset="0"/>
              </a:rPr>
              <a:t>Образовательная область  "Художественное творчество"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Monotype Corsiva" pitchFamily="66" charset="0"/>
              </a:rPr>
              <a:t>Цель: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Monotype Corsiva" pitchFamily="66" charset="0"/>
              </a:rPr>
              <a:t> формирование интереса к эстетической стороне окружающей действительности, удовлетворение потребности детей в самовыражении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7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7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9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642910" y="1956475"/>
            <a:ext cx="614366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Monotype Corsiva" pitchFamily="66" charset="0"/>
              </a:rPr>
              <a:t>Образовательная область  "Чтение художественной литературы"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Monotype Corsiva" pitchFamily="66" charset="0"/>
              </a:rPr>
              <a:t>Цель: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Monotype Corsiva" pitchFamily="66" charset="0"/>
              </a:rPr>
              <a:t> формирование интереса и потребности в чтении (восприятии книг)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Monotype Corsiva" pitchFamily="66" charset="0"/>
              </a:rPr>
              <a:t>Образовательная область  "Музыка"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Monotype Corsiva" pitchFamily="66" charset="0"/>
              </a:rPr>
              <a:t>Цель: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Monotype Corsiva" pitchFamily="66" charset="0"/>
              </a:rPr>
              <a:t> развитие музыкальности детей, способности эмоционально воспринимать музыку 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8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8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85720" y="357166"/>
            <a:ext cx="446087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Итоговый результат дошкольного образования представляет собой «социальный» портрет ребенка 7 лет, освоившего основную общеобразовательную программу дошкольного образования</a:t>
            </a: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.</a:t>
            </a:r>
            <a:endParaRPr lang="ru-RU" sz="2400" b="1" i="1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628" y="4000504"/>
            <a:ext cx="37862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В его основе –  совокупность интегративных качеств ребенка как адекватных характеристик его развития в дошкольном возрасте.</a:t>
            </a:r>
            <a:endParaRPr lang="ru-RU" sz="2400" b="1" i="1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5" name="Рисунок 4" descr="P8290092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3000372"/>
            <a:ext cx="4191030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8290093_0.t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62502" y="285728"/>
            <a:ext cx="3905278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797</TotalTime>
  <Words>513</Words>
  <Application>Microsoft Office PowerPoint</Application>
  <PresentationFormat>Экран (4:3)</PresentationFormat>
  <Paragraphs>80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 Муниципальное казённое  дошкольное образовательное учреждение  «Детский сад общеразвивающего вида «Берёзка» п. Пурпе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Tanja</dc:creator>
  <cp:lastModifiedBy>МКДОУ "ДС ОВ "БЕРЕЗКА"</cp:lastModifiedBy>
  <cp:revision>68</cp:revision>
  <dcterms:created xsi:type="dcterms:W3CDTF">2011-09-21T17:11:15Z</dcterms:created>
  <dcterms:modified xsi:type="dcterms:W3CDTF">2012-03-27T10:53:57Z</dcterms:modified>
</cp:coreProperties>
</file>