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64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7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30E91B-0E45-4245-A2AE-D2EDE2A4016C}" type="datetimeFigureOut">
              <a:rPr lang="ru-RU" smtClean="0"/>
              <a:pPr/>
              <a:t>07.02.2008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F61216-8611-447D-8C55-3749F2274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Личностно-психологическая готовность старшего дошкольника к обучению в школе</a:t>
            </a:r>
            <a:endParaRPr lang="ru-RU" sz="6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Проблемная задача 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 marL="0" indent="273050">
              <a:buNone/>
            </a:pPr>
            <a:r>
              <a:rPr lang="ru-RU" sz="2900" i="1" dirty="0" smtClean="0"/>
              <a:t>Ученица второго класса с радостью бежит к ожидающей её у школы маме, чтобы показать свою первую оценку – красиво выведенную уверенной рукой любимого учителя тройку.</a:t>
            </a:r>
            <a:endParaRPr lang="ru-RU" sz="2900" dirty="0" smtClean="0"/>
          </a:p>
          <a:p>
            <a:pPr marL="0" indent="273050">
              <a:buNone/>
            </a:pPr>
            <a:r>
              <a:rPr lang="ru-RU" sz="2900" i="1" dirty="0" smtClean="0"/>
              <a:t>Но мама не только не поддержала радость дочери, но и сказала, что «троечницу» она встречать у школы не будет.</a:t>
            </a:r>
            <a:endParaRPr lang="ru-RU" sz="2900" dirty="0" smtClean="0"/>
          </a:p>
          <a:p>
            <a:pPr marL="0" indent="273050">
              <a:buNone/>
            </a:pPr>
            <a:r>
              <a:rPr lang="ru-RU" sz="2900" i="1" dirty="0" smtClean="0"/>
              <a:t>Вопрос: Права ли мама? Как поступили бы вы в этой ситуации.</a:t>
            </a:r>
            <a:endParaRPr lang="ru-RU" sz="2900" dirty="0" smtClean="0"/>
          </a:p>
          <a:p>
            <a:pPr marL="0" indent="273050">
              <a:buNone/>
            </a:pPr>
            <a:r>
              <a:rPr lang="ru-RU" sz="2900" i="1" dirty="0" smtClean="0"/>
              <a:t> </a:t>
            </a:r>
            <a:endParaRPr lang="ru-RU" sz="2900" dirty="0" smtClean="0"/>
          </a:p>
          <a:p>
            <a:pPr>
              <a:buNone/>
            </a:pPr>
            <a:endParaRPr lang="ru-RU" dirty="0" smtClean="0"/>
          </a:p>
          <a:p>
            <a:pPr marL="0" indent="2730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Проблемная задача 5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marL="0" indent="273050">
              <a:buNone/>
            </a:pPr>
            <a:r>
              <a:rPr lang="ru-RU" sz="3100" i="1" dirty="0" smtClean="0"/>
              <a:t>Мы с женой сразу договорились: пусть Светлана учится сама, как сможет. Я и в тетрадки не заглядываю. Жена иногда интересуется. Но мы считаем, раз ученица – Света, то пусть свои учебные проблемы решает сама. Что не понимает, у ребят, у учительницы спросит, а уж отметка – что заработает, то и получит. Двойку получит, значит, гулять не пойдёт, а как иначе?</a:t>
            </a:r>
            <a:endParaRPr lang="ru-RU" sz="3100" dirty="0" smtClean="0"/>
          </a:p>
          <a:p>
            <a:pPr marL="0" indent="273050">
              <a:buNone/>
            </a:pPr>
            <a:r>
              <a:rPr lang="ru-RU" sz="3100" i="1" dirty="0" smtClean="0"/>
              <a:t>Вопросы: Как вы оцениваете поведение родителей? Нужно ли помогать ребёнку в учебной деятельности?</a:t>
            </a:r>
            <a:endParaRPr lang="ru-RU" sz="31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Рекомендуется положительно настраивать на школу: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«В школе ты узнаешь много нового, интересного!»</a:t>
            </a:r>
          </a:p>
          <a:p>
            <a:pPr lvl="0"/>
            <a:r>
              <a:rPr lang="ru-RU" sz="2800" dirty="0" smtClean="0"/>
              <a:t>«У тебя появится много новых друзей!»</a:t>
            </a:r>
          </a:p>
          <a:p>
            <a:pPr lvl="0"/>
            <a:r>
              <a:rPr lang="ru-RU" sz="2800" dirty="0" smtClean="0"/>
              <a:t>«С 1 сентября ты начинаешь трудиться, как трудятся твои мама и папа, бабушка и дедушка!»</a:t>
            </a:r>
          </a:p>
          <a:p>
            <a:pPr lvl="0"/>
            <a:r>
              <a:rPr lang="ru-RU" sz="2800" dirty="0" smtClean="0"/>
              <a:t>«Теперь и ты у нас стал взрослым, у тебя появятся новые трудовые обязанности».</a:t>
            </a:r>
          </a:p>
          <a:p>
            <a:endParaRPr lang="ru-RU" dirty="0"/>
          </a:p>
        </p:txBody>
      </p:sp>
      <p:pic>
        <p:nvPicPr>
          <p:cNvPr id="22529" name="Picture 1" descr="G:\PE0227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928670"/>
            <a:ext cx="1917704" cy="25717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0" y="1214422"/>
          <a:ext cx="5705475" cy="5072098"/>
        </p:xfrm>
        <a:graphic>
          <a:graphicData uri="http://schemas.openxmlformats.org/presentationml/2006/ole">
            <p:oleObj spid="_x0000_s21505" name="Диаграмма" r:id="rId3" imgW="5715135" imgH="3628957" progId="MSGraph.Chart.8">
              <p:embed/>
            </p:oleObj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29114" cy="7270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Анализ анкетирования родителей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86446" y="273050"/>
            <a:ext cx="3357554" cy="65849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1.Умеет </a:t>
            </a:r>
            <a:r>
              <a:rPr lang="ru-RU" sz="2400" dirty="0"/>
              <a:t>общаться с разными </a:t>
            </a:r>
            <a:r>
              <a:rPr lang="ru-RU" sz="2400" dirty="0" smtClean="0"/>
              <a:t>детьми</a:t>
            </a:r>
          </a:p>
          <a:p>
            <a:pPr lvl="0">
              <a:buNone/>
            </a:pPr>
            <a:r>
              <a:rPr lang="ru-RU" sz="2400" dirty="0" smtClean="0"/>
              <a:t>2.</a:t>
            </a:r>
            <a:r>
              <a:rPr lang="ru-RU" sz="2400" dirty="0"/>
              <a:t> Умеет попросить о помощи и оказать её другому.</a:t>
            </a:r>
          </a:p>
          <a:p>
            <a:pPr lvl="0">
              <a:buNone/>
            </a:pPr>
            <a:r>
              <a:rPr lang="ru-RU" sz="2400" dirty="0" smtClean="0"/>
              <a:t>3. Уважает </a:t>
            </a:r>
            <a:r>
              <a:rPr lang="ru-RU" sz="2400" dirty="0"/>
              <a:t>желания других людей, проявляет внимание, заботу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sz="2400" dirty="0"/>
              <a:t>Может сдерживать себя, сообщить о своём эмоциональном самочувствии, потребностях в приемлемой форме</a:t>
            </a:r>
            <a:r>
              <a:rPr lang="ru-RU" sz="2400" dirty="0" smtClean="0"/>
              <a:t>.</a:t>
            </a:r>
          </a:p>
          <a:p>
            <a:pPr lvl="0">
              <a:buNone/>
            </a:pPr>
            <a:r>
              <a:rPr lang="ru-RU" sz="2400" dirty="0" smtClean="0"/>
              <a:t>5. </a:t>
            </a:r>
            <a:r>
              <a:rPr lang="ru-RU" sz="2400" dirty="0"/>
              <a:t>Понимает характер отношения к нему окружающих взрослых и сверстников, способен выбрать линию поведения соответственно ситуации.</a:t>
            </a:r>
          </a:p>
          <a:p>
            <a:pPr>
              <a:buNone/>
            </a:pPr>
            <a:endParaRPr lang="ru-RU" sz="2400" dirty="0"/>
          </a:p>
          <a:p>
            <a:pPr lvl="0"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505" grpId="0"/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0" y="1214422"/>
          <a:ext cx="5705475" cy="5072098"/>
        </p:xfrm>
        <a:graphic>
          <a:graphicData uri="http://schemas.openxmlformats.org/presentationml/2006/ole">
            <p:oleObj spid="_x0000_s37890" name="Диаграмма" r:id="rId3" imgW="5715135" imgH="3628957" progId="MSGraph.Chart.8">
              <p:embed/>
            </p:oleObj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29114" cy="7270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Анализ анкетирования родителей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86446" y="273050"/>
            <a:ext cx="3357554" cy="658495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2400" dirty="0" smtClean="0"/>
              <a:t>6. </a:t>
            </a:r>
            <a:r>
              <a:rPr lang="ru-RU" sz="2400" dirty="0"/>
              <a:t>Способен выбирать между «можно» и «нельзя», «хочу» и «должен».</a:t>
            </a:r>
          </a:p>
          <a:p>
            <a:pPr lvl="0">
              <a:buNone/>
            </a:pPr>
            <a:r>
              <a:rPr lang="ru-RU" sz="2400" dirty="0" smtClean="0"/>
              <a:t>7. </a:t>
            </a:r>
            <a:r>
              <a:rPr lang="ru-RU" sz="2400" dirty="0"/>
              <a:t>Способен достаточно адекватно оценить результаты своей деятельности.</a:t>
            </a:r>
          </a:p>
          <a:p>
            <a:pPr lvl="0">
              <a:buNone/>
            </a:pPr>
            <a:r>
              <a:rPr lang="ru-RU" sz="2400" dirty="0" smtClean="0"/>
              <a:t>8. Проявляет </a:t>
            </a:r>
            <a:r>
              <a:rPr lang="ru-RU" sz="2400" dirty="0"/>
              <a:t>разумную осторожность в новой обстановке, при встречах с незнакомыми людьми.</a:t>
            </a:r>
          </a:p>
          <a:p>
            <a:pPr lvl="0">
              <a:buNone/>
            </a:pPr>
            <a:r>
              <a:rPr lang="ru-RU" sz="2400" dirty="0" smtClean="0"/>
              <a:t>9. В </a:t>
            </a:r>
            <a:r>
              <a:rPr lang="ru-RU" sz="2400" dirty="0"/>
              <a:t>общении с людьми проявляет чувство собственного достоинства, может отстаивать свою позицию приемлемыми способами.</a:t>
            </a:r>
          </a:p>
          <a:p>
            <a:pPr lvl="0">
              <a:buNone/>
            </a:pPr>
            <a:r>
              <a:rPr lang="ru-RU" sz="2400" dirty="0" smtClean="0"/>
              <a:t>10. Понимает </a:t>
            </a:r>
            <a:r>
              <a:rPr lang="ru-RU" sz="2400" dirty="0"/>
              <a:t>необходимость быть опрятным и соблюдает порядок дома. </a:t>
            </a:r>
          </a:p>
          <a:p>
            <a:pPr>
              <a:buNone/>
            </a:pPr>
            <a:endParaRPr lang="ru-RU" sz="2400" dirty="0"/>
          </a:p>
          <a:p>
            <a:pPr lvl="0"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>
            <a:off x="3143240" y="642918"/>
            <a:ext cx="2428892" cy="1357322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Слушаться учителя</a:t>
            </a:r>
            <a:endParaRPr lang="ru-RU" sz="2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Умение учиться в школе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214554"/>
            <a:ext cx="8929718" cy="45005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</p:txBody>
      </p:sp>
      <p:sp>
        <p:nvSpPr>
          <p:cNvPr id="10" name="Волна 9"/>
          <p:cNvSpPr/>
          <p:nvPr/>
        </p:nvSpPr>
        <p:spPr>
          <a:xfrm>
            <a:off x="214282" y="500042"/>
            <a:ext cx="2357454" cy="1571636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Получать хорошие оценки</a:t>
            </a:r>
            <a:endParaRPr lang="ru-RU" sz="2400" b="1" dirty="0"/>
          </a:p>
        </p:txBody>
      </p:sp>
      <p:sp>
        <p:nvSpPr>
          <p:cNvPr id="11" name="Волна 10"/>
          <p:cNvSpPr/>
          <p:nvPr/>
        </p:nvSpPr>
        <p:spPr>
          <a:xfrm>
            <a:off x="6000760" y="0"/>
            <a:ext cx="2857520" cy="2071702"/>
          </a:xfrm>
          <a:prstGeom prst="wav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Знать и выполнять все правила школьной жизни</a:t>
            </a:r>
            <a:endParaRPr lang="ru-RU" sz="2400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42844" y="2071678"/>
            <a:ext cx="8786874" cy="478632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«Чтобы учитель вёл урок интересно и доступно»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 «Умение сосредотачиваться и усваивать материал»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«Научиться работать в коллективе»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 «Ребёнок должен понимать, что от него хотят»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 «Получать хорошие знания»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 «Уметь получать необходимые знания для дальнейшей жизни и обучения»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«Оценки ставятся за хорошие знания»</a:t>
            </a:r>
            <a:endParaRPr lang="ru-RU" sz="28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214282" y="142852"/>
            <a:ext cx="8715436" cy="2286016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Большинство родителей считают что определённую подготовку к школе ребёнок получает в семье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4282" y="2643182"/>
            <a:ext cx="2143140" cy="1071570"/>
          </a:xfrm>
          <a:prstGeom prst="wedgeRoundRect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всестороннее развитие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00364" y="2214554"/>
            <a:ext cx="2786082" cy="1571636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Обучение элементам письма, чтения, развитие речи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57950" y="2571744"/>
            <a:ext cx="2357454" cy="1143008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поучительные игры, беседы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142976" y="4071942"/>
            <a:ext cx="3071834" cy="1214446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приучают детей к самостоятельности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357554" y="5500702"/>
            <a:ext cx="2643206" cy="1143008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Оказывают психологическую помощь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72066" y="4000504"/>
            <a:ext cx="2428892" cy="1143008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занятия в кругу семьи, чтение книг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14282" y="5500702"/>
            <a:ext cx="2486036" cy="1143008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разъясняют смысл обучения в школе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357950" y="5357826"/>
            <a:ext cx="2571768" cy="1071570"/>
          </a:xfrm>
          <a:prstGeom prst="wedgeRound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внимание всех членов семьи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 lvl="0"/>
            <a:r>
              <a:rPr lang="ru-RU" sz="3000" dirty="0" smtClean="0"/>
              <a:t>Дать своему ребёнку знания о своей семье (ребёнок должен знать имена, фамилии, отчества родителей, бабушек, дедушек, место работы взрослых членов семьи).</a:t>
            </a:r>
          </a:p>
          <a:p>
            <a:pPr lvl="0"/>
            <a:r>
              <a:rPr lang="ru-RU" sz="3000" dirty="0" smtClean="0"/>
              <a:t>Знать сведения о своём селе, о своей стране.</a:t>
            </a:r>
          </a:p>
          <a:p>
            <a:pPr lvl="0"/>
            <a:r>
              <a:rPr lang="ru-RU" sz="3000" dirty="0" smtClean="0"/>
              <a:t>Знать последовательность времён года, частей суток, дней недели.</a:t>
            </a:r>
          </a:p>
          <a:p>
            <a:pPr lvl="0"/>
            <a:r>
              <a:rPr lang="ru-RU" sz="3000" dirty="0" smtClean="0"/>
              <a:t>Необходимо обращать внимание на</a:t>
            </a:r>
          </a:p>
          <a:p>
            <a:pPr lvl="0">
              <a:buNone/>
            </a:pPr>
            <a:r>
              <a:rPr lang="ru-RU" sz="3000" dirty="0" smtClean="0"/>
              <a:t> речь ваших детей (ребёнок должен</a:t>
            </a:r>
          </a:p>
          <a:p>
            <a:pPr lvl="0">
              <a:buNone/>
            </a:pPr>
            <a:r>
              <a:rPr lang="ru-RU" sz="3000" dirty="0" smtClean="0"/>
              <a:t> уметь составлять рассказ не </a:t>
            </a:r>
            <a:r>
              <a:rPr lang="ru-RU" sz="3000" smtClean="0"/>
              <a:t>менее </a:t>
            </a:r>
          </a:p>
          <a:p>
            <a:pPr lvl="0">
              <a:buNone/>
            </a:pPr>
            <a:r>
              <a:rPr lang="ru-RU" sz="3000" smtClean="0"/>
              <a:t>чем </a:t>
            </a:r>
            <a:r>
              <a:rPr lang="ru-RU" sz="3000" dirty="0" smtClean="0"/>
              <a:t>из 5 – 6 предложений).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3490" name="Picture 2" descr="G:\PE0228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929066"/>
            <a:ext cx="2424118" cy="271304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60418" name="Picture 2" descr="G:\07.02.2008 11-52-34_03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214290"/>
            <a:ext cx="5143536" cy="606903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388" y="1920085"/>
            <a:ext cx="2714612" cy="44348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Элементы для подготовки руки к письму</a:t>
            </a:r>
            <a:endParaRPr lang="ru-RU" sz="3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61442" name="Picture 2" descr="G:\07.02.2008 11-55-24_03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000100" y="571480"/>
            <a:ext cx="4299965" cy="548324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5719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Образцы штриховок для развития мелкой мускулатуры</a:t>
            </a:r>
            <a:endParaRPr lang="ru-RU" sz="3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Ход собрания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571480"/>
            <a:ext cx="8715436" cy="6072230"/>
          </a:xfrm>
        </p:spPr>
        <p:txBody>
          <a:bodyPr>
            <a:noAutofit/>
          </a:bodyPr>
          <a:lstStyle/>
          <a:p>
            <a:pPr lvl="0"/>
            <a:r>
              <a:rPr lang="ru-RU" sz="2100" dirty="0" smtClean="0"/>
              <a:t>Выступление учителя начальных классов Терновых С.В. «Личностно-психологическая подготовка старшего дошкольника к школе».</a:t>
            </a:r>
          </a:p>
          <a:p>
            <a:pPr lvl="0"/>
            <a:r>
              <a:rPr lang="ru-RU" sz="2100" dirty="0" smtClean="0"/>
              <a:t>Факторы успешной подготовки и адаптации ребёнка к школе (работа в группах)</a:t>
            </a:r>
          </a:p>
          <a:p>
            <a:pPr lvl="0"/>
            <a:r>
              <a:rPr lang="ru-RU" sz="2100" dirty="0" smtClean="0"/>
              <a:t>Психологическая готовность к школьному обучению.</a:t>
            </a:r>
          </a:p>
          <a:p>
            <a:pPr lvl="0"/>
            <a:r>
              <a:rPr lang="ru-RU" sz="2100" dirty="0" smtClean="0"/>
              <a:t>Выступление психолога школы Харловой Н.Н. «Анализ рисунков детей на тему «Как я представляю себя в школе» и «Моя семья». Рекомендации психолога.</a:t>
            </a:r>
          </a:p>
          <a:p>
            <a:pPr lvl="0"/>
            <a:r>
              <a:rPr lang="ru-RU" sz="2100" dirty="0" smtClean="0"/>
              <a:t>Ролевое проигрывание проблемных задач. (работа в группах)</a:t>
            </a:r>
          </a:p>
          <a:p>
            <a:pPr lvl="0"/>
            <a:r>
              <a:rPr lang="ru-RU" sz="2100" dirty="0" smtClean="0"/>
              <a:t>Анализ анкетирования родителей. (Терновых С.В.)</a:t>
            </a:r>
          </a:p>
          <a:p>
            <a:pPr lvl="0"/>
            <a:r>
              <a:rPr lang="ru-RU" sz="2100" dirty="0" smtClean="0"/>
              <a:t>Рекомендации по подготовке детей к школе.</a:t>
            </a:r>
          </a:p>
          <a:p>
            <a:pPr lvl="0"/>
            <a:r>
              <a:rPr lang="ru-RU" sz="2100" dirty="0" smtClean="0"/>
              <a:t>Рефлексия. (тестирование родителей)</a:t>
            </a:r>
          </a:p>
          <a:p>
            <a:pPr lvl="0"/>
            <a:r>
              <a:rPr lang="ru-RU" sz="2100" dirty="0" smtClean="0"/>
              <a:t> Выступление инструктора по физическому воспитанию Рублёвой Е.В. (совместно с воспитанниками ДОУ) «Физическое развитие детей как важный фактор успешной адаптации и обучения в школе. Профилактика заболеваний опорно-двигательного аппарата».</a:t>
            </a:r>
          </a:p>
          <a:p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85800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Мне кажется, что мой ребёнок будет учиться хуже других.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Я опасаюсь, что мой ребёнок часто будет обижать детей.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На мой взгляд, четыре урока – непомерная нагрузка для маленького ребёнка.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Трудно быть уверенным, что учителя младших классов хорошо понимают детей.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Ребёнок спокойно учится только в том случае, если его мать – учительница.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Трудно представить, что первоклассник может быстро научиться читать, писать, считать.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Мне кажется, что дети в этом возрасте ещё не способны дружить.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Боюсь думать о том, как мой ребёнок будет обходиться без дневного сна.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Мой ребёнок часто плачет, когда к нему обращается незнакомый взрослый человек.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Мой ребёнок ходит в детский сад и никогда не расстаётся с матерью.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Начальная школа, по-моему, редко способна чему-либо научить ребёнка.</a:t>
            </a:r>
            <a:endParaRPr lang="ru-RU" sz="3500" b="1" dirty="0" smtClean="0"/>
          </a:p>
          <a:p>
            <a:pPr marL="514350" lvl="0" indent="-514350">
              <a:buFont typeface="+mj-lt"/>
              <a:buAutoNum type="arabicPeriod"/>
              <a:tabLst>
                <a:tab pos="2060575" algn="l"/>
              </a:tabLst>
            </a:pPr>
            <a:r>
              <a:rPr lang="ru-RU" sz="3500" b="1" i="1" dirty="0" smtClean="0"/>
              <a:t>Мой ребёнок часто говорит: «Мама, мы пойдём в школу вместе!»</a:t>
            </a:r>
            <a:endParaRPr lang="ru-RU" sz="3500" b="1" dirty="0" smtClean="0"/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 5 баллов – у вас есть все основания оптимистично ждать 1 сентября. По крайней мере, вы сами вполне готовы к школьной жизни ребёнка.</a:t>
            </a:r>
          </a:p>
          <a:p>
            <a:r>
              <a:rPr lang="ru-RU" sz="3200" dirty="0" smtClean="0"/>
              <a:t>6 – 10 баллов – лучше подготовиться к возможным трудностям заранее.</a:t>
            </a:r>
          </a:p>
          <a:p>
            <a:r>
              <a:rPr lang="ru-RU" sz="3200" dirty="0" smtClean="0"/>
              <a:t>10 и более баллов – было бы неплохо посоветоваться с детским психологом</a:t>
            </a:r>
            <a:endParaRPr lang="ru-RU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Решение родительского собрания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6"/>
                </a:solidFill>
              </a:rPr>
              <a:t>Всем участникам родительского собрания готовить детей к принятию новой социальной роли – ученика.</a:t>
            </a:r>
          </a:p>
          <a:p>
            <a:pPr marL="971550" lvl="1" indent="-51435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2.   Развивать в детях социальные навыки общения со сверстниками и взрослыми.</a:t>
            </a:r>
          </a:p>
          <a:p>
            <a:pPr marL="971550" lvl="1" indent="-51435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3.  Формировать навыки сознательной дисциплины, послушания, аккуратности.</a:t>
            </a:r>
          </a:p>
          <a:p>
            <a:pPr marL="971550" lvl="1" indent="-51435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4.  Развивать знания детей об окружающем их мире.</a:t>
            </a:r>
          </a:p>
          <a:p>
            <a:pPr marL="971550" lvl="1" indent="-51435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5.  Развивать речь детей.</a:t>
            </a:r>
          </a:p>
          <a:p>
            <a:pPr marL="971550" lvl="1" indent="-51435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6.  Следить за здоровьем будущего школьника, соблюдать профилактику заболеваний.</a:t>
            </a:r>
          </a:p>
          <a:p>
            <a:pPr marL="514350" indent="-514350">
              <a:buNone/>
            </a:pP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поступления ребёнка в школу психологи называют: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«критическим периодом»</a:t>
            </a:r>
          </a:p>
          <a:p>
            <a:r>
              <a:rPr lang="ru-RU" sz="4400" dirty="0" smtClean="0"/>
              <a:t> «критическими годами зависимости»</a:t>
            </a:r>
          </a:p>
          <a:p>
            <a:r>
              <a:rPr lang="ru-RU" sz="4400" dirty="0" smtClean="0"/>
              <a:t>«критическим возрастным периодом».</a:t>
            </a:r>
          </a:p>
          <a:p>
            <a:endParaRPr lang="ru-RU" sz="4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Факторы успешной подготовки и адаптации ребёнка к школе.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/>
          <a:lstStyle/>
          <a:p>
            <a:pPr lvl="1">
              <a:buNone/>
            </a:pPr>
            <a:r>
              <a:rPr lang="ru-RU" sz="2600" i="1" dirty="0" smtClean="0"/>
              <a:t>1. Физическое здоровье.</a:t>
            </a:r>
            <a:endParaRPr lang="ru-RU" sz="2600" dirty="0" smtClean="0"/>
          </a:p>
          <a:p>
            <a:pPr lvl="1">
              <a:buNone/>
            </a:pPr>
            <a:r>
              <a:rPr lang="ru-RU" sz="2600" i="1" dirty="0" smtClean="0"/>
              <a:t>2. Развитый интеллект.</a:t>
            </a:r>
            <a:endParaRPr lang="ru-RU" sz="2600" dirty="0" smtClean="0"/>
          </a:p>
          <a:p>
            <a:pPr lvl="1">
              <a:buNone/>
            </a:pPr>
            <a:r>
              <a:rPr lang="ru-RU" sz="2600" i="1" dirty="0" smtClean="0"/>
              <a:t>3. Умение общаться со сверстниками и взрослыми.</a:t>
            </a:r>
            <a:endParaRPr lang="ru-RU" sz="2600" dirty="0" smtClean="0"/>
          </a:p>
          <a:p>
            <a:pPr lvl="1">
              <a:buNone/>
            </a:pPr>
            <a:r>
              <a:rPr lang="ru-RU" sz="2600" i="1" dirty="0" smtClean="0"/>
              <a:t>4. Выносливость и работоспособность.</a:t>
            </a:r>
            <a:endParaRPr lang="ru-RU" sz="2600" dirty="0" smtClean="0"/>
          </a:p>
          <a:p>
            <a:pPr lvl="1">
              <a:buNone/>
            </a:pPr>
            <a:r>
              <a:rPr lang="ru-RU" sz="2600" i="1" dirty="0" smtClean="0"/>
              <a:t>5. Умение считать и читать.</a:t>
            </a:r>
            <a:endParaRPr lang="ru-RU" sz="2600" dirty="0" smtClean="0"/>
          </a:p>
          <a:p>
            <a:pPr lvl="1">
              <a:buNone/>
            </a:pPr>
            <a:r>
              <a:rPr lang="ru-RU" sz="2600" i="1" dirty="0" smtClean="0"/>
              <a:t>6. Аккуратность и дисциплинированность.</a:t>
            </a:r>
            <a:endParaRPr lang="ru-RU" sz="2600" dirty="0" smtClean="0"/>
          </a:p>
          <a:p>
            <a:pPr lvl="1">
              <a:buNone/>
            </a:pPr>
            <a:r>
              <a:rPr lang="ru-RU" sz="2600" i="1" dirty="0" smtClean="0"/>
              <a:t>7. Хорошая память и внимание.</a:t>
            </a:r>
            <a:endParaRPr lang="ru-RU" sz="2600" dirty="0" smtClean="0"/>
          </a:p>
          <a:p>
            <a:pPr lvl="1">
              <a:buNone/>
            </a:pPr>
            <a:r>
              <a:rPr lang="ru-RU" sz="2600" i="1" dirty="0" smtClean="0"/>
              <a:t>8. Инициатива, воля и способность действовать самостоятельно.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2"/>
          <a:ext cx="9143999" cy="6450177"/>
        </p:xfrm>
        <a:graphic>
          <a:graphicData uri="http://schemas.openxmlformats.org/drawingml/2006/table">
            <a:tbl>
              <a:tblPr/>
              <a:tblGrid>
                <a:gridCol w="1994846"/>
                <a:gridCol w="7149153"/>
              </a:tblGrid>
              <a:tr h="279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характерис-тики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75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Мотивационное развитие ребёнка (желание учиться)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Познавательная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мотивация (непосредственно связана с учёбой). Потребность в интеллектуальной активности и в овладении новыми умениями, навыками и знаниями.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Социальная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мотивация: потребность в общении со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взрослыми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людьми на новом уровне.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Способность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адекватно оценивать себя.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04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Произвольность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поведения (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уп-равление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своим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поведением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Умение детей сознательно подчинять свои действия правилу, обобщению, определяющему способ действия.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Умение внимательно слушать и точно выполнять задания и самостоятельно выполнять эти задания.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2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Произвольность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интеллектуаль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ной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сферы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(управление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своими интеллектуальными процессами)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Умение обобщать и дифференцировать в соответствующих категориях предметы и явления окружающего мира.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Умение выделять существенное в явлениях окружающей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действительности,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 сравнивать, выделять сходное и отличное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Умение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рассуждать, находить причины явлений, делать выводы.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Усвоение нового правила работы и перенос усвоенного правила на выполнение заданий.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Уровень развития обобщения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.       6.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 Речевое развитие.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902" y="0"/>
            <a:ext cx="91459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Психологическая готовность к школьному обучению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01058" y="6336792"/>
            <a:ext cx="642942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старшем дошкольном возрасте закладываются основы будущей личности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714908"/>
          </a:xfrm>
        </p:spPr>
        <p:txBody>
          <a:bodyPr>
            <a:normAutofit/>
          </a:bodyPr>
          <a:lstStyle/>
          <a:p>
            <a:r>
              <a:rPr lang="ru-RU" dirty="0"/>
              <a:t>формируется устойчивая структура мотивов; </a:t>
            </a:r>
            <a:endParaRPr lang="ru-RU" dirty="0" smtClean="0"/>
          </a:p>
          <a:p>
            <a:r>
              <a:rPr lang="ru-RU" dirty="0" smtClean="0"/>
              <a:t>зарождаются </a:t>
            </a:r>
            <a:r>
              <a:rPr lang="ru-RU" dirty="0"/>
              <a:t>новые социальные </a:t>
            </a:r>
            <a:r>
              <a:rPr lang="ru-RU" dirty="0" smtClean="0"/>
              <a:t>потребности;</a:t>
            </a:r>
          </a:p>
          <a:p>
            <a:r>
              <a:rPr lang="ru-RU" dirty="0" smtClean="0"/>
              <a:t>формируется потребность </a:t>
            </a:r>
            <a:r>
              <a:rPr lang="ru-RU" dirty="0"/>
              <a:t>в признании </a:t>
            </a:r>
            <a:r>
              <a:rPr lang="ru-RU" dirty="0" smtClean="0"/>
              <a:t>сверстников; </a:t>
            </a:r>
          </a:p>
          <a:p>
            <a:r>
              <a:rPr lang="ru-RU" dirty="0" smtClean="0"/>
              <a:t>появляется </a:t>
            </a:r>
            <a:r>
              <a:rPr lang="ru-RU" dirty="0"/>
              <a:t>потребность поступать в соответствии с установленными правилами и этическими </a:t>
            </a:r>
            <a:r>
              <a:rPr lang="ru-RU" dirty="0" smtClean="0"/>
              <a:t>нормами;</a:t>
            </a:r>
          </a:p>
          <a:p>
            <a:r>
              <a:rPr lang="ru-RU" dirty="0" smtClean="0"/>
              <a:t> </a:t>
            </a:r>
            <a:r>
              <a:rPr lang="ru-RU" dirty="0"/>
              <a:t>возникает основа произвольного поведения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ребёнок </a:t>
            </a:r>
            <a:r>
              <a:rPr lang="ru-RU" dirty="0"/>
              <a:t>усваивает определённую систему социальных ценностей, моральных норм и правил поведения в </a:t>
            </a:r>
            <a:r>
              <a:rPr lang="ru-RU" dirty="0" smtClean="0"/>
              <a:t>обществе. 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572396" y="5643578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Проблемная задача 1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5007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0" indent="273050">
              <a:buNone/>
            </a:pPr>
            <a:r>
              <a:rPr lang="ru-RU" sz="5900" i="1" dirty="0" smtClean="0"/>
              <a:t>Таня (6 лет и 4 мес.) учится в 1 классе. Ей трудно даётся учение, особенно чтение. Дома мама  усаживает её за стол и начинает спрашивать:</a:t>
            </a:r>
            <a:endParaRPr lang="ru-RU" sz="5900" dirty="0" smtClean="0"/>
          </a:p>
          <a:p>
            <a:pPr marL="0" indent="273050">
              <a:buNone/>
            </a:pPr>
            <a:r>
              <a:rPr lang="ru-RU" sz="5900" i="1" dirty="0" smtClean="0"/>
              <a:t>- Как называется эта буква? Что здесь написано? – Девочка молчит.</a:t>
            </a:r>
            <a:endParaRPr lang="ru-RU" sz="5900" dirty="0" smtClean="0"/>
          </a:p>
          <a:p>
            <a:pPr marL="0" indent="273050">
              <a:buNone/>
            </a:pPr>
            <a:r>
              <a:rPr lang="ru-RU" sz="5900" i="1" dirty="0" smtClean="0"/>
              <a:t>- Ну вот, ничего не знаешь! На, учи сама! – Мама уходит по своим делам на кухню. через некоторое время возвращается и проверяет. Улучшений в чтении нет. – Сегодня гулять не пойдёшь, будешь читать!</a:t>
            </a:r>
            <a:endParaRPr lang="ru-RU" sz="5900" dirty="0" smtClean="0"/>
          </a:p>
          <a:p>
            <a:pPr marL="0" indent="273050">
              <a:buNone/>
            </a:pPr>
            <a:r>
              <a:rPr lang="ru-RU" sz="5900" i="1" dirty="0" smtClean="0"/>
              <a:t>Вопрос: Как бы вы повели себя в этой ситуации?</a:t>
            </a:r>
            <a:endParaRPr lang="ru-RU" sz="5900" dirty="0" smtClean="0"/>
          </a:p>
          <a:p>
            <a:pPr marL="0" indent="273050">
              <a:buNone/>
            </a:pPr>
            <a:r>
              <a:rPr lang="ru-RU" sz="5900" i="1" dirty="0" smtClean="0"/>
              <a:t> </a:t>
            </a:r>
            <a:endParaRPr lang="ru-RU" sz="5900" dirty="0" smtClean="0"/>
          </a:p>
          <a:p>
            <a:pPr marL="0" indent="273050"/>
            <a:endParaRPr lang="ru-RU" sz="5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Проблемная задача 2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marL="0" indent="273050">
              <a:buNone/>
            </a:pPr>
            <a:r>
              <a:rPr lang="ru-RU" i="1" dirty="0" smtClean="0"/>
              <a:t>Иру воспитывала бабушка. Девочка росла послушной, но очень робкой, у неё не было подруг. Ира любила играть одна, и бабушке это очень нравилось.</a:t>
            </a:r>
            <a:endParaRPr lang="ru-RU" dirty="0" smtClean="0"/>
          </a:p>
          <a:p>
            <a:pPr marL="0" indent="273050">
              <a:buNone/>
            </a:pPr>
            <a:r>
              <a:rPr lang="ru-RU" i="1" dirty="0" smtClean="0"/>
              <a:t>Когда Ире исполнилось 6 лет, родители забрали её у бабушки. Иногда мать просила рассказать стихотворение, решить несложные, на ёе взгляд, задачи. Ира неуверенно отвечала, ошибалась, мать сердилась на неё: «Как же ты будешь учиться в школе? Тебе будут ставить двойки!»</a:t>
            </a:r>
            <a:endParaRPr lang="ru-RU" dirty="0" smtClean="0"/>
          </a:p>
          <a:p>
            <a:pPr marL="0" indent="273050">
              <a:buNone/>
            </a:pPr>
            <a:r>
              <a:rPr lang="ru-RU" i="1" dirty="0" smtClean="0"/>
              <a:t>С тревогой девочка ждала первого школьного дня. Ей не хотелось идти в школу. результаты сказались быстро. Через неделю Ира отказалась идти в школу.</a:t>
            </a:r>
            <a:endParaRPr lang="ru-RU" dirty="0" smtClean="0"/>
          </a:p>
          <a:p>
            <a:pPr marL="0" indent="273050">
              <a:buNone/>
            </a:pPr>
            <a:r>
              <a:rPr lang="ru-RU" i="1" dirty="0" smtClean="0"/>
              <a:t>Вопрос: Как бы вы чувствовали себя в роли ребёнка, матери?</a:t>
            </a:r>
            <a:endParaRPr lang="ru-RU" dirty="0" smtClean="0"/>
          </a:p>
          <a:p>
            <a:pPr marL="0" indent="273050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Проблемная задача 3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3200" i="1" dirty="0" smtClean="0"/>
              <a:t>Первоклассник учится писать. Буквы выходят за линии рабочей строки. Дома взрослые критикуют личностные качества ребёнка и дают только отрицательную оценку его действиям.</a:t>
            </a:r>
            <a:endParaRPr lang="ru-RU" sz="3200" dirty="0" smtClean="0"/>
          </a:p>
          <a:p>
            <a:pPr marL="0" indent="355600">
              <a:buNone/>
            </a:pPr>
            <a:r>
              <a:rPr lang="ru-RU" sz="3200" i="1" dirty="0" smtClean="0"/>
              <a:t>Вопрос: Правы ли родители? Как поступили бы вы в этой ситуации?</a:t>
            </a:r>
            <a:endParaRPr lang="ru-RU" sz="3200" dirty="0" smtClean="0"/>
          </a:p>
          <a:p>
            <a:endParaRPr lang="ru-RU" dirty="0" smtClean="0"/>
          </a:p>
          <a:p>
            <a:pPr marL="0" indent="2730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2198" y="5130800"/>
            <a:ext cx="2535237" cy="1727200"/>
          </a:xfrm>
          <a:prstGeom prst="rect">
            <a:avLst/>
          </a:prstGeo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1559</Words>
  <Application>Microsoft Office PowerPoint</Application>
  <PresentationFormat>Экран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Поток</vt:lpstr>
      <vt:lpstr>Тема Office</vt:lpstr>
      <vt:lpstr>Солнцестояние</vt:lpstr>
      <vt:lpstr>Диаграмма</vt:lpstr>
      <vt:lpstr>Личностно-психологическая готовность старшего дошкольника к обучению в школе</vt:lpstr>
      <vt:lpstr>Ход собрания</vt:lpstr>
      <vt:lpstr>Процесс поступления ребёнка в школу психологи называют:</vt:lpstr>
      <vt:lpstr>Факторы успешной подготовки и адаптации ребёнка к школе.</vt:lpstr>
      <vt:lpstr>Слайд 5</vt:lpstr>
      <vt:lpstr>В старшем дошкольном возрасте закладываются основы будущей личности</vt:lpstr>
      <vt:lpstr>Проблемная задача 1</vt:lpstr>
      <vt:lpstr>Проблемная задача 2</vt:lpstr>
      <vt:lpstr>Проблемная задача 3</vt:lpstr>
      <vt:lpstr>Проблемная задача 4</vt:lpstr>
      <vt:lpstr>Проблемная задача 5</vt:lpstr>
      <vt:lpstr>Рекомендуется положительно настраивать на школу:</vt:lpstr>
      <vt:lpstr>Анализ анкетирования родителей</vt:lpstr>
      <vt:lpstr>Анализ анкетирования родителей</vt:lpstr>
      <vt:lpstr>Умение учиться в школе</vt:lpstr>
      <vt:lpstr>Слайд 16</vt:lpstr>
      <vt:lpstr>Слайд 17</vt:lpstr>
      <vt:lpstr>Слайд 18</vt:lpstr>
      <vt:lpstr>Слайд 19</vt:lpstr>
      <vt:lpstr>              </vt:lpstr>
      <vt:lpstr>Результаты теста</vt:lpstr>
      <vt:lpstr>Решение родительского собрания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Личностно-психологическая готовность старшего дошкольника к обучению в школе</dc:title>
  <dc:creator>Терновых</dc:creator>
  <cp:lastModifiedBy>Терновых</cp:lastModifiedBy>
  <cp:revision>31</cp:revision>
  <dcterms:created xsi:type="dcterms:W3CDTF">2008-02-05T09:06:22Z</dcterms:created>
  <dcterms:modified xsi:type="dcterms:W3CDTF">2008-02-07T02:41:46Z</dcterms:modified>
</cp:coreProperties>
</file>