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60" r:id="rId5"/>
    <p:sldId id="268" r:id="rId6"/>
    <p:sldId id="256" r:id="rId7"/>
    <p:sldId id="274" r:id="rId8"/>
    <p:sldId id="269" r:id="rId9"/>
    <p:sldId id="270" r:id="rId10"/>
    <p:sldId id="271" r:id="rId11"/>
    <p:sldId id="272" r:id="rId12"/>
    <p:sldId id="261" r:id="rId13"/>
    <p:sldId id="262" r:id="rId14"/>
    <p:sldId id="263" r:id="rId15"/>
    <p:sldId id="273" r:id="rId16"/>
    <p:sldId id="264" r:id="rId17"/>
    <p:sldId id="265" r:id="rId18"/>
    <p:sldId id="259" r:id="rId19"/>
    <p:sldId id="258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2C9E-5F21-4959-8D14-D044B837D0B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9BEB-5C8D-42E4-AFD8-0660025B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F87A-6249-47B2-8786-74650B66FF8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2D26-86B7-494E-967C-04CFC33FE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E9B8-3133-4627-B42E-9B423F28B23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CF9F-AAC6-4F1B-9685-9A4CD73D3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133D-8958-4F32-AB65-256F2EB2811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EBD4-537E-4F10-8580-94878296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9EAE-AEFF-4AE2-BEEA-E0DA94913343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67E6-F64E-4C0D-B20A-7213B8B52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90FF-7CEC-4E3F-A324-3A76E9E0CDC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84D6-6834-4B6E-B421-CF489FD24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A2B2-7535-4C2B-AC08-D8788D58A933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5110-7B2B-4716-807E-C9786192D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475C-F677-492A-8C24-29FBB827D7A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2AB2-01A0-4A88-B0D4-08838028D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E6E4-C901-48BA-8369-BC0614DC9343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E70-D1DF-4245-989D-1DE3AFB5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3F1A-D05C-4D0C-8DDD-1E5E8D712BE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EF42-1BE2-4C85-9938-4CE84FB54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9FF-0D7F-44E1-84A8-984384744A47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F653-25F6-4E95-A4C2-75442ABCE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D8BA2F-11F3-4071-B6FB-9BDE2C5789E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33BB6-E7FB-4CCD-BF58-1F934890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2016.edusite.ru/images/01.gif" TargetMode="External"/><Relationship Id="rId2" Type="http://schemas.openxmlformats.org/officeDocument/2006/relationships/hyperlink" Target="http://88.198.21.149/images/photoframes/2010/6/02/17/55/fHqAH94qdQVhyzKE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Двадцать шестое ноября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Классная работа</a:t>
            </a:r>
            <a:endParaRPr lang="ru-RU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Когда мы переносим названия с одного предмета (признака, действия) на другой по сходству, имеющемуся у этих предметов, то новые значения слов мы называем </a:t>
            </a:r>
            <a:r>
              <a:rPr lang="ru-RU" sz="2800" b="1" dirty="0" smtClean="0">
                <a:solidFill>
                  <a:srgbClr val="C00000"/>
                </a:solidFill>
              </a:rPr>
              <a:t>переносными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Слово в переносном значении мы воспринимаем через другой образ .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Железный характер — это характер твёрдый, как железо.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Использование слов с переносным значением в художественной литературе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Перенос названия с одного предмета, явления или действия на другой умело используют писатели и поэты для создания образности художественного произведения. Образность языка помогает автору усилить воздействие на читателя.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Выразительные средства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Метафора – </a:t>
            </a:r>
            <a:r>
              <a:rPr lang="ru-RU" dirty="0" smtClean="0"/>
              <a:t>перенос названия с одного предмета, действия или свойства на другое на основе сходства (греч. «</a:t>
            </a:r>
            <a:r>
              <a:rPr lang="en-US" dirty="0" err="1" smtClean="0"/>
              <a:t>metaphora</a:t>
            </a:r>
            <a:r>
              <a:rPr lang="ru-RU" dirty="0" smtClean="0"/>
              <a:t>» - «перенос»)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Бело, безжизненно кругом,</a:t>
            </a:r>
          </a:p>
          <a:p>
            <a:pPr>
              <a:buNone/>
            </a:pPr>
            <a:r>
              <a:rPr lang="ru-RU" dirty="0" smtClean="0"/>
              <a:t>Земля и небо – все одето</a:t>
            </a:r>
          </a:p>
          <a:p>
            <a:pPr>
              <a:buNone/>
            </a:pPr>
            <a:r>
              <a:rPr lang="ru-RU" dirty="0" smtClean="0"/>
              <a:t>Каким-то тусклым </a:t>
            </a:r>
            <a:r>
              <a:rPr lang="ru-RU" b="1" i="1" dirty="0" smtClean="0"/>
              <a:t>серебром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r>
              <a:rPr lang="ru-RU" i="1" dirty="0" smtClean="0"/>
              <a:t>А. Фет.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Эпитет</a:t>
            </a:r>
            <a:r>
              <a:rPr lang="ru-RU" dirty="0" smtClean="0"/>
              <a:t> - (греч. </a:t>
            </a:r>
            <a:r>
              <a:rPr lang="ru-RU" dirty="0" err="1" smtClean="0"/>
              <a:t>epítheton</a:t>
            </a:r>
            <a:r>
              <a:rPr lang="ru-RU" dirty="0" smtClean="0"/>
              <a:t>, буквально — приложенное), художественное определение.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Сны золотые, шёлковые ресницы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Олицетворение – </a:t>
            </a:r>
            <a:r>
              <a:rPr lang="ru-RU" dirty="0" smtClean="0"/>
              <a:t>перенос признаков живого существа на неживой предмет или понятие.</a:t>
            </a:r>
          </a:p>
          <a:p>
            <a:r>
              <a:rPr lang="ru-RU" b="1" i="1" dirty="0" smtClean="0"/>
              <a:t>Отшумит</a:t>
            </a:r>
            <a:r>
              <a:rPr lang="ru-RU" dirty="0" smtClean="0"/>
              <a:t> и </a:t>
            </a:r>
            <a:r>
              <a:rPr lang="ru-RU" b="1" i="1" dirty="0" smtClean="0"/>
              <a:t>умчится</a:t>
            </a:r>
            <a:r>
              <a:rPr lang="ru-RU" dirty="0" smtClean="0"/>
              <a:t> любая беда. </a:t>
            </a:r>
            <a:br>
              <a:rPr lang="ru-RU" dirty="0" smtClean="0"/>
            </a:br>
            <a:r>
              <a:rPr lang="ru-RU" dirty="0" smtClean="0"/>
              <a:t>Как весенней порою грохочущий гром.</a:t>
            </a:r>
            <a:br>
              <a:rPr lang="ru-RU" dirty="0" smtClean="0"/>
            </a:br>
            <a:r>
              <a:rPr lang="ru-RU" dirty="0" smtClean="0"/>
              <a:t>Если с нами она, если рядом всегда, </a:t>
            </a:r>
            <a:br>
              <a:rPr lang="ru-RU" dirty="0" smtClean="0"/>
            </a:br>
            <a:r>
              <a:rPr lang="ru-RU" dirty="0" smtClean="0"/>
              <a:t>Человек, на котором держится дом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Ослепительная красавица, черное сердце;</a:t>
            </a:r>
          </a:p>
          <a:p>
            <a:r>
              <a:rPr lang="ru-RU" i="1" dirty="0" smtClean="0"/>
              <a:t>2.тяжелый характер;</a:t>
            </a:r>
          </a:p>
          <a:p>
            <a:r>
              <a:rPr lang="ru-RU" i="1" dirty="0" smtClean="0"/>
              <a:t>3. девушка холодна, горячее сердце;</a:t>
            </a:r>
          </a:p>
          <a:p>
            <a:r>
              <a:rPr lang="ru-RU" i="1" dirty="0" smtClean="0"/>
              <a:t>4. золотой сыночек;</a:t>
            </a:r>
          </a:p>
          <a:p>
            <a:r>
              <a:rPr lang="ru-RU" i="1" dirty="0" smtClean="0"/>
              <a:t>5. любовь повлекла.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sz="2400" b="1" dirty="0" smtClean="0"/>
              <a:t>Продолжите фразу:</a:t>
            </a:r>
            <a:endParaRPr lang="ru-RU" sz="2400" dirty="0" smtClean="0"/>
          </a:p>
          <a:p>
            <a:r>
              <a:rPr lang="ru-RU" sz="2400" dirty="0" smtClean="0"/>
              <a:t>Слово имеет …… и …. значение</a:t>
            </a:r>
          </a:p>
          <a:p>
            <a:r>
              <a:rPr lang="ru-RU" sz="2400" dirty="0" smtClean="0"/>
              <a:t> Перенос названия происходит, если….</a:t>
            </a:r>
          </a:p>
          <a:p>
            <a:pPr>
              <a:buNone/>
            </a:pPr>
            <a:r>
              <a:rPr lang="ru-RU" sz="2400" b="1" dirty="0" smtClean="0"/>
              <a:t>Заполните анкеты, продолжив фразу</a:t>
            </a:r>
            <a:r>
              <a:rPr lang="ru-RU" sz="2400" dirty="0" smtClean="0"/>
              <a:t>:</a:t>
            </a:r>
          </a:p>
          <a:p>
            <a:pPr lvl="0"/>
            <a:r>
              <a:rPr lang="ru-RU" sz="2400" dirty="0" smtClean="0"/>
              <a:t>Сегодня я узнал(а), …</a:t>
            </a:r>
          </a:p>
          <a:p>
            <a:pPr lvl="0"/>
            <a:r>
              <a:rPr lang="ru-RU" sz="2400" dirty="0" smtClean="0"/>
              <a:t>Я задумался(ась) о том, что …</a:t>
            </a:r>
          </a:p>
          <a:p>
            <a:pPr lvl="0"/>
            <a:r>
              <a:rPr lang="ru-RU" sz="2400" dirty="0" smtClean="0"/>
              <a:t>У меня особенно получилось…</a:t>
            </a:r>
          </a:p>
          <a:p>
            <a:pPr lvl="0"/>
            <a:r>
              <a:rPr lang="ru-RU" sz="2400" dirty="0" smtClean="0"/>
              <a:t>Я не понял(а), почему…</a:t>
            </a:r>
          </a:p>
          <a:p>
            <a:r>
              <a:rPr lang="ru-RU" sz="2400" b="1" dirty="0" smtClean="0"/>
              <a:t>Оцените свою работу, продолжив фразу:</a:t>
            </a:r>
            <a:endParaRPr lang="ru-RU" sz="2400" dirty="0" smtClean="0"/>
          </a:p>
          <a:p>
            <a:pPr lvl="0"/>
            <a:r>
              <a:rPr lang="ru-RU" sz="2400" dirty="0" smtClean="0"/>
              <a:t>На уроке работал…..(хорошо, отлично, удовлетворительно)</a:t>
            </a:r>
          </a:p>
          <a:p>
            <a:pPr lvl="0"/>
            <a:r>
              <a:rPr lang="ru-RU" sz="2400" dirty="0" smtClean="0"/>
              <a:t>Я думаю, что мог бы работать ….</a:t>
            </a:r>
          </a:p>
          <a:p>
            <a:pPr lvl="0"/>
            <a:r>
              <a:rPr lang="ru-RU" sz="2400" dirty="0" smtClean="0"/>
              <a:t>За работу на уроке я ставлю себе оценку …..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Придумайте продолжение легенды. Напишите 2-4 предложения, включив слова с переносным значением.</a:t>
            </a:r>
          </a:p>
          <a:p>
            <a:pPr>
              <a:buNone/>
            </a:pPr>
            <a:r>
              <a:rPr lang="ru-RU" smtClean="0"/>
              <a:t>2. Сделать </a:t>
            </a:r>
            <a:r>
              <a:rPr lang="ru-RU" dirty="0" smtClean="0"/>
              <a:t>рисунок, на котором можно было бы увидеть переносное значение слова, подписать предложение с этим словом. Можно использовать иллюстрации из детских книг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571625" y="1600200"/>
            <a:ext cx="71151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  <a:hlinkClick r:id="rId2"/>
              </a:rPr>
              <a:t>http://88.198.21.149/images/photoframes/2010/6/02/17/55/fHqAH94qdQVhyzKEF.jpg</a:t>
            </a:r>
            <a:r>
              <a:rPr lang="ru-RU" sz="24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  <a:hlinkClick r:id="rId3"/>
            </a:endParaRP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  <a:hlinkClick r:id="rId3"/>
            </a:endParaRPr>
          </a:p>
          <a:p>
            <a:pPr eaLnBrk="1" hangingPunct="1">
              <a:buFont typeface="Arial" charset="0"/>
              <a:buNone/>
            </a:pPr>
            <a:r>
              <a:rPr lang="en-US" sz="2400" u="sng" smtClean="0">
                <a:latin typeface="Arial" charset="0"/>
                <a:cs typeface="Arial" charset="0"/>
                <a:hlinkClick r:id="rId3"/>
              </a:rPr>
              <a:t>http://sch2016.edusite.ru/images/01.gif</a:t>
            </a:r>
            <a:endParaRPr lang="ru-RU" sz="2400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</a:endParaRPr>
          </a:p>
        </p:txBody>
      </p:sp>
      <p:pic>
        <p:nvPicPr>
          <p:cNvPr id="5124" name="Picture 2" descr="C:\Documents and Settings\User\Рабочий стол\Рамки для слайдов\ik0hrufnkub8SHWd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71625"/>
            <a:ext cx="11477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500313"/>
            <a:ext cx="10064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 smtClean="0"/>
              <a:t>По толкованию слова определите слово и запишите его в начальной форме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dirty="0" smtClean="0"/>
              <a:t>1. Наука, изучающая словарный состав языка, называется ________________</a:t>
            </a:r>
          </a:p>
          <a:p>
            <a:pPr lvl="0">
              <a:buNone/>
            </a:pPr>
            <a:r>
              <a:rPr lang="ru-RU" sz="2400" dirty="0" smtClean="0"/>
              <a:t>2. Словарный состав языка называется  _____________</a:t>
            </a:r>
          </a:p>
          <a:p>
            <a:pPr lvl="0">
              <a:buNone/>
            </a:pPr>
            <a:r>
              <a:rPr lang="ru-RU" sz="2400" dirty="0" smtClean="0"/>
              <a:t>3. То, что обозначает слово, называется ___________</a:t>
            </a:r>
          </a:p>
          <a:p>
            <a:pPr lvl="0">
              <a:buNone/>
            </a:pPr>
            <a:r>
              <a:rPr lang="ru-RU" sz="2400" dirty="0" smtClean="0"/>
              <a:t>4. Слово, имеющее одно лексическое значение, называется _______________________</a:t>
            </a:r>
          </a:p>
          <a:p>
            <a:pPr lvl="0">
              <a:buNone/>
            </a:pPr>
            <a:r>
              <a:rPr lang="ru-RU" sz="2400" dirty="0" smtClean="0"/>
              <a:t>5. Слово, имеющее два и более значений, называется _______</a:t>
            </a:r>
          </a:p>
          <a:p>
            <a:pPr lvl="0">
              <a:buNone/>
            </a:pPr>
            <a:r>
              <a:rPr lang="ru-RU" sz="2400" dirty="0" smtClean="0"/>
              <a:t>6. Словарь, по которому определяется лексическое значение слова, </a:t>
            </a:r>
            <a:r>
              <a:rPr lang="ru-RU" sz="2400" dirty="0" err="1" smtClean="0"/>
              <a:t>называется_________________</a:t>
            </a:r>
            <a:endParaRPr lang="ru-RU" sz="2400" dirty="0" smtClean="0"/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Сердце матери- неиссякаемый источник чудес.</a:t>
            </a:r>
          </a:p>
          <a:p>
            <a:pPr>
              <a:buNone/>
            </a:pPr>
            <a:r>
              <a:rPr lang="ru-RU" b="1" i="1" dirty="0" smtClean="0"/>
              <a:t>                                            (П. Беранже)</a:t>
            </a:r>
          </a:p>
          <a:p>
            <a:pPr>
              <a:buNone/>
            </a:pPr>
            <a:r>
              <a:rPr lang="ru-RU" b="1" i="1" dirty="0" smtClean="0"/>
              <a:t>Мамина любовь- это сад, в котором всегда светит солнце и время года всегда весна.</a:t>
            </a:r>
          </a:p>
          <a:p>
            <a:pPr>
              <a:buNone/>
            </a:pPr>
            <a:r>
              <a:rPr lang="ru-RU" b="1" i="1" dirty="0" smtClean="0"/>
              <a:t>                                          (О. Бальзак)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мама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У мамы сердце золотое</a:t>
            </a:r>
          </a:p>
          <a:p>
            <a:pPr>
              <a:buNone/>
            </a:pPr>
            <a:r>
              <a:rPr lang="ru-RU" sz="1800" dirty="0" smtClean="0"/>
              <a:t>И золотая голова,</a:t>
            </a:r>
          </a:p>
          <a:p>
            <a:pPr>
              <a:buNone/>
            </a:pPr>
            <a:r>
              <a:rPr lang="ru-RU" sz="1800" dirty="0" smtClean="0"/>
              <a:t>И руки мамы золотые,</a:t>
            </a:r>
          </a:p>
          <a:p>
            <a:pPr>
              <a:buNone/>
            </a:pPr>
            <a:r>
              <a:rPr lang="ru-RU" sz="1800" dirty="0" smtClean="0"/>
              <a:t>И спорятся ее дела.</a:t>
            </a:r>
          </a:p>
          <a:p>
            <a:pPr>
              <a:buNone/>
            </a:pPr>
            <a:r>
              <a:rPr lang="ru-RU" sz="1800" dirty="0" smtClean="0"/>
              <a:t>И папа маму называет:</a:t>
            </a:r>
          </a:p>
          <a:p>
            <a:pPr>
              <a:buNone/>
            </a:pPr>
            <a:r>
              <a:rPr lang="ru-RU" sz="1800" dirty="0" smtClean="0"/>
              <a:t>- Ты человек наш золотой!</a:t>
            </a:r>
          </a:p>
          <a:p>
            <a:pPr>
              <a:buNone/>
            </a:pPr>
            <a:r>
              <a:rPr lang="ru-RU" sz="1800" dirty="0" smtClean="0"/>
              <a:t>Сестричка только вот вздыхает:</a:t>
            </a:r>
          </a:p>
          <a:p>
            <a:pPr>
              <a:buNone/>
            </a:pPr>
            <a:r>
              <a:rPr lang="ru-RU" sz="1800" dirty="0" smtClean="0"/>
              <a:t>- Ведь золото – металл такой,</a:t>
            </a:r>
          </a:p>
          <a:p>
            <a:pPr>
              <a:buNone/>
            </a:pPr>
            <a:r>
              <a:rPr lang="ru-RU" sz="1800" dirty="0" smtClean="0"/>
              <a:t>Колечко, правда, есть на пальце,</a:t>
            </a:r>
          </a:p>
          <a:p>
            <a:pPr>
              <a:buNone/>
            </a:pPr>
            <a:r>
              <a:rPr lang="ru-RU" sz="1800" dirty="0" smtClean="0"/>
              <a:t>Но руки вовсе не блестят,</a:t>
            </a:r>
          </a:p>
          <a:p>
            <a:pPr>
              <a:buNone/>
            </a:pPr>
            <a:r>
              <a:rPr lang="ru-RU" sz="1800" dirty="0" smtClean="0"/>
              <a:t>А на лице у глаз морщинки,</a:t>
            </a:r>
          </a:p>
          <a:p>
            <a:pPr>
              <a:buNone/>
            </a:pPr>
            <a:r>
              <a:rPr lang="ru-RU" sz="1800" dirty="0" smtClean="0"/>
              <a:t>Не золотые – штучек пять…</a:t>
            </a:r>
          </a:p>
          <a:p>
            <a:pPr>
              <a:buNone/>
            </a:pPr>
            <a:r>
              <a:rPr lang="ru-RU" sz="1800" dirty="0" smtClean="0"/>
              <a:t>И нет на сердце золотого,</a:t>
            </a:r>
          </a:p>
          <a:p>
            <a:pPr>
              <a:buNone/>
            </a:pPr>
            <a:r>
              <a:rPr lang="ru-RU" sz="1800" dirty="0" smtClean="0"/>
              <a:t>А сердце… так оно внутри,</a:t>
            </a:r>
          </a:p>
          <a:p>
            <a:pPr>
              <a:buNone/>
            </a:pPr>
            <a:r>
              <a:rPr lang="ru-RU" sz="1800" dirty="0" smtClean="0"/>
              <a:t>Оно в груди у мамы бьется,</a:t>
            </a:r>
          </a:p>
          <a:p>
            <a:pPr>
              <a:buNone/>
            </a:pPr>
            <a:r>
              <a:rPr lang="ru-RU" sz="1800" dirty="0" smtClean="0"/>
              <a:t>Попробуй, пробу разгляди!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5043494" cy="4614882"/>
          </a:xfrm>
        </p:spPr>
        <p:txBody>
          <a:bodyPr/>
          <a:lstStyle/>
          <a:p>
            <a:r>
              <a:rPr lang="ru-RU" sz="2400" dirty="0" smtClean="0"/>
              <a:t>Золотой – 1. Цвета золота, блестяще – желтый. </a:t>
            </a:r>
            <a:r>
              <a:rPr lang="ru-RU" sz="2400" i="1" dirty="0" smtClean="0"/>
              <a:t>Золотая осень.</a:t>
            </a:r>
          </a:p>
          <a:p>
            <a:r>
              <a:rPr lang="ru-RU" sz="2400" i="1" dirty="0" smtClean="0"/>
              <a:t>2. перен.</a:t>
            </a:r>
            <a:r>
              <a:rPr lang="ru-RU" sz="2400" dirty="0" smtClean="0"/>
              <a:t>Счастливый, благоприятный. </a:t>
            </a:r>
            <a:r>
              <a:rPr lang="ru-RU" sz="2400" i="1" dirty="0" smtClean="0"/>
              <a:t>Золотая пора</a:t>
            </a:r>
          </a:p>
          <a:p>
            <a:r>
              <a:rPr lang="ru-RU" sz="2400" i="1" dirty="0" smtClean="0"/>
              <a:t>3.перен.</a:t>
            </a:r>
            <a:r>
              <a:rPr lang="ru-RU" sz="2400" dirty="0" smtClean="0"/>
              <a:t>Прекрасный, замечательный.</a:t>
            </a:r>
            <a:r>
              <a:rPr lang="ru-RU" sz="2400" i="1" dirty="0" smtClean="0"/>
              <a:t> Золотые руки</a:t>
            </a:r>
          </a:p>
          <a:p>
            <a:r>
              <a:rPr lang="ru-RU" sz="2400" i="1" dirty="0" smtClean="0"/>
              <a:t>4. перен.</a:t>
            </a:r>
            <a:r>
              <a:rPr lang="ru-RU" sz="2400" dirty="0" smtClean="0"/>
              <a:t> Дорогой, любимый.</a:t>
            </a:r>
            <a:r>
              <a:rPr lang="ru-RU" sz="2400" i="1" dirty="0" smtClean="0"/>
              <a:t> Золотой мой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2" descr="C:\Documents and Settings\Учитель\Рабочий стол\словар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52636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1214438"/>
            <a:ext cx="7286625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i="1" dirty="0" smtClean="0"/>
              <a:t>«Прямое и переносное значение слова»</a:t>
            </a:r>
            <a:endParaRPr lang="ru-RU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429000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Дорогие ребята!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Сегодня на уроке перед вами стоит важная задача: вы должны научиться определять, когда то или иное слово употреблено в прямом, а когда — в переносном смысле. Учтите, что употребление слова в переносном значении очень часто используется писателями и поэтами для создания художественной образности, но неумелое или неправильное употребление слова может стать причиной речевой или стилистической ошибки.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Значение слова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3400420" cy="2828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2000240"/>
            <a:ext cx="3714776" cy="2828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5400000">
            <a:off x="3316286" y="815964"/>
            <a:ext cx="654040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rot="16200000" flipH="1">
            <a:off x="5066517" y="923121"/>
            <a:ext cx="58260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Значение слова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3362" cy="4472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прямое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(прямо указывает на предмет, действие, явление)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переносное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(переносит прямое значение на другой предмет)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2b9d38b-54ac-4d61-9575-bad191946748.mdb"/>
</p:tagLst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РОЗОВАЯ РАМКА</Template>
  <TotalTime>87</TotalTime>
  <Words>656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РОЗОВАЯ РАМКА</vt:lpstr>
      <vt:lpstr>Двадцать шестое ноября  Классная работа</vt:lpstr>
      <vt:lpstr>По толкованию слова определите слово и запишите его в начальной форме.</vt:lpstr>
      <vt:lpstr>Презентация PowerPoint</vt:lpstr>
      <vt:lpstr>Золотая мама</vt:lpstr>
      <vt:lpstr>Презентация PowerPoint</vt:lpstr>
      <vt:lpstr>Тема урока:  «Прямое и переносное значение слова»</vt:lpstr>
      <vt:lpstr>Дорогие ребята!</vt:lpstr>
      <vt:lpstr>Значение слова</vt:lpstr>
      <vt:lpstr>Значение слова</vt:lpstr>
      <vt:lpstr>Презентация PowerPoint</vt:lpstr>
      <vt:lpstr>Использование слов с переносным значением в художественной литературе</vt:lpstr>
      <vt:lpstr>Выразительные средства языка</vt:lpstr>
      <vt:lpstr>Презентация PowerPoint</vt:lpstr>
      <vt:lpstr>Презентация PowerPoint</vt:lpstr>
      <vt:lpstr>Проверь себя:</vt:lpstr>
      <vt:lpstr>Презентация PowerPoint</vt:lpstr>
      <vt:lpstr>Домашнее задание</vt:lpstr>
      <vt:lpstr>Презентация PowerPoint</vt:lpstr>
      <vt:lpstr>Источники изображений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Viewstar</cp:lastModifiedBy>
  <cp:revision>16</cp:revision>
  <dcterms:created xsi:type="dcterms:W3CDTF">2011-07-22T06:58:57Z</dcterms:created>
  <dcterms:modified xsi:type="dcterms:W3CDTF">2014-11-26T10:19:14Z</dcterms:modified>
</cp:coreProperties>
</file>