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3" r:id="rId4"/>
    <p:sldId id="266" r:id="rId5"/>
    <p:sldId id="267" r:id="rId6"/>
    <p:sldId id="268" r:id="rId7"/>
    <p:sldId id="269" r:id="rId8"/>
    <p:sldId id="271" r:id="rId9"/>
    <p:sldId id="280" r:id="rId10"/>
    <p:sldId id="277" r:id="rId11"/>
    <p:sldId id="278" r:id="rId12"/>
    <p:sldId id="279" r:id="rId13"/>
    <p:sldId id="272" r:id="rId14"/>
    <p:sldId id="273" r:id="rId15"/>
    <p:sldId id="274" r:id="rId16"/>
    <p:sldId id="281" r:id="rId17"/>
    <p:sldId id="275" r:id="rId18"/>
    <p:sldId id="276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0033"/>
    <a:srgbClr val="000099"/>
    <a:srgbClr val="990000"/>
    <a:srgbClr val="800000"/>
    <a:srgbClr val="4D4D4D"/>
    <a:srgbClr val="29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15" autoAdjust="0"/>
  </p:normalViewPr>
  <p:slideViewPr>
    <p:cSldViewPr>
      <p:cViewPr varScale="1">
        <p:scale>
          <a:sx n="47" d="100"/>
          <a:sy n="47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90CD8-E28C-4A8A-B5FF-A458B969D3BB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4B493-01B1-4493-850E-F00DF008A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4B493-01B1-4493-850E-F00DF008A19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B4B493-01B1-4493-850E-F00DF008A19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6CA0-2EE6-46A6-A9A9-7854F1DC4435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B85E-1E15-42A5-8A1C-6F3668F9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6CA0-2EE6-46A6-A9A9-7854F1DC4435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B85E-1E15-42A5-8A1C-6F3668F9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6CA0-2EE6-46A6-A9A9-7854F1DC4435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B85E-1E15-42A5-8A1C-6F3668F9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6CA0-2EE6-46A6-A9A9-7854F1DC4435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B85E-1E15-42A5-8A1C-6F3668F9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6CA0-2EE6-46A6-A9A9-7854F1DC4435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B85E-1E15-42A5-8A1C-6F3668F9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6CA0-2EE6-46A6-A9A9-7854F1DC4435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B85E-1E15-42A5-8A1C-6F3668F9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6CA0-2EE6-46A6-A9A9-7854F1DC4435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B85E-1E15-42A5-8A1C-6F3668F9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6CA0-2EE6-46A6-A9A9-7854F1DC4435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B85E-1E15-42A5-8A1C-6F3668F9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6CA0-2EE6-46A6-A9A9-7854F1DC4435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B85E-1E15-42A5-8A1C-6F3668F9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6CA0-2EE6-46A6-A9A9-7854F1DC4435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B85E-1E15-42A5-8A1C-6F3668F9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46CA0-2EE6-46A6-A9A9-7854F1DC4435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BB85E-1E15-42A5-8A1C-6F3668F9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46CA0-2EE6-46A6-A9A9-7854F1DC4435}" type="datetimeFigureOut">
              <a:rPr lang="ru-RU" smtClean="0"/>
              <a:pPr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B85E-1E15-42A5-8A1C-6F3668F9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#!/yandsearch?source=wiz&amp;uinfo=sw-1124-sh-451-fw-899-fh-448-pd-1&amp;text=&#1082;&#1072;&#1088;&#1090;&#1080;&#1085;&#1082;&#1080; &#1086; &#1089;&#1077;&#1084;&#1100;&#1077; &#1080; &#1076;&#1077;&#1090;&#1103;&#1093;&amp;noreask=1&amp;pos=0&amp;lr=213&amp;rpt=simage&amp;img_url=http%3A%2F%2Fimg0.liveinternet.ru%2Fimages%2Fattach%2Fc%2F1%2F63%2F577%2F63577917_1283541804_2z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yandex.ru/#!/yandsearch?source=wiz&amp;uinfo=sw-1124-sh-451-fw-899-fh-448-pd-1&amp;p=111&amp;text=&#1082;&#1072;&#1088;&#1090;&#1080;&#1085;&#1082;&#1080; &#1086; &#1089;&#1077;&#1084;&#1100;&#1077; &#1080; &#1076;&#1077;&#1090;&#1103;&#1093;&amp;noreask=1&amp;pos=3347&amp;rpt=simage&amp;lr=213&amp;img_url=http%3A%2F%2Fsmi.dp.ua%2Fuploads%2Fposts%2F1258203842_130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wiz&amp;img_url=http://www.pravmir.ru/wp-content/uploads/2013/01/0210.jpg&amp;uinfo=sw-1124-sh-451-fw-899-fh-448-pd-1&amp;p=112&amp;text=%D0%BA%D0%B0%D1%80%D1%82%D0%B8%D0%BD%D0%BA%D0%B8%20%D0%BE%20%D1%81%D0%B5%D0%BC%D1%8C%D0%B5%20%D0%B8%20%D0%B4%D0%B5%D1%82%D1%8F%D1%85&amp;noreask=1&amp;pos=3380&amp;rpt=simage&amp;lr=21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#!/yandsearch?source=wiz&amp;uinfo=sw-1124-sh-451-fw-899-fh-448-pd-1&amp;p=113&amp;text=&#1082;&#1072;&#1088;&#1090;&#1080;&#1085;&#1082;&#1080; &#1086; &#1089;&#1077;&#1084;&#1100;&#1077; &#1080; &#1076;&#1077;&#1090;&#1103;&#1093;&amp;noreask=1&amp;pos=3411&amp;rpt=simage&amp;lr=213&amp;img_url=http%3A%2F%2Fi.dailymail.co.uk%2Fi%2Fpix%2F2012%2F09%2F26%2Farticle-2209157-15217F3B000005DC-744_468x309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#!/yandsearch?source=wiz&amp;uinfo=sw-1124-sh-451-fw-899-fh-448-pd-1&amp;p=114&amp;text=&#1082;&#1072;&#1088;&#1090;&#1080;&#1085;&#1082;&#1080; &#1086; &#1089;&#1077;&#1084;&#1100;&#1077; &#1080; &#1076;&#1077;&#1090;&#1103;&#1093;&amp;noreask=1&amp;pos=3420&amp;rpt=simage&amp;lr=213&amp;img_url=http%3A%2F%2Fimg.rl0.ru%2F131f5ceb157e8c059dad9d3da4e87724%2F160x120%2Fxmltv.s-tv.ru%2Floadimage.php%3Fid%3D854333" TargetMode="Externa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#!/yandsearch?source=wiz&amp;uinfo=sw-1124-sh-451-fw-899-fh-448-pd-1&amp;p=14&amp;text=&#1082;&#1072;&#1088;&#1090;&#1080;&#1085;&#1082;&#1080; &#1074;&#1089;&#1077;&#1093; &#1095;&#1083;&#1077;&#1085;&#1086;&#1074; &#1089;&#1077;&#1084;&#1100;&#1080;&amp;noreask=1&amp;pos=426&amp;rpt=simage&amp;lr=213&amp;img_url=http%3A%2F%2Fprimamedia.ru%2Ffiles%2F127199.jp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#!/yandsearch?source=wiz&amp;uinfo=sw-1124-sh-451-fw-899-fh-448-pd-1&amp;p=11&amp;text=&#1082;&#1072;&#1088;&#1090;&#1080;&#1085;&#1082;&#1080; &#1090;&#1088;&#1091;&#1076; &#1088;&#1077;&#1073;&#1105;&#1085;&#1082;&#1072; &#1074; &#1089;&#1077;&#1084;&#1100;&#1077;&amp;noreask=1&amp;pos=347&amp;rpt=simage&amp;lr=213&amp;img_url=http%3A%2F%2Fcs5164.userapi.com%2Fu5810785%2Fa_157fe4d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#!/yandsearch?p=4&amp;text=&#1082;&#1072;&#1088;&#1090;&#1080;&#1085;&#1082;&#1080; &#1087;&#1086;&#1089;&#1080;&#1083;&#1100;&#1085;&#1099;&#1081; &#1090;&#1088;&#1091;&#1076; &#1088;&#1077;&#1073;&#1105;&#1085;&#1082;&#1072; &#1074; &#1089;&#1077;&#1084;&#1100;&#1077;&amp;pos=149&amp;uinfo=sw-1124-sh-451-fw-899-fh-448-pd-1&amp;rpt=simage&amp;img_url=http%3A%2F%2Fminino-school.narod.ru%2Fimages%2Ffotos%2Furoki_truda%2F3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#!/yandsearch?source=wiz&amp;uinfo=sw-1124-sh-451-fw-899-fh-448-pd-1&amp;text=&#1086;&#1073;&#1097;&#1077;&#1085;&#1080;&#1077; &#1088;&#1086;&#1076;&#1080;&#1090;&#1077;&#1083;&#1077;&#1081; &#1080; &#1076;&#1077;&#1090;&#1077;&#1081; &#1082;&#1072;&#1088;&#1090;&#1080;&#1085;&#1082;&#1080;&amp;noreask=1&amp;pos=17&amp;lr=213&amp;rpt=simage&amp;img_url=http%3A%2F%2Fbelsmi.by%2Fsnimages%2F001500_550448.jpg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#!/yandsearch?source=wiz&amp;uinfo=sw-1124-sh-451-fw-899-fh-448-pd-1&amp;p=3&amp;text=&#1086;&#1073;&#1097;&#1077;&#1085;&#1080;&#1077; &#1088;&#1086;&#1076;&#1080;&#1090;&#1077;&#1083;&#1077;&#1081; &#1080; &#1076;&#1077;&#1090;&#1077;&#1081; &#1082;&#1072;&#1088;&#1090;&#1080;&#1085;&#1082;&#1080;&amp;noreask=1&amp;pos=92&amp;rpt=simage&amp;lr=213&amp;img_url=http%3A%2F%2Flopotun.ru%2Ffiles%2Fic%2Ftt%2Fimages%2F352%2F201208%2F132843753102051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#!/yandsearch?p=4&amp;text=&#1082;&#1072;&#1088;&#1090;&#1080;&#1085;&#1082;&#1080; &#1074;&#1086;&#1089;&#1087;&#1080;&#1090;&#1072;&#1085;&#1080;&#1077; &#1088;&#1077;&#1073;&#1105;&#1085;&#1082;&#1072; &#1074; &#1089;&#1077;&#1084;&#1100;&#1077;&amp;pos=139&amp;uinfo=sw-1124-sh-451-fw-899-fh-448-pd-1&amp;rpt=simage&amp;img_url=http%3A%2F%2Fcs406622.userapi.com%2Fv406622491%2F85b%2FkJN7va2sG1Y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#!/yandsearch?source=wiz&amp;uinfo=sw-1124-sh-451-fw-899-fh-448-pd-1&amp;text=&#1082;&#1072;&#1088;&#1090;&#1080;&#1085;&#1082;&#1080; &#1086; &#1089;&#1077;&#1084;&#1100;&#1077; &#1080; &#1076;&#1077;&#1090;&#1103;&#1093;&amp;noreask=1&amp;pos=2&amp;lr=213&amp;rpt=simage&amp;img_url=http%3A%2F%2Fi03.fsimg.ru%2F2%2Ftlog_box%2F976%2F976212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#!/yandsearch?source=wiz&amp;uinfo=sw-1124-sh-451-fw-899-fh-448-pd-1&amp;p=1&amp;text=&#1082;&#1072;&#1088;&#1090;&#1080;&#1085;&#1082;&#1080; &#1086; &#1089;&#1077;&#1084;&#1100;&#1077; &#1080; &#1076;&#1077;&#1090;&#1103;&#1093;&amp;noreask=1&amp;pos=52&amp;rpt=simage&amp;lr=213&amp;img_url=http%3A%2F%2Fcs5561.vk.me%2Fu17387850%2F127684497%2Fs_5db8b9ee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#!/yandsearch?source=wiz&amp;uinfo=sw-1124-sh-451-fw-899-fh-448-pd-1&amp;text=&#1082;&#1072;&#1088;&#1090;&#1080;&#1085;&#1082;&#1080; &#1086; &#1089;&#1077;&#1084;&#1100;&#1077; &#1080; &#1076;&#1077;&#1090;&#1103;&#1093;&amp;noreask=1&amp;pos=23&amp;lr=213&amp;rpt=simage&amp;img_url=http%3A%2F%2Fwww.mirrico.ru%2Fupload%2Fiblock%2Fe75%2Fmmtpmoxync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#!/yandsearch?source=wiz&amp;uinfo=sw-1124-sh-451-fw-899-fh-448-pd-1&amp;p=15&amp;text=&#1082;&#1072;&#1088;&#1090;&#1080;&#1085;&#1082;&#1080; &#1086; &#1089;&#1077;&#1084;&#1100;&#1077; &#1080; &#1076;&#1077;&#1090;&#1103;&#1093;&amp;noreask=1&amp;pos=477&amp;rpt=simage&amp;lr=213&amp;img_url=http%3A%2F%2Fwww.woman.ru%2Fimages%2Farticle%2Fc%2Fc%2Fimg_cc644f620df5134f7776290db3db5140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#!/yandsearch?source=wiz&amp;uinfo=sw-1124-sh-451-fw-899-fh-448-pd-1&amp;p=13&amp;text=&#1082;&#1072;&#1088;&#1090;&#1080;&#1085;&#1082;&#1080; &#1086; &#1089;&#1077;&#1084;&#1100;&#1077; &#1080; &#1076;&#1077;&#1090;&#1103;&#1093;&amp;noreask=1&amp;pos=417&amp;rpt=simage&amp;lr=213&amp;img_url=http%3A%2F%2Fimg1.liveinternet.ru%2Fimages%2Fattach%2Fc%2F4%2F80%2F172%2F80172871_large_getImageCAZ9720F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#!/yandsearch?source=wiz&amp;uinfo=sw-1124-sh-451-fw-899-fh-448-pd-1&amp;p=24&amp;text=&#1082;&#1072;&#1088;&#1090;&#1080;&#1085;&#1082;&#1080; &#1086; &#1089;&#1077;&#1084;&#1100;&#1077; &#1080; &#1076;&#1077;&#1090;&#1103;&#1093;&amp;noreask=1&amp;pos=732&amp;rpt=simage&amp;lr=213&amp;img_url=http%3A%2F%2Fh9.img.mediacache.rugion.ru%2F_i%2Fforum%2Ffiles%2F78%2F72%2F65%2F7872656_0s225_1291449218.jp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#!/yandsearch?source=wiz&amp;uinfo=sw-1124-sh-451-fw-899-fh-448-pd-1&amp;p=89&amp;text=&#1082;&#1072;&#1088;&#1090;&#1080;&#1085;&#1082;&#1080; &#1086; &#1089;&#1077;&#1084;&#1100;&#1077; &#1080; &#1076;&#1077;&#1090;&#1103;&#1093;&amp;noreask=1&amp;pos=2672&amp;rpt=simage&amp;lr=213&amp;img_url=http%3A%2F%2Fbm.img.com.ua%2Fimg%2Fprikol%2Fimages%2Flarge%2F6%2F2%2F180426_385545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#!/yandsearch?source=wiz&amp;uinfo=sw-1124-sh-451-fw-899-fh-448-pd-1&amp;p=44&amp;text=&#1082;&#1072;&#1088;&#1090;&#1080;&#1085;&#1082;&#1080; &#1086; &#1089;&#1077;&#1084;&#1100;&#1077; &#1080; &#1076;&#1077;&#1090;&#1103;&#1093;&amp;noreask=1&amp;pos=1344&amp;rpt=simage&amp;lr=213&amp;img_url=http%3A%2F%2Fi.obozrevatel.ua%2F8%2F1029941%2F80443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#!/yandsearch?source=wiz&amp;uinfo=sw-1124-sh-451-fw-899-fh-448-pd-1&amp;p=89&amp;text=&#1082;&#1072;&#1088;&#1090;&#1080;&#1085;&#1082;&#1080; &#1086; &#1089;&#1077;&#1084;&#1100;&#1077; &#1080; &#1076;&#1077;&#1090;&#1103;&#1093;&amp;noreask=1&amp;pos=2689&amp;rpt=simage&amp;lr=213&amp;img_url=http%3A%2F%2Fcs12525.userapi.com%2Fu35501142%2Fvideo%2Fl_a4f01f2a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#!/yandsearch?source=wiz&amp;uinfo=sw-1124-sh-451-fw-899-fh-448-pd-1&amp;p=98&amp;text=&#1082;&#1072;&#1088;&#1090;&#1080;&#1085;&#1082;&#1080; &#1086; &#1089;&#1077;&#1084;&#1100;&#1077; &#1080; &#1076;&#1077;&#1090;&#1103;&#1093;&amp;noreask=1&amp;pos=2950&amp;rpt=simage&amp;lr=213&amp;img_url=http%3A%2F%2Fstatic.commentcamarche.net%2Fsante-medecine.commentcamarche.net%2Fpictures%2FuHlAzpSx-abphenfantfamille-119px-.p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7958166" cy="928693"/>
          </a:xfrm>
          <a:solidFill>
            <a:schemeClr val="bg2">
              <a:lumMod val="9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ПРЕЗЕНТАЦИЯ НА ТЕМУ</a:t>
            </a:r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: </a:t>
            </a:r>
            <a:b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</a:br>
            <a:r>
              <a:rPr lang="ru-RU" sz="2000" b="1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«</a:t>
            </a:r>
            <a:r>
              <a:rPr lang="ru-RU" sz="2000" b="1" dirty="0" smtClean="0">
                <a:solidFill>
                  <a:schemeClr val="accent1"/>
                </a:solidFill>
                <a:latin typeface="Georgia" pitchFamily="18" charset="0"/>
              </a:rPr>
              <a:t>ОСОБЕННОСТИ  СЕМЕЙНОГО  ВОСПИТАНИЯ».</a:t>
            </a:r>
            <a:endParaRPr lang="ru-RU" sz="2000" b="1" dirty="0">
              <a:solidFill>
                <a:schemeClr val="accent1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1428736"/>
            <a:ext cx="3214710" cy="4786346"/>
          </a:xfrm>
          <a:solidFill>
            <a:schemeClr val="bg2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Georgia" pitchFamily="18" charset="0"/>
                <a:cs typeface="Aharoni" pitchFamily="2" charset="-79"/>
              </a:rPr>
              <a:t>Семья является особой </a:t>
            </a:r>
            <a:r>
              <a:rPr lang="ru-RU" sz="2800" b="1" dirty="0" err="1" smtClean="0">
                <a:solidFill>
                  <a:schemeClr val="accent1"/>
                </a:solidFill>
                <a:latin typeface="Georgia" pitchFamily="18" charset="0"/>
                <a:cs typeface="Aharoni" pitchFamily="2" charset="-79"/>
              </a:rPr>
              <a:t>социо</a:t>
            </a:r>
            <a:r>
              <a:rPr lang="en-US" sz="2800" b="1" dirty="0" smtClean="0">
                <a:solidFill>
                  <a:schemeClr val="accent1"/>
                </a:solidFill>
                <a:latin typeface="Georgia" pitchFamily="18" charset="0"/>
                <a:cs typeface="Aharoni" pitchFamily="2" charset="-79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Georgia" pitchFamily="18" charset="0"/>
                <a:cs typeface="Aharoni" pitchFamily="2" charset="-79"/>
              </a:rPr>
              <a:t>-</a:t>
            </a:r>
            <a:r>
              <a:rPr lang="en-US" sz="2800" b="1" dirty="0" smtClean="0">
                <a:solidFill>
                  <a:schemeClr val="accent1"/>
                </a:solidFill>
                <a:latin typeface="Georgia" pitchFamily="18" charset="0"/>
                <a:cs typeface="Aharoni" pitchFamily="2" charset="-79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Georgia" pitchFamily="18" charset="0"/>
                <a:cs typeface="Aharoni" pitchFamily="2" charset="-79"/>
              </a:rPr>
              <a:t>культурной </a:t>
            </a:r>
            <a:r>
              <a:rPr lang="ru-RU" sz="2800" b="1" dirty="0">
                <a:solidFill>
                  <a:schemeClr val="accent1"/>
                </a:solidFill>
                <a:latin typeface="Georgia" pitchFamily="18" charset="0"/>
                <a:cs typeface="Aharoni" pitchFamily="2" charset="-79"/>
              </a:rPr>
              <a:t>средой, которая играет существенную роль в воспитании </a:t>
            </a:r>
            <a:r>
              <a:rPr lang="ru-RU" sz="2800" b="1" dirty="0" smtClean="0">
                <a:solidFill>
                  <a:schemeClr val="accent1"/>
                </a:solidFill>
                <a:latin typeface="Georgia" pitchFamily="18" charset="0"/>
                <a:cs typeface="Aharoni" pitchFamily="2" charset="-79"/>
              </a:rPr>
              <a:t>личности, семья –первая школа чувств.</a:t>
            </a:r>
            <a:endParaRPr lang="ru-RU" sz="2800" b="1" dirty="0">
              <a:solidFill>
                <a:schemeClr val="accent1"/>
              </a:solidFill>
              <a:latin typeface="Georgia" pitchFamily="18" charset="0"/>
              <a:cs typeface="Aharoni" pitchFamily="2" charset="-79"/>
            </a:endParaRPr>
          </a:p>
        </p:txBody>
      </p:sp>
      <p:pic>
        <p:nvPicPr>
          <p:cNvPr id="4" name="Рисунок 3" descr="http://www.gs.by/get_img?ImageId=4743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0025" y="1857364"/>
            <a:ext cx="484825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79704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9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Семья объединяет людей разного возраста, пола, с разными профессиональными интересами. Это позволяет ребенку наиболее полно проявлять свои эмоциональные и интеллектуальные возможности.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://s43.radikal.ru/i100/1004/64/48ffce656f0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5450" y="2300287"/>
            <a:ext cx="57531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857652"/>
          </a:xfrm>
          <a:solidFill>
            <a:schemeClr val="bg2">
              <a:lumMod val="90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 algn="ctr">
              <a:buNone/>
            </a:pPr>
            <a:r>
              <a:rPr lang="ru-RU" dirty="0" smtClean="0">
                <a:solidFill>
                  <a:srgbClr val="4D4D4D"/>
                </a:solidFill>
                <a:latin typeface="Georgia" pitchFamily="18" charset="0"/>
              </a:rPr>
              <a:t>     </a:t>
            </a:r>
            <a:r>
              <a:rPr lang="ru-RU" sz="3400" b="1" dirty="0" smtClean="0">
                <a:solidFill>
                  <a:srgbClr val="4D4D4D"/>
                </a:solidFill>
                <a:latin typeface="Georgia" pitchFamily="18" charset="0"/>
              </a:rPr>
              <a:t>Характерная особенность воспитательного влияния семьи на детей — его устойчивость. Обычно правильное отношение родителей к воспитанию детей раннего и дошкольного возраста положительно отражается потом на их учебной, трудовой и общественной активности. И наоборот, недостаточное внимание родителей к воспитанию детей дошкольного возраста отрицательно отражается на их общественной активности</a:t>
            </a:r>
            <a:r>
              <a:rPr lang="en-US" sz="3400" b="1" dirty="0" smtClean="0">
                <a:solidFill>
                  <a:srgbClr val="4D4D4D"/>
                </a:solidFill>
                <a:latin typeface="Georgia" pitchFamily="18" charset="0"/>
              </a:rPr>
              <a:t>.</a:t>
            </a:r>
            <a:r>
              <a:rPr lang="ru-RU" sz="3400" b="1" dirty="0" smtClean="0">
                <a:solidFill>
                  <a:srgbClr val="4D4D4D"/>
                </a:solidFill>
                <a:latin typeface="Georgia" pitchFamily="18" charset="0"/>
              </a:rPr>
              <a:t> </a:t>
            </a:r>
            <a:endParaRPr lang="ru-RU" sz="3400" b="1" dirty="0">
              <a:solidFill>
                <a:srgbClr val="4D4D4D"/>
              </a:solidFill>
              <a:latin typeface="Georgia" pitchFamily="18" charset="0"/>
            </a:endParaRPr>
          </a:p>
        </p:txBody>
      </p:sp>
      <p:pic>
        <p:nvPicPr>
          <p:cNvPr id="4" name="Рисунок 3" descr="http://im2-tub-ru.yandex.net/i?id=97797712-22-73&amp;n=21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85728"/>
            <a:ext cx="442915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00504"/>
            <a:ext cx="8229600" cy="257176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3700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Все большее значение социологи придают коммуникативной функции семьи.</a:t>
            </a:r>
          </a:p>
          <a:p>
            <a:pPr algn="ctr">
              <a:buNone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Семейные традиции — один из основных способов воспитания, т. к. прежде, чем попасть в школу (ясли, другой коллектив), ребенок познает себя и идентифицирует в семье.</a:t>
            </a:r>
          </a:p>
          <a:p>
            <a:endParaRPr lang="ru-RU" dirty="0"/>
          </a:p>
        </p:txBody>
      </p:sp>
      <p:pic>
        <p:nvPicPr>
          <p:cNvPr id="4" name="Рисунок 3" descr="http://i.dailymail.co.uk/i/pix/2012/10/29/article-2225053-15217F3B000005DC-748_634x42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500042"/>
            <a:ext cx="5133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85728"/>
            <a:ext cx="3500462" cy="2214578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>
                <a:latin typeface="Georgia" pitchFamily="18" charset="0"/>
              </a:rPr>
              <a:t/>
            </a:r>
            <a:br>
              <a:rPr lang="ru-RU" sz="2400" dirty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dirty="0" smtClean="0">
                <a:latin typeface="Georgia" pitchFamily="18" charset="0"/>
              </a:rPr>
              <a:t>По </a:t>
            </a:r>
            <a:r>
              <a:rPr lang="ru-RU" sz="2400" dirty="0">
                <a:latin typeface="Georgia" pitchFamily="18" charset="0"/>
              </a:rPr>
              <a:t>природе своей семейное воспитание основано на чувстве.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3929066"/>
            <a:ext cx="8429684" cy="2643206"/>
          </a:xfrm>
          <a:solidFill>
            <a:schemeClr val="accent6">
              <a:lumMod val="60000"/>
              <a:lumOff val="4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Если в семье нет должной гармонии чувств, если вообще ребенок подвержен влиянию безнравственной атмосферы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,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то нередко в таких семьях развитие ребенка осложняется, семейное воспитание становится неблагоприятным фактором формирования личности.</a:t>
            </a:r>
          </a:p>
          <a:p>
            <a:endParaRPr lang="ru-RU" sz="2800" dirty="0">
              <a:latin typeface="Georgia" pitchFamily="18" charset="0"/>
            </a:endParaRPr>
          </a:p>
        </p:txBody>
      </p:sp>
      <p:pic>
        <p:nvPicPr>
          <p:cNvPr id="7" name="Рисунок 6" descr="http://i.actualno.com/club.bg/files/2012/11/19/_2e1fb66d60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1" y="285729"/>
            <a:ext cx="4643470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242889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Georgia" pitchFamily="18" charset="0"/>
              </a:rPr>
              <a:t>Ещё одной </a:t>
            </a:r>
            <a:r>
              <a:rPr lang="ru-RU" sz="2400" b="1" dirty="0">
                <a:latin typeface="Georgia" pitchFamily="18" charset="0"/>
              </a:rPr>
              <a:t>особенностью семейного воспитания является тот факт, что семья представляет собой разновозрастную социальную группу: в ней есть представители двух, трех, а иногда и четырех </a:t>
            </a:r>
            <a:r>
              <a:rPr lang="ru-RU" sz="2400" b="1" dirty="0" smtClean="0">
                <a:latin typeface="Georgia" pitchFamily="18" charset="0"/>
              </a:rPr>
              <a:t>поколений.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4" name="Рисунок 3" descr="http://images.prom.ua/2168976_w640_h640_1.bmp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571744"/>
            <a:ext cx="51339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Особенностью 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семейного воспитания является то, что оно органично сливается со всей жизнедеятельностью растущего человека: в семье ребенок включается во все жизненно важные виды деятельности - интеллектуально-познавательную, трудовую, общественную, 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игровую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, свободного общения.</a:t>
            </a:r>
          </a:p>
        </p:txBody>
      </p:sp>
      <p:pic>
        <p:nvPicPr>
          <p:cNvPr id="4" name="Содержимое 3" descr="http://cs5479.userapi.com/v5479427/bce/Tpb9KNKOlw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298610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inino-school.narod.ru/images/fotos/uroki_truda/3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3071810"/>
            <a:ext cx="51339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3214710" cy="335758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  <a:t>Ещё одна особенность семейного воспитания – осуществление его на основе авторитета взрослых, их примера.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3857628"/>
            <a:ext cx="3008313" cy="257176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660033"/>
                </a:solidFill>
              </a:rPr>
              <a:t>В семье имеется возможность постоянного общения взрослого с детьми.</a:t>
            </a:r>
            <a:endParaRPr lang="ru-RU" sz="2800" b="1" dirty="0">
              <a:solidFill>
                <a:srgbClr val="660033"/>
              </a:solidFill>
            </a:endParaRPr>
          </a:p>
        </p:txBody>
      </p:sp>
      <p:pic>
        <p:nvPicPr>
          <p:cNvPr id="7" name="Содержимое 6" descr="http://dokuchaevsk.info/upload/blogs/55c3e4ddaf81e6e870fffd22b704c50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8572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notus.com.ua/core/upload/_rassilka/vosp_2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50043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8684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</a:rPr>
              <a:t>Особенностью семейного воспитания </a:t>
            </a:r>
            <a:r>
              <a:rPr lang="ru-RU" sz="2400" b="1" dirty="0">
                <a:solidFill>
                  <a:srgbClr val="000099"/>
                </a:solidFill>
                <a:latin typeface="Georgia" pitchFamily="18" charset="0"/>
              </a:rPr>
              <a:t>также </a:t>
            </a: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</a:rPr>
              <a:t>является широкий </a:t>
            </a:r>
            <a:r>
              <a:rPr lang="ru-RU" sz="2400" b="1" dirty="0">
                <a:solidFill>
                  <a:srgbClr val="000099"/>
                </a:solidFill>
                <a:latin typeface="Georgia" pitchFamily="18" charset="0"/>
              </a:rPr>
              <a:t>временной диапазон воздействия: оно продолжается всю жизнь человека, происходит в любое время суток, в любое время года.</a:t>
            </a:r>
          </a:p>
        </p:txBody>
      </p:sp>
      <p:pic>
        <p:nvPicPr>
          <p:cNvPr id="4" name="Содержимое 3" descr="http://i.dailymail.co.uk/i/pix/2012/12/22/article-2252041-0279A835000004B0-256_468x34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894" y="2214563"/>
            <a:ext cx="589421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u="sng" dirty="0" smtClean="0">
                <a:solidFill>
                  <a:srgbClr val="990000"/>
                </a:solidFill>
                <a:latin typeface="Georgia" pitchFamily="18" charset="0"/>
              </a:rPr>
              <a:t>Однако, </a:t>
            </a:r>
            <a:r>
              <a:rPr lang="ru-RU" sz="2400" b="1" u="sng" dirty="0">
                <a:solidFill>
                  <a:srgbClr val="990000"/>
                </a:solidFill>
                <a:latin typeface="Georgia" pitchFamily="18" charset="0"/>
              </a:rPr>
              <a:t>семья таит в себе определенные сложности, противоречия и недостатки воспитательного воздействия.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sz="3400" i="1" dirty="0" smtClean="0">
                <a:solidFill>
                  <a:srgbClr val="990000"/>
                </a:solidFill>
                <a:latin typeface="Georgia" pitchFamily="18" charset="0"/>
              </a:rPr>
              <a:t> </a:t>
            </a:r>
            <a:r>
              <a:rPr lang="ru-RU" sz="3400" i="1" dirty="0" err="1" smtClean="0">
                <a:solidFill>
                  <a:srgbClr val="990000"/>
                </a:solidFill>
                <a:latin typeface="Georgia" pitchFamily="18" charset="0"/>
              </a:rPr>
              <a:t>бездуховность</a:t>
            </a:r>
            <a:r>
              <a:rPr lang="ru-RU" sz="3400" i="1" dirty="0" smtClean="0">
                <a:solidFill>
                  <a:srgbClr val="990000"/>
                </a:solidFill>
                <a:latin typeface="Georgia" pitchFamily="18" charset="0"/>
              </a:rPr>
              <a:t>  родителей;</a:t>
            </a:r>
            <a:endParaRPr lang="ru-RU" sz="3400" i="1" dirty="0">
              <a:solidFill>
                <a:srgbClr val="990000"/>
              </a:solidFill>
              <a:latin typeface="Georgia" pitchFamily="18" charset="0"/>
            </a:endParaRPr>
          </a:p>
          <a:p>
            <a:r>
              <a:rPr lang="ru-RU" sz="3400" i="1" dirty="0" smtClean="0">
                <a:solidFill>
                  <a:srgbClr val="990000"/>
                </a:solidFill>
                <a:latin typeface="Georgia" pitchFamily="18" charset="0"/>
              </a:rPr>
              <a:t>авторитаризм и безнаказанность;</a:t>
            </a:r>
            <a:endParaRPr lang="ru-RU" sz="3400" i="1" dirty="0">
              <a:solidFill>
                <a:srgbClr val="990000"/>
              </a:solidFill>
              <a:latin typeface="Georgia" pitchFamily="18" charset="0"/>
            </a:endParaRPr>
          </a:p>
          <a:p>
            <a:r>
              <a:rPr lang="ru-RU" sz="3400" i="1" dirty="0" smtClean="0">
                <a:solidFill>
                  <a:srgbClr val="990000"/>
                </a:solidFill>
                <a:latin typeface="Georgia" pitchFamily="18" charset="0"/>
              </a:rPr>
              <a:t> </a:t>
            </a:r>
            <a:r>
              <a:rPr lang="ru-RU" sz="3400" i="1" dirty="0">
                <a:solidFill>
                  <a:srgbClr val="990000"/>
                </a:solidFill>
                <a:latin typeface="Georgia" pitchFamily="18" charset="0"/>
              </a:rPr>
              <a:t>безнравственность, наличие аморального стиля и тона отношений в семье;</a:t>
            </a:r>
          </a:p>
          <a:p>
            <a:r>
              <a:rPr lang="ru-RU" sz="3400" i="1" dirty="0" smtClean="0">
                <a:solidFill>
                  <a:srgbClr val="990000"/>
                </a:solidFill>
                <a:latin typeface="Georgia" pitchFamily="18" charset="0"/>
              </a:rPr>
              <a:t> </a:t>
            </a:r>
            <a:r>
              <a:rPr lang="ru-RU" sz="3400" i="1" dirty="0">
                <a:solidFill>
                  <a:srgbClr val="990000"/>
                </a:solidFill>
                <a:latin typeface="Georgia" pitchFamily="18" charset="0"/>
              </a:rPr>
              <a:t>отсутствие нормального психологического климата </a:t>
            </a:r>
            <a:r>
              <a:rPr lang="ru-RU" sz="3400" i="1" dirty="0" smtClean="0">
                <a:solidFill>
                  <a:srgbClr val="990000"/>
                </a:solidFill>
                <a:latin typeface="Georgia" pitchFamily="18" charset="0"/>
              </a:rPr>
              <a:t>;</a:t>
            </a:r>
            <a:endParaRPr lang="ru-RU" sz="3400" i="1" dirty="0">
              <a:solidFill>
                <a:srgbClr val="990000"/>
              </a:solidFill>
              <a:latin typeface="Georgia" pitchFamily="18" charset="0"/>
            </a:endParaRPr>
          </a:p>
          <a:p>
            <a:r>
              <a:rPr lang="ru-RU" sz="3400" i="1" dirty="0" smtClean="0">
                <a:solidFill>
                  <a:srgbClr val="990000"/>
                </a:solidFill>
                <a:latin typeface="Georgia" pitchFamily="18" charset="0"/>
              </a:rPr>
              <a:t> </a:t>
            </a:r>
            <a:r>
              <a:rPr lang="ru-RU" sz="3400" i="1" dirty="0">
                <a:solidFill>
                  <a:srgbClr val="990000"/>
                </a:solidFill>
                <a:latin typeface="Georgia" pitchFamily="18" charset="0"/>
              </a:rPr>
              <a:t>фанатизм в любых его проявлениях;</a:t>
            </a:r>
          </a:p>
          <a:p>
            <a:r>
              <a:rPr lang="ru-RU" sz="3400" i="1" dirty="0" smtClean="0">
                <a:solidFill>
                  <a:srgbClr val="990000"/>
                </a:solidFill>
                <a:latin typeface="Georgia" pitchFamily="18" charset="0"/>
              </a:rPr>
              <a:t> </a:t>
            </a:r>
            <a:r>
              <a:rPr lang="ru-RU" sz="3400" i="1" dirty="0">
                <a:solidFill>
                  <a:srgbClr val="990000"/>
                </a:solidFill>
                <a:latin typeface="Georgia" pitchFamily="18" charset="0"/>
              </a:rPr>
              <a:t>противоправное поведение взрослых</a:t>
            </a:r>
            <a:r>
              <a:rPr lang="ru-RU" sz="3400" i="1" dirty="0" smtClean="0">
                <a:solidFill>
                  <a:srgbClr val="990000"/>
                </a:solidFill>
                <a:latin typeface="Georgia" pitchFamily="18" charset="0"/>
              </a:rPr>
              <a:t>.</a:t>
            </a:r>
          </a:p>
          <a:p>
            <a:endParaRPr lang="ru-RU" dirty="0"/>
          </a:p>
          <a:p>
            <a:endParaRPr lang="ru-RU" sz="4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Georgia" pitchFamily="18" charset="0"/>
              </a:rPr>
              <a:t>Оптимизм и мажор  -  вот основа стиля и тона общения с детьми в семье!!!</a:t>
            </a:r>
            <a: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800000"/>
                </a:solidFill>
                <a:latin typeface="Georgia" pitchFamily="18" charset="0"/>
              </a:rPr>
            </a:br>
            <a:endParaRPr lang="ru-RU" sz="2800" b="1" i="1" dirty="0">
              <a:solidFill>
                <a:srgbClr val="006600"/>
              </a:solidFill>
            </a:endParaRPr>
          </a:p>
        </p:txBody>
      </p:sp>
      <p:pic>
        <p:nvPicPr>
          <p:cNvPr id="4" name="Содержимое 3" descr="http://img0.liveinternet.ru/images/attach/c/2/70/86/70086397_1296597124_1231174251_semia_glavno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8841" y="1600200"/>
            <a:ext cx="64263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Особенностью семейного воспитания является постоянство, длительность воспитательных воздействий на ребёнка со стороны родителей и других взрослых членов семьи. Семья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играет в воспитании основную,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Georgia" pitchFamily="18" charset="0"/>
              </a:rPr>
              <a:t>долговременную роль. 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Содержимое 7" descr="http://rb16.ru/files/forum/post-422-122790715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428868"/>
            <a:ext cx="4071966" cy="4286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928826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2200" b="1" dirty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ru-RU" sz="2200" b="1" dirty="0">
                <a:solidFill>
                  <a:srgbClr val="00B050"/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rgbClr val="00B050"/>
                </a:solidFill>
                <a:latin typeface="Georgia" pitchFamily="18" charset="0"/>
              </a:rPr>
              <a:t>То</a:t>
            </a:r>
            <a:r>
              <a:rPr lang="ru-RU" sz="2200" b="1" dirty="0">
                <a:solidFill>
                  <a:srgbClr val="00B050"/>
                </a:solidFill>
                <a:latin typeface="Georgia" pitchFamily="18" charset="0"/>
              </a:rPr>
              <a:t>, что человек приобретает в семье, он сохраняет в течение всей последующей жизни. Важность семьи обусловлена тем, что в ней человек находится в течение значительной части своей жизни. В семье закладываются основы личности.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img-fotki.yandex.ru/get/21/min-net05.8f/0_b8f8_a8f7b092_XL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775" y="2500306"/>
            <a:ext cx="402245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chemeClr val="tx2"/>
                </a:solidFill>
                <a:latin typeface="Georgia" pitchFamily="18" charset="0"/>
              </a:rPr>
              <a:t>В семье закладываются корни, из которых вырастают потом и ветви, и цветы, и плоды.</a:t>
            </a:r>
          </a:p>
        </p:txBody>
      </p:sp>
      <p:pic>
        <p:nvPicPr>
          <p:cNvPr id="4" name="Содержимое 3" descr="http://i.dailymail.co.uk/i/pix/2009/07/20/article-1200755-05C55C5D000005DC-782_468x42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730" y="1600200"/>
            <a:ext cx="4960540" cy="4525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Georgia" pitchFamily="18" charset="0"/>
              </a:rPr>
              <a:t>Именно семья должна обеспечить ребенку чувство защищенности, бескорыстной любви, условия для личностного развития.</a:t>
            </a:r>
          </a:p>
        </p:txBody>
      </p:sp>
      <p:pic>
        <p:nvPicPr>
          <p:cNvPr id="4" name="Содержимое 3" descr="http://img1.liveinternet.ru/images/attach/c/4/80/172/80172871_large_getImageCAZ9720F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7000" y="1647031"/>
            <a:ext cx="6350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dirty="0" smtClean="0">
                <a:latin typeface="Georgia" pitchFamily="18" charset="0"/>
              </a:rPr>
              <a:t/>
            </a:r>
            <a:br>
              <a:rPr lang="ru-RU" sz="2400" dirty="0" smtClean="0">
                <a:latin typeface="Georgia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В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процессе близких отношений с матерью, отцом, братьями, сестрами, дедушками, бабушками и другими родственниками у ребенка с первых дней жизни начинает формироваться структура личности.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40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endParaRPr lang="ru-RU" sz="24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http://h9.img.mediacache.rugion.ru/_i/forum/files/78/72/65/7872656_0s225_1291449218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00372"/>
            <a:ext cx="414340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kolyan.net/uploads/posts/2011-04/1302799487_1302775631_012_dety.jpg">
            <a:hlinkClick r:id="rId4"/>
          </p:cNvPr>
          <p:cNvPicPr>
            <a:picLocks noGrp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645569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273050"/>
            <a:ext cx="3714776" cy="6299222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500" dirty="0">
                <a:solidFill>
                  <a:srgbClr val="990000"/>
                </a:solidFill>
                <a:latin typeface="Georgia" pitchFamily="18" charset="0"/>
              </a:rPr>
              <a:t>Дети, лишенные возможности непосредственно и постоянно участвовать в жизни малой группы, состоящей из родных и близких им людей, многое теряют. Особенно это заметно у маленьких детей, живущих вне семьи — в детдомах и других учреждениях этого типа.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4143380"/>
            <a:ext cx="4714908" cy="2357454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 smtClean="0">
                <a:solidFill>
                  <a:srgbClr val="990000"/>
                </a:solidFill>
                <a:latin typeface="Georgia" pitchFamily="18" charset="0"/>
              </a:rPr>
              <a:t>Умственное и социальное развитие этих детей порой запаздывает, а эмоциональное — затормаживается. </a:t>
            </a:r>
            <a:r>
              <a:rPr lang="ru-RU" sz="2600" dirty="0" smtClean="0">
                <a:solidFill>
                  <a:srgbClr val="990000"/>
                </a:solidFill>
                <a:latin typeface="Georgia" pitchFamily="18" charset="0"/>
              </a:rPr>
              <a:t/>
            </a:r>
            <a:br>
              <a:rPr lang="ru-RU" sz="2600" dirty="0" smtClean="0">
                <a:solidFill>
                  <a:srgbClr val="990000"/>
                </a:solidFill>
                <a:latin typeface="Georgia" pitchFamily="18" charset="0"/>
              </a:rPr>
            </a:br>
            <a:endParaRPr lang="ru-RU" sz="2600" dirty="0" smtClean="0">
              <a:solidFill>
                <a:srgbClr val="990000"/>
              </a:solidFill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img0.liveinternet.ru/images/attach/c/4/80/172/80172036_getImageCA4ZHXEO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8"/>
            <a:ext cx="464347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sz="3300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3300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3300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ctr">
              <a:buNone/>
            </a:pPr>
            <a:endParaRPr lang="ru-RU" sz="3300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Одной </a:t>
            </a:r>
            <a:r>
              <a:rPr lang="ru-RU" sz="3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из особенностей семейного воспитания является постоянное присутствие перед глазами детей образца поведения своих родителей. Подражая им, дети копируют как положительные, так и отрицательные поведенческие </a:t>
            </a:r>
            <a:r>
              <a:rPr lang="ru-RU" sz="3300" b="1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характеристики, </a:t>
            </a:r>
            <a:r>
              <a:rPr lang="ru-RU" sz="3300" b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которые не всегда соответствуют общественно одобряемым нормам. В конечном итоге это может вылиться в асоциальные и противоправные формы поведения.</a:t>
            </a:r>
          </a:p>
          <a:p>
            <a:endParaRPr lang="ru-RU" b="1" dirty="0"/>
          </a:p>
        </p:txBody>
      </p:sp>
      <p:pic>
        <p:nvPicPr>
          <p:cNvPr id="4" name="Рисунок 3" descr="http://kafa-info.com.ua/news_thumbs/knf8e545161603097b9eceb71933d5a1c4b_800.jp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285729"/>
            <a:ext cx="3500461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200" b="1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Так как семейное воспитание немыслимо без родительской любви к детям и ответного чувства детей к родителям, оно более эмоционально по своему характеру, чем любое другое воспитание. </a:t>
            </a:r>
            <a:br>
              <a:rPr lang="ru-RU" sz="22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</a:br>
            <a:endParaRPr lang="ru-RU" sz="2400" dirty="0"/>
          </a:p>
        </p:txBody>
      </p:sp>
      <p:pic>
        <p:nvPicPr>
          <p:cNvPr id="4" name="Содержимое 3" descr="http://s001.radikal.ru/i193/1002/1a/bc480c344535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85987"/>
            <a:ext cx="60960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519</Words>
  <Application>Microsoft Office PowerPoint</Application>
  <PresentationFormat>Экран (4:3)</PresentationFormat>
  <Paragraphs>39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НА ТЕМУ:  «ОСОБЕННОСТИ  СЕМЕЙНОГО  ВОСПИТАНИЯ».</vt:lpstr>
      <vt:lpstr>Особенностью семейного воспитания является постоянство, длительность воспитательных воздействий на ребёнка со стороны родителей и других взрослых членов семьи. Семья играет в воспитании основную, долговременную роль. </vt:lpstr>
      <vt:lpstr>  То, что человек приобретает в семье, он сохраняет в течение всей последующей жизни. Важность семьи обусловлена тем, что в ней человек находится в течение значительной части своей жизни. В семье закладываются основы личности. </vt:lpstr>
      <vt:lpstr>В семье закладываются корни, из которых вырастают потом и ветви, и цветы, и плоды.</vt:lpstr>
      <vt:lpstr>Именно семья должна обеспечить ребенку чувство защищенности, бескорыстной любви, условия для личностного развития.</vt:lpstr>
      <vt:lpstr> В процессе близких отношений с матерью, отцом, братьями, сестрами, дедушками, бабушками и другими родственниками у ребенка с первых дней жизни начинает формироваться структура личности. </vt:lpstr>
      <vt:lpstr>Слайд 7</vt:lpstr>
      <vt:lpstr>Слайд 8</vt:lpstr>
      <vt:lpstr>  Так как семейное воспитание немыслимо без родительской любви к детям и ответного чувства детей к родителям, оно более эмоционально по своему характеру, чем любое другое воспитание.   </vt:lpstr>
      <vt:lpstr> Семья объединяет людей разного возраста, пола, с разными профессиональными интересами. Это позволяет ребенку наиболее полно проявлять свои эмоциональные и интеллектуальные возможности. </vt:lpstr>
      <vt:lpstr>Слайд 11</vt:lpstr>
      <vt:lpstr>Слайд 12</vt:lpstr>
      <vt:lpstr>   По природе своей семейное воспитание основано на чувстве.</vt:lpstr>
      <vt:lpstr>Ещё одной особенностью семейного воспитания является тот факт, что семья представляет собой разновозрастную социальную группу: в ней есть представители двух, трех, а иногда и четырех поколений.</vt:lpstr>
      <vt:lpstr>Особенностью семейного воспитания является то, что оно органично сливается со всей жизнедеятельностью растущего человека: в семье ребенок включается во все жизненно важные виды деятельности - интеллектуально-познавательную, трудовую, общественную, игровую, свободного общения.</vt:lpstr>
      <vt:lpstr>Ещё одна особенность семейного воспитания – осуществление его на основе авторитета взрослых, их примера.</vt:lpstr>
      <vt:lpstr>Особенностью семейного воспитания также является широкий временной диапазон воздействия: оно продолжается всю жизнь человека, происходит в любое время суток, в любое время года.</vt:lpstr>
      <vt:lpstr>Однако, семья таит в себе определенные сложности, противоречия и недостатки воспитательного воздействия.</vt:lpstr>
      <vt:lpstr>Оптимизм и мажор  -  вот основа стиля и тона общения с детьми в семье!!!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77</cp:revision>
  <dcterms:created xsi:type="dcterms:W3CDTF">2013-06-11T14:50:17Z</dcterms:created>
  <dcterms:modified xsi:type="dcterms:W3CDTF">2013-11-16T19:36:57Z</dcterms:modified>
</cp:coreProperties>
</file>