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5520-A201-49C6-9B07-1F52E7B4ADC1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B1AE6-6B8B-43A2-BF69-2DC6627C90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5520-A201-49C6-9B07-1F52E7B4ADC1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B1AE6-6B8B-43A2-BF69-2DC6627C90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5520-A201-49C6-9B07-1F52E7B4ADC1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B1AE6-6B8B-43A2-BF69-2DC6627C90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5520-A201-49C6-9B07-1F52E7B4ADC1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B1AE6-6B8B-43A2-BF69-2DC6627C90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5520-A201-49C6-9B07-1F52E7B4ADC1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B1AE6-6B8B-43A2-BF69-2DC6627C908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5520-A201-49C6-9B07-1F52E7B4ADC1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B1AE6-6B8B-43A2-BF69-2DC6627C90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5520-A201-49C6-9B07-1F52E7B4ADC1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B1AE6-6B8B-43A2-BF69-2DC6627C90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5520-A201-49C6-9B07-1F52E7B4ADC1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B1AE6-6B8B-43A2-BF69-2DC6627C90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5520-A201-49C6-9B07-1F52E7B4ADC1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B1AE6-6B8B-43A2-BF69-2DC6627C90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5520-A201-49C6-9B07-1F52E7B4ADC1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B1AE6-6B8B-43A2-BF69-2DC6627C908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85520-A201-49C6-9B07-1F52E7B4ADC1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FB1AE6-6B8B-43A2-BF69-2DC6627C908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485520-A201-49C6-9B07-1F52E7B4ADC1}" type="datetimeFigureOut">
              <a:rPr lang="ru-RU" smtClean="0"/>
              <a:t>27.03.2013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FB1AE6-6B8B-43A2-BF69-2DC6627C908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8359080" cy="6669360"/>
          </a:xfrm>
        </p:spPr>
        <p:txBody>
          <a:bodyPr anchor="ctr">
            <a:noAutofit/>
          </a:bodyPr>
          <a:lstStyle/>
          <a:p>
            <a:pPr algn="ctr"/>
            <a:r>
              <a:rPr lang="ru-RU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Памятка для родителей</a:t>
            </a:r>
            <a:br>
              <a:rPr lang="ru-RU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</a:br>
            <a:endParaRPr lang="ru-RU" sz="8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54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4392488" cy="6192688"/>
          </a:xfrm>
        </p:spPr>
        <p:txBody>
          <a:bodyPr>
            <a:normAutofit fontScale="70000" lnSpcReduction="20000"/>
          </a:bodyPr>
          <a:lstStyle/>
          <a:p>
            <a:pPr marL="0" lvl="0" indent="0" algn="ctr">
              <a:lnSpc>
                <a:spcPct val="170000"/>
              </a:lnSpc>
              <a:buNone/>
            </a:pPr>
            <a:r>
              <a:rPr lang="ru-RU" sz="2800" b="1" i="1" dirty="0"/>
              <a:t>Учитывайте интересы ребят, организуйте разумное удовлетворение их интересов. Не пренебрегайте ими, а пользуйтесь ими как средством внутреннего роста и развития ребенка. Поощряйте разумное чтение, интерес к театру, пению, музыке, рисованию, радио технике, природе, шахматам, танцам, физкультуре, разным практическим работам.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412776"/>
            <a:ext cx="4644008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4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4320480" cy="6264696"/>
          </a:xfrm>
        </p:spPr>
        <p:txBody>
          <a:bodyPr>
            <a:normAutofit fontScale="85000" lnSpcReduction="10000"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ru-RU" sz="2800" b="1" i="1" dirty="0"/>
              <a:t>Всегда помните, что Ваша работа, Вашим отношения к людям, вещам. Ваше поведение и манера в семье, на производстве, а также среди общества (на улице, театре, магазине), является первым образцом для Ваших детей: дети подражают Вам.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46"/>
          <a:stretch/>
        </p:blipFill>
        <p:spPr>
          <a:xfrm>
            <a:off x="5364088" y="0"/>
            <a:ext cx="3779912" cy="682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59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sz="1100" dirty="0" smtClean="0"/>
              <a:t>http</a:t>
            </a:r>
            <a:r>
              <a:rPr lang="en-US" sz="1100" dirty="0"/>
              <a:t>://images.yandex.ru/yandsearch?text=%</a:t>
            </a:r>
            <a:r>
              <a:rPr lang="en-US" sz="1100" dirty="0" smtClean="0"/>
              <a:t>D1%80%D0%BE%D0%B4%D0%B8%D1%82%D0%B5%D0%BB%D0%B8%20%D0%B8%20%D0%B4%D0%B5%D1%82%D0%B8%20%20%D0%B2%20%D1%88%D0%BA%D0%BE%D0%BB%D0%B5%20%D0%BA%D0%B0%D1%80%D1%82%D0%B8%D0%BD%D0%BA%D0%B8&amp;pos=17&amp;uinfo=sw-1583-sh-782-fw-1358-fh-576-pd-1&amp;rpt=simage&amp;img_url=http%3A%2F%2Fmarkovo.edusite.ru%2Fimages%2Froditeli2.gif</a:t>
            </a:r>
            <a:endParaRPr lang="ru-RU" sz="1100" dirty="0"/>
          </a:p>
          <a:p>
            <a:pPr marL="228600" indent="-228600">
              <a:buFont typeface="+mj-lt"/>
              <a:buAutoNum type="arabicPeriod"/>
            </a:pPr>
            <a:r>
              <a:rPr lang="en-US" sz="1100" dirty="0" smtClean="0"/>
              <a:t>http</a:t>
            </a:r>
            <a:r>
              <a:rPr lang="en-US" sz="1100" dirty="0"/>
              <a:t>://images.yandex.ru/yandsearch?text=%</a:t>
            </a:r>
            <a:r>
              <a:rPr lang="en-US" sz="1100" dirty="0" smtClean="0"/>
              <a:t>D0%B4%D0%B5%D1%82%D0%B8%20%D1%81%20%D0%B4%D1%80%D1%83%D0%B7%D1%8C%D1%8F%D0%BC%D0%B8&amp;pos=4&amp;uinfo=sw-1583-sh-782-fw-1358-fh-576-pd-1&amp;rpt=simage&amp;img_url=http%3A%2F%2Fwww.e1.ru%2Fnews%2Fimages%2F270%2F771%2F270771%2F24191.jpg</a:t>
            </a:r>
            <a:endParaRPr lang="ru-RU" sz="1100" dirty="0"/>
          </a:p>
          <a:p>
            <a:pPr marL="228600" indent="-228600">
              <a:buFont typeface="+mj-lt"/>
              <a:buAutoNum type="arabicPeriod"/>
            </a:pPr>
            <a:r>
              <a:rPr lang="en-US" sz="1100" dirty="0"/>
              <a:t>http://images.yandex.ru/yandsearch?text=%</a:t>
            </a:r>
            <a:r>
              <a:rPr lang="en-US" sz="1100" dirty="0" smtClean="0"/>
              <a:t>D0%B4%D0%B5%D1%82%D0%B8%20%D1%81%20%D1%80%D0%BE%D0%B4%D0%B8%D1%82%D0%B5%D0%BB%D1%8F%D0%BC%D0%B8&amp;pos=23&amp;uinfo=sw-1583-sh-782-fw-1358-fh-576-pd-1&amp;rpt=simage&amp;img_url=http%3A%2F%2Fimg-fotki.yandex.ru%2Fget%2F3810%2Fjulyapopkova.1%2F0_30480_a7028f5b_XS</a:t>
            </a:r>
            <a:endParaRPr lang="ru-RU" sz="11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100" dirty="0"/>
              <a:t>http://images.yandex.ru/yandsearch?p=1&amp;text=%</a:t>
            </a:r>
            <a:r>
              <a:rPr lang="en-US" sz="1100" dirty="0" smtClean="0"/>
              <a:t>D0%B4%D0%B5%D1%82%D0%B8%20%D1%81%20%D1%80%D0%BE%D0%B4%D0%B8%D1%82%D0%B5%D0%BB%D1%8F%D0%BC%D0%B8&amp;pos=49&amp;uinfo=sw-1583-sh-782-fw-1358-fh-576-pd-1&amp;rpt=simage&amp;img_url=http%3A%2F%2Fcs5284.userapi.com%2Fu64952617%2F-14%2Fx_336f7910.jpg</a:t>
            </a:r>
            <a:endParaRPr lang="ru-RU" sz="11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100" dirty="0"/>
              <a:t>http://images.yandex.ru/yandsearch?p=1&amp;text=%</a:t>
            </a:r>
            <a:r>
              <a:rPr lang="en-US" sz="1100" dirty="0" smtClean="0"/>
              <a:t>D1%83%D1%87%D0%B5%D0%BD%D0%B8%D0%BA%20%D1%81%20%D1%83%D1%87%D0%B8%D1%82%D0%B5%D0%BB%D0%B5%D0%BC&amp;pos=49&amp;uinfo=sw-1583-sh-782-fw-1358-fh-576-pd-1&amp;rpt=simage&amp;img_url=http%3A%2F%2Fdep.com.vn%2FUploaded%2Fnguyennp%2F2011_12_11%2FTeacher.jpg</a:t>
            </a:r>
            <a:endParaRPr lang="ru-RU" sz="11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100" dirty="0"/>
              <a:t>http://images.yandex.ru/yandsearch?text=%</a:t>
            </a:r>
            <a:r>
              <a:rPr lang="en-US" sz="1100" dirty="0" smtClean="0"/>
              <a:t>D0%BF%D0%BE%D1%81%D0%BB%D1%83%D1%88%D0%BD%D1%8B%D0%B5%20%D0%B4%D0%B5%D1%82%D0%B8&amp;pos=2&amp;uinfo=sw-1583-sh-782-fw-1358-fh-576-pd-1&amp;rpt=simage&amp;img_url=http%3A%2F%2Fimg.nr2.ru%2Fpict%2Farts1%2F37%2F14%2F371457.jpg</a:t>
            </a:r>
            <a:endParaRPr lang="ru-RU" sz="11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100" dirty="0"/>
              <a:t>http://images.yandex.ru/yandsearch?text=%</a:t>
            </a:r>
            <a:r>
              <a:rPr lang="en-US" sz="1100" dirty="0" smtClean="0"/>
              <a:t>D1%80%D0%B5%D0%B1%D0%B5%D0%BD%D0%BE%D0%BA%20%D1%87%D0%B8%D1%82%D0%B0%D0%B5%D1%82%20%D0%BA%D0%BD%D0%B8%D0%B3%D1%83%20%D0%BA%D0%B0%D1%80%D1%82%D0%B8%D0%BD%D0%BA%D0%B8&amp;pos=11&amp;uinfo=sw-1583-sh-782-fw-1358-fh-576-pd-1&amp;rpt=simage&amp;img_url=http%3A%2F%2Fwww.skidkaest.ru%2Fupload%2Fimages%2Foffers%2F7062%2F0006-008-Mezhdunarodnyj-den-detskoj-knigi-otmechaetsja-2-aprelja-v-den-rozhdenija.jpg</a:t>
            </a:r>
            <a:endParaRPr lang="ru-RU" sz="11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100" dirty="0"/>
              <a:t>http://images.yandex.ru/yandsearch?text=%</a:t>
            </a:r>
            <a:r>
              <a:rPr lang="en-US" sz="1100" dirty="0" smtClean="0"/>
              <a:t>D0%B4%D0%B5%D1%82%D0%B8%20%D0%B4%D0%B5%D0%BB%D0%B0%D1%8E%D1%82%20%D1%83%D1%80%D0%BE%D0%BA%D0%B8&amp;pos=5&amp;uinfo=sw-1583-sh-782-fw-1358-fh-576-pd-1&amp;rpt=simage&amp;img_url=http%3A%2F%2Fimg1.liveinternet.ru%2Fimages%2Fattach%2Fc%2F4%2F80%2F471%2F80471501_393305_300.jpg</a:t>
            </a:r>
            <a:endParaRPr lang="ru-RU" sz="11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100" dirty="0"/>
              <a:t>http://images.yandex.ru/yandsearch?text=%</a:t>
            </a:r>
            <a:r>
              <a:rPr lang="en-US" sz="1100" dirty="0" smtClean="0"/>
              <a:t>D0%B4%D0%B5%D1%82%D0%B8%20%D0%B8%20%D1%80%D0%BE%D0%B4%D0%B8%D1%82%D0%B5%D0%BB%D0%B8%20%D0%BD%D0%B0%20%D0%BE%D1%82%D0%B4%D1%8B%D1%85%D0%B5&amp;pos=26&amp;uinfo=sw-1583-sh-782-fw-1358-fh-576-pd-1&amp;rpt=simage&amp;img_url=http%3A%2F%2Fgallery.forum-grad.ru%2Ffiles%2F3%2F4%2F0%2F4%2F0%2F4sugradl.jpg</a:t>
            </a:r>
            <a:endParaRPr lang="ru-RU" sz="1100" dirty="0" smtClean="0"/>
          </a:p>
          <a:p>
            <a:pPr marL="228600" indent="-228600">
              <a:buFont typeface="+mj-lt"/>
              <a:buAutoNum type="arabicPeriod"/>
            </a:pPr>
            <a:r>
              <a:rPr lang="en-US" sz="1100" dirty="0"/>
              <a:t>http://cs418128.vk.me/v418128919/487c/RI6mmM3O46o.jpg</a:t>
            </a:r>
            <a:endParaRPr lang="ru-RU" sz="1100" dirty="0" smtClean="0"/>
          </a:p>
          <a:p>
            <a:pPr marL="228600" indent="-228600">
              <a:buFont typeface="+mj-lt"/>
              <a:buAutoNum type="arabicPeriod"/>
            </a:pPr>
            <a:endParaRPr lang="ru-RU" sz="1100" dirty="0" smtClean="0"/>
          </a:p>
          <a:p>
            <a:pPr marL="228600" indent="-228600">
              <a:buFont typeface="+mj-lt"/>
              <a:buAutoNum type="arabicPeriod"/>
            </a:pPr>
            <a:endParaRPr lang="ru-RU" sz="1200" dirty="0" smtClean="0"/>
          </a:p>
          <a:p>
            <a:pPr marL="228600" indent="-228600">
              <a:buFont typeface="+mj-lt"/>
              <a:buAutoNum type="arabicPeriod"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1276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4104456" cy="5400600"/>
          </a:xfrm>
        </p:spPr>
        <p:txBody>
          <a:bodyPr>
            <a:normAutofit lnSpcReduction="10000"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ru-RU" b="1" i="1" dirty="0" smtClean="0"/>
              <a:t>Не реже одного раза в месяц посещайте школу. Узнавайте об успехах и поведении своих детей, советуйтесь с классными руководителями о их поведении.</a:t>
            </a:r>
            <a:endParaRPr lang="ru-RU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340768"/>
            <a:ext cx="4741098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52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4104456" cy="5832648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3200" b="1" i="1" dirty="0"/>
              <a:t>Знайте, с кем дружат и проводят свободное время от занятий ваши дети, кто их товарищи, как они ведут себя на улице.</a:t>
            </a:r>
            <a:endParaRPr lang="ru-RU" sz="3200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124744"/>
            <a:ext cx="4104456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8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3744416" cy="5544616"/>
          </a:xfrm>
        </p:spPr>
        <p:txBody>
          <a:bodyPr>
            <a:normAutofit fontScale="92500"/>
          </a:bodyPr>
          <a:lstStyle/>
          <a:p>
            <a:pPr marL="0" lvl="0" indent="0" algn="ctr">
              <a:lnSpc>
                <a:spcPct val="150000"/>
              </a:lnSpc>
              <a:buNone/>
            </a:pPr>
            <a:endParaRPr lang="ru-RU" sz="3200" b="1" dirty="0" smtClean="0"/>
          </a:p>
          <a:p>
            <a:pPr marL="0" lvl="0" indent="0" algn="ctr">
              <a:lnSpc>
                <a:spcPct val="150000"/>
              </a:lnSpc>
              <a:buNone/>
            </a:pPr>
            <a:r>
              <a:rPr lang="ru-RU" sz="3500" b="1" i="1" dirty="0" smtClean="0"/>
              <a:t>Требуйте </a:t>
            </a:r>
            <a:r>
              <a:rPr lang="ru-RU" sz="3500" b="1" i="1" dirty="0"/>
              <a:t>от детей вежливого отношения к себе, к старшим, детям.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521" y="1700808"/>
            <a:ext cx="4824715" cy="356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32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4032448" cy="5832648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lnSpc>
                <a:spcPct val="150000"/>
              </a:lnSpc>
              <a:buNone/>
            </a:pPr>
            <a:endParaRPr lang="ru-RU" sz="2800" b="1" dirty="0" smtClean="0"/>
          </a:p>
          <a:p>
            <a:pPr marL="0" lvl="0" indent="0" algn="ctr">
              <a:lnSpc>
                <a:spcPct val="150000"/>
              </a:lnSpc>
              <a:buNone/>
            </a:pPr>
            <a:r>
              <a:rPr lang="ru-RU" sz="2800" b="1" i="1" dirty="0" smtClean="0"/>
              <a:t>Не </a:t>
            </a:r>
            <a:r>
              <a:rPr lang="ru-RU" sz="2800" b="1" i="1" dirty="0"/>
              <a:t>допускайте разных требований к детям в семье со стороны отца и матери: разные требования, и отношения к детям развращают их, делают не искренними.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http://povod.tut.by/pics/archive/prazdnik/fotofakt/o_mamax_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052736"/>
            <a:ext cx="457107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87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3672408" cy="5400600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ru-RU" sz="2800" b="1" i="1" dirty="0"/>
              <a:t>Старайтесь привить любовь, преданность и уважение к школе и учителю. Спорные вопросы разрешайте в школе лично.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277" y="836712"/>
            <a:ext cx="4734249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3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4248472" cy="6336704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ct val="170000"/>
              </a:lnSpc>
              <a:buNone/>
            </a:pPr>
            <a:r>
              <a:rPr lang="ru-RU" sz="7200" b="1" i="1" dirty="0"/>
              <a:t>Помогайте и требуйте от школьника безусловного выполнения режима рабочего дня: в определенное время вставать и ложиться спать, соблюдать правила личной гигиены, выполнять обязанности по дому, своевременно и полностью подготавливаться к урокам, отдыхать и играть на свежем воздухе, заранее готовить костюм и учебные пособия до ухода в школу, не допускайте переутомления ребенка: переутомление понижает работоспособность и дисциплину.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dirty="0"/>
              <a:t>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797" y="1556792"/>
            <a:ext cx="4221249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37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05272"/>
            <a:ext cx="4320480" cy="6552728"/>
          </a:xfrm>
        </p:spPr>
        <p:txBody>
          <a:bodyPr>
            <a:normAutofit fontScale="62500" lnSpcReduction="20000"/>
          </a:bodyPr>
          <a:lstStyle/>
          <a:p>
            <a:pPr marL="0" lvl="0" indent="0" algn="ctr">
              <a:lnSpc>
                <a:spcPct val="170000"/>
              </a:lnSpc>
              <a:buNone/>
            </a:pPr>
            <a:r>
              <a:rPr lang="ru-RU" sz="3000" b="1" i="1" dirty="0"/>
              <a:t>Внимательно и систематически следите за дневником школьника, за табелем успеваемости, за тетрадями, какие книги читают дети, за содержанием портфеля. За настроением ребенка и его здоровьем; беседуйте о прочитанной книге, о просмотренной кинокартине, в школе; лаской и нежной заботливостью добивайтесь откровенности детей, Вы все должны знать о детях.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980728"/>
            <a:ext cx="4251225" cy="477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35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3888432" cy="4608512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ru-RU" sz="2000" b="1" i="1" smtClean="0"/>
              <a:t>Создайте рабочее место для школьника в семье (комната, стол, часть стола),- следите за аккуратным содержанием рабочего места, учебных пособий, за чистотой и опрятностью и дисциплиной детей. Обяжите ребенка вывесить расписание уроков и режима дня у рабочего места.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ru-RU" sz="2400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707" y="1556792"/>
            <a:ext cx="4431613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09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000000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</TotalTime>
  <Words>430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Памятка для родителей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родителей</dc:title>
  <dc:creator>Надежда</dc:creator>
  <cp:lastModifiedBy>Надежда</cp:lastModifiedBy>
  <cp:revision>8</cp:revision>
  <dcterms:created xsi:type="dcterms:W3CDTF">2013-03-27T15:35:48Z</dcterms:created>
  <dcterms:modified xsi:type="dcterms:W3CDTF">2013-03-27T17:07:20Z</dcterms:modified>
</cp:coreProperties>
</file>