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4"/>
  </p:notesMasterIdLst>
  <p:sldIdLst>
    <p:sldId id="267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8" r:id="rId12"/>
    <p:sldId id="266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64" autoAdjust="0"/>
    <p:restoredTop sz="94571" autoAdjust="0"/>
  </p:normalViewPr>
  <p:slideViewPr>
    <p:cSldViewPr>
      <p:cViewPr varScale="1">
        <p:scale>
          <a:sx n="70" d="100"/>
          <a:sy n="70" d="100"/>
        </p:scale>
        <p:origin x="-52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A2FF338-139C-47CF-B524-786478B9AF2C}" type="datetimeFigureOut">
              <a:rPr lang="ru-RU"/>
              <a:pPr>
                <a:defRPr/>
              </a:pPr>
              <a:t>02.12.2012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B143417-E0F9-47A8-BBC7-25CC977E9B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u="sng" smtClean="0"/>
              <a:t>Цель урока</a:t>
            </a:r>
            <a:r>
              <a:rPr lang="ru-RU" smtClean="0"/>
              <a:t>: Познакомить учащихся с сигналами регулировщика и с дорожными «ловушками»</a:t>
            </a:r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EC045E9-0843-4344-A698-45BB9E4D98F4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9452975-D5D6-4DED-BEC1-413F7CFD5261}" type="slidenum">
              <a:rPr lang="ru-RU" smtClean="0"/>
              <a:pPr/>
              <a:t>2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7</a:t>
            </a:r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25D7368-609B-4A74-9150-EDCC66E735F5}" type="slidenum">
              <a:rPr lang="ru-RU" smtClean="0"/>
              <a:pPr/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z="1000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6D22299-8FAA-4176-A579-DBAA822F16ED}" type="slidenum">
              <a:rPr lang="ru-RU" smtClean="0"/>
              <a:pPr/>
              <a:t>4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F8A7F3B-F471-4D2B-9499-F8CAAA1112EF}" type="slidenum">
              <a:rPr lang="ru-RU" smtClean="0"/>
              <a:pPr/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движения</a:t>
            </a:r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F233555-7AAD-479A-95AF-8D149A2E70A5}" type="slidenum">
              <a:rPr lang="ru-RU" smtClean="0"/>
              <a:pPr/>
              <a:t>12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B5F5D3-E55C-40C1-99D6-E953C806A665}" type="datetimeFigureOut">
              <a:rPr lang="ru-RU"/>
              <a:pPr>
                <a:defRPr/>
              </a:pPr>
              <a:t>02.12.2012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D5EA2-64BB-4670-AF5C-9DCCA2084F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40166-8EAE-441F-BB7B-0C79BEAA3630}" type="datetimeFigureOut">
              <a:rPr lang="ru-RU"/>
              <a:pPr>
                <a:defRPr/>
              </a:pPr>
              <a:t>02.12.2012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4DBE7-6CF2-4F47-B940-E9A30AFB53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1B98DB-4D1D-4F41-82B0-9B0FA08F9F11}" type="datetimeFigureOut">
              <a:rPr lang="ru-RU"/>
              <a:pPr>
                <a:defRPr/>
              </a:pPr>
              <a:t>02.12.2012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A00E9-F8FC-4718-BA51-28903D2962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DCF24-8AED-49F6-8238-A81521DC9E45}" type="datetimeFigureOut">
              <a:rPr lang="ru-RU"/>
              <a:pPr>
                <a:defRPr/>
              </a:pPr>
              <a:t>02.12.2012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7D0D85-B737-49C1-AAFC-ABDD646ABA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6382F0-412D-4127-966F-E927F751F607}" type="datetimeFigureOut">
              <a:rPr lang="ru-RU"/>
              <a:pPr>
                <a:defRPr/>
              </a:pPr>
              <a:t>02.12.2012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58EB08-C318-4344-AC42-AE0EE18B0C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AE232-46BC-4A89-AB66-8C3827E8C4CB}" type="datetimeFigureOut">
              <a:rPr lang="ru-RU"/>
              <a:pPr>
                <a:defRPr/>
              </a:pPr>
              <a:t>02.12.2012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42475-317C-4B40-A3A2-763E3DE6FD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801661-DEA2-4799-940F-018BF2CBA3EC}" type="datetimeFigureOut">
              <a:rPr lang="ru-RU"/>
              <a:pPr>
                <a:defRPr/>
              </a:pPr>
              <a:t>02.12.2012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F2B2A-DBC1-4487-9BD7-86C6558827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C6A0D5-BA7F-4765-A733-BFFF9E3BD985}" type="datetimeFigureOut">
              <a:rPr lang="ru-RU"/>
              <a:pPr>
                <a:defRPr/>
              </a:pPr>
              <a:t>02.12.2012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EDCB6A-F67A-48AF-BD9D-16C52D755A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093303-8A61-4551-BD81-58B8A2CC9832}" type="datetimeFigureOut">
              <a:rPr lang="ru-RU"/>
              <a:pPr>
                <a:defRPr/>
              </a:pPr>
              <a:t>02.12.2012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FF885-A9CB-40CC-97EA-BC2A89F4BD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1F4F8A-A28A-49E0-A727-F0F36B3ED4AA}" type="datetimeFigureOut">
              <a:rPr lang="ru-RU"/>
              <a:pPr>
                <a:defRPr/>
              </a:pPr>
              <a:t>02.12.2012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8D73F-5969-4A91-94BE-11EA597BF8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4C1CA-18D5-4AFD-92D3-C949C45506AB}" type="datetimeFigureOut">
              <a:rPr lang="ru-RU"/>
              <a:pPr>
                <a:defRPr/>
              </a:pPr>
              <a:t>02.12.2012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CDA074-5494-469A-AA0F-714EEBF72F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0EDC2831-6BCC-4ECC-9D87-ACEA974F5EEE}" type="datetimeFigureOut">
              <a:rPr lang="ru-RU"/>
              <a:pPr>
                <a:defRPr/>
              </a:pPr>
              <a:t>02.12.2012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B760CCC9-28C2-4CD0-8890-6B6CB0F7E5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14750" y="1000125"/>
            <a:ext cx="1606550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dirty="0">
                <a:solidFill>
                  <a:srgbClr val="FF0000"/>
                </a:solidFill>
                <a:latin typeface="+mn-lt"/>
              </a:rPr>
              <a:t>УРОК № 7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29063" y="1857375"/>
            <a:ext cx="1127125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dirty="0">
                <a:solidFill>
                  <a:srgbClr val="FF0000"/>
                </a:solidFill>
                <a:latin typeface="+mn-lt"/>
              </a:rPr>
              <a:t>5 класс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428750" y="2857500"/>
            <a:ext cx="6357938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u="sng" dirty="0">
                <a:solidFill>
                  <a:srgbClr val="002060"/>
                </a:solidFill>
                <a:latin typeface="+mn-lt"/>
              </a:rPr>
              <a:t>Тема урока</a:t>
            </a:r>
            <a:r>
              <a:rPr lang="ru-RU" sz="2400" dirty="0">
                <a:solidFill>
                  <a:srgbClr val="002060"/>
                </a:solidFill>
                <a:latin typeface="+mn-lt"/>
              </a:rPr>
              <a:t>: Пешеход. Безопасность пешехода.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71500" y="4000500"/>
            <a:ext cx="8001000" cy="11080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u="sng" dirty="0">
                <a:solidFill>
                  <a:srgbClr val="7030A0"/>
                </a:solidFill>
                <a:latin typeface="+mn-lt"/>
              </a:rPr>
              <a:t>Цель урока</a:t>
            </a:r>
            <a:r>
              <a:rPr lang="ru-RU" sz="2400" dirty="0">
                <a:solidFill>
                  <a:srgbClr val="7030A0"/>
                </a:solidFill>
                <a:latin typeface="+mn-lt"/>
              </a:rPr>
              <a:t>: Познакомить учащихся с сигналами</a:t>
            </a:r>
          </a:p>
          <a:p>
            <a:pPr>
              <a:defRPr/>
            </a:pPr>
            <a:r>
              <a:rPr lang="ru-RU" sz="2400" dirty="0">
                <a:solidFill>
                  <a:srgbClr val="7030A0"/>
                </a:solidFill>
                <a:latin typeface="+mn-lt"/>
              </a:rPr>
              <a:t>                      регулировщика и с дорожными «ловушками»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357166"/>
            <a:ext cx="7215238" cy="6286544"/>
          </a:xfrm>
          <a:prstGeom prst="roundRect">
            <a:avLst>
              <a:gd name="adj" fmla="val 16667"/>
            </a:avLst>
          </a:prstGeom>
          <a:ln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/>
            <a:contourClr>
              <a:srgbClr val="969696"/>
            </a:contourClr>
          </a:sp3d>
        </p:spPr>
      </p:pic>
    </p:spTree>
  </p:cSld>
  <p:clrMapOvr>
    <a:masterClrMapping/>
  </p:clrMapOvr>
  <p:transition>
    <p:sndAc>
      <p:stSnd>
        <p:snd r:embed="rId2" name="laser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1538" y="642918"/>
            <a:ext cx="7000924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Домашнее задание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28625" y="2357438"/>
            <a:ext cx="8215313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А.Т. Смирнов, Б.О. Хренников – учебник ОБЖ; 5 кл.</a:t>
            </a:r>
            <a:endParaRPr lang="ru-RU" sz="2800">
              <a:solidFill>
                <a:srgbClr val="002060"/>
              </a:solidFill>
              <a:latin typeface="Times New Roman" pitchFamily="18" charset="0"/>
            </a:endParaRPr>
          </a:p>
          <a:p>
            <a:pPr eaLnBrk="0" hangingPunct="0"/>
            <a:r>
              <a:rPr lang="ru-RU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§2.1 стр. 39-40; §2.2 стр. 41-45.</a:t>
            </a:r>
            <a:endParaRPr lang="ru-RU" sz="280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85750" y="4214813"/>
            <a:ext cx="8501063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8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М.П. Фролов, Е.Н. Литвинов, А.Т. Смирнов – ОБЖ- 5                          </a:t>
            </a:r>
          </a:p>
          <a:p>
            <a:pPr eaLnBrk="0" hangingPunct="0"/>
            <a:r>
              <a:rPr lang="ru-RU" sz="28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	                      §13 стр. 66 – 75. </a:t>
            </a:r>
            <a:endParaRPr lang="ru-RU" sz="2800">
              <a:solidFill>
                <a:srgbClr val="7030A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68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840"/>
                            </p:stCondLst>
                            <p:childTnLst>
                              <p:par>
                                <p:cTn id="2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20"/>
                            </p:stCondLst>
                            <p:childTnLst>
                              <p:par>
                                <p:cTn id="2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10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10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10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1785926"/>
            <a:ext cx="2714644" cy="2643206"/>
          </a:xfrm>
          <a:prstGeom prst="flowChartMagneticDisk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</p:pic>
      <p:sp>
        <p:nvSpPr>
          <p:cNvPr id="4" name="Прямоугольник 3"/>
          <p:cNvSpPr/>
          <p:nvPr/>
        </p:nvSpPr>
        <p:spPr>
          <a:xfrm>
            <a:off x="714348" y="428604"/>
            <a:ext cx="7715304" cy="785818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prstTxWarp prst="textChevron">
              <a:avLst/>
            </a:prstTxWarp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</a:rPr>
              <a:t>соблюдай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2786058"/>
            <a:ext cx="2357454" cy="857256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prstTxWarp prst="textCurveUp">
              <a:avLst>
                <a:gd name="adj" fmla="val 33934"/>
              </a:avLst>
            </a:prstTxWarp>
            <a:spAutoFit/>
          </a:bodyPr>
          <a:lstStyle/>
          <a:p>
            <a:pPr>
              <a:defRPr/>
            </a:pPr>
            <a:r>
              <a:rPr lang="ru-RU" dirty="0"/>
              <a:t>правила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286512" y="2786058"/>
            <a:ext cx="2428892" cy="857256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prstTxWarp prst="textCurveDown">
              <a:avLst>
                <a:gd name="adj" fmla="val 34720"/>
              </a:avLst>
            </a:prstTxWarp>
            <a:spAutoFit/>
            <a:sp3d/>
          </a:bodyPr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</a:rPr>
              <a:t>дорожного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57224" y="5357826"/>
            <a:ext cx="7572428" cy="714380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prstTxWarp prst="textCanDown">
              <a:avLst>
                <a:gd name="adj" fmla="val 31914"/>
              </a:avLst>
            </a:prstTxWarp>
            <a:spAutoFit/>
          </a:bodyPr>
          <a:lstStyle/>
          <a:p>
            <a:pPr algn="ctr">
              <a:defRPr/>
            </a:pPr>
            <a:r>
              <a:rPr lang="ru-RU" dirty="0"/>
              <a:t>движения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5">
            <a:lum bright="-10000" contrast="10000"/>
          </a:blip>
          <a:srcRect/>
          <a:stretch>
            <a:fillRect/>
          </a:stretch>
        </p:blipFill>
        <p:spPr bwMode="auto">
          <a:xfrm>
            <a:off x="1285852" y="785794"/>
            <a:ext cx="6643734" cy="46434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928688" y="5715000"/>
            <a:ext cx="72866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solidFill>
                  <a:schemeClr val="accent2"/>
                </a:solidFill>
              </a:rPr>
              <a:t>Кто нарушил правила перехода перекрёстка ? </a:t>
            </a:r>
          </a:p>
        </p:txBody>
      </p:sp>
    </p:spTree>
  </p:cSld>
  <p:clrMapOvr>
    <a:masterClrMapping/>
  </p:clrMapOvr>
  <p:transition spd="slow">
    <p:strips dir="rd"/>
    <p:sndAc>
      <p:stSnd>
        <p:snd r:embed="rId3" name="push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14612" y="785794"/>
            <a:ext cx="3500462" cy="92333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 w="76200">
            <a:solidFill>
              <a:schemeClr val="accent3">
                <a:lumMod val="75000"/>
              </a:schemeClr>
            </a:solidFill>
          </a:ln>
          <a:scene3d>
            <a:camera prst="perspectiveBelow"/>
            <a:lightRig rig="threePt" dir="t"/>
          </a:scene3d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dirty="0"/>
              <a:t>О Т В Е Т</a:t>
            </a: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1428750" y="2714625"/>
            <a:ext cx="5699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 b="1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3143250" y="2714625"/>
            <a:ext cx="5699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4786313" y="2714625"/>
            <a:ext cx="56991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 b="1">
                <a:solidFill>
                  <a:srgbClr val="00B050"/>
                </a:solidFill>
              </a:rPr>
              <a:t>4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572250" y="2714625"/>
            <a:ext cx="569913" cy="9239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5400" b="1" dirty="0">
                <a:solidFill>
                  <a:schemeClr val="accent3"/>
                </a:solidFill>
              </a:rPr>
              <a:t>7</a:t>
            </a:r>
          </a:p>
        </p:txBody>
      </p:sp>
    </p:spTree>
  </p:cSld>
  <p:clrMapOvr>
    <a:masterClrMapping/>
  </p:clrMapOvr>
  <p:transition>
    <p:sndAc>
      <p:stSnd>
        <p:snd r:embed="rId3" name="drumroll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03651">
            <a:off x="3442219" y="-48722"/>
            <a:ext cx="5748827" cy="41874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 rot="19940303">
            <a:off x="0" y="1571612"/>
            <a:ext cx="3828163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Реши задачу.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85750" y="4071938"/>
            <a:ext cx="8572500" cy="2678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На расстоянии 16 метров от пешеходного перехода одновременно затормозили два автомобиля. Тормозной путь первого составил 13 метров, второго – на 4 метра больше. Кто из водителей будет считаться нарушившим правила ПДД после остановки и почему?</a:t>
            </a:r>
          </a:p>
        </p:txBody>
      </p:sp>
    </p:spTree>
  </p:cSld>
  <p:clrMapOvr>
    <a:masterClrMapping/>
  </p:clrMapOvr>
  <p:transition>
    <p:sndAc>
      <p:stSnd>
        <p:snd r:embed="rId3" name="laser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0188" y="1071563"/>
            <a:ext cx="3500437" cy="92392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>
                <a:solidFill>
                  <a:schemeClr val="accent2"/>
                </a:solidFill>
              </a:rPr>
              <a:t>О Т В Е Т</a:t>
            </a:r>
          </a:p>
        </p:txBody>
      </p:sp>
      <p:sp>
        <p:nvSpPr>
          <p:cNvPr id="3" name="Прямоугольник 2"/>
          <p:cNvSpPr/>
          <p:nvPr/>
        </p:nvSpPr>
        <p:spPr>
          <a:xfrm rot="20676243">
            <a:off x="0" y="2786063"/>
            <a:ext cx="9144000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i="1" dirty="0">
                <a:solidFill>
                  <a:schemeClr val="accent4">
                    <a:lumMod val="50000"/>
                  </a:schemeClr>
                </a:solidFill>
              </a:rPr>
              <a:t>Нарушил правила второй водитель,</a:t>
            </a:r>
          </a:p>
        </p:txBody>
      </p:sp>
      <p:sp>
        <p:nvSpPr>
          <p:cNvPr id="4" name="Прямоугольник 3"/>
          <p:cNvSpPr/>
          <p:nvPr/>
        </p:nvSpPr>
        <p:spPr>
          <a:xfrm rot="20651273">
            <a:off x="130175" y="3721100"/>
            <a:ext cx="9144000" cy="1323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i="1" dirty="0">
                <a:solidFill>
                  <a:schemeClr val="accent4">
                    <a:lumMod val="50000"/>
                  </a:schemeClr>
                </a:solidFill>
              </a:rPr>
              <a:t>так как он остановился на пешеходном переходе</a:t>
            </a:r>
          </a:p>
        </p:txBody>
      </p:sp>
    </p:spTree>
  </p:cSld>
  <p:clrMapOvr>
    <a:masterClrMapping/>
  </p:clrMapOvr>
  <p:transition>
    <p:sndAc>
      <p:stSnd>
        <p:snd r:embed="rId3" name="whoosh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214290"/>
            <a:ext cx="4592443" cy="3214710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3" name="Рисунок 2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 rot="943660">
            <a:off x="5681260" y="878583"/>
            <a:ext cx="2571768" cy="2214568"/>
          </a:xfrm>
          <a:prstGeom prst="roundRect">
            <a:avLst>
              <a:gd name="adj" fmla="val 16667"/>
            </a:avLst>
          </a:prstGeom>
          <a:ln>
            <a:solidFill>
              <a:srgbClr val="7030A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pic>
        <p:nvPicPr>
          <p:cNvPr id="4" name="Рисунок 3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7224" y="3643314"/>
            <a:ext cx="7429552" cy="285752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med">
    <p:sndAc>
      <p:stSnd>
        <p:snd r:embed="rId2" name="laser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hlinkClick r:id="" action="ppaction://hlinkshowjump?jump=lastslide" highlightClick="1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642918"/>
            <a:ext cx="7572428" cy="5429288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sndAc>
      <p:stSnd>
        <p:snd r:embed="rId2" name="drumroll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4744" y="714356"/>
            <a:ext cx="1662393" cy="1638300"/>
          </a:xfrm>
          <a:prstGeom prst="hexagon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3" name="Рисунок 2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 rot="21113121">
            <a:off x="364644" y="932820"/>
            <a:ext cx="3262920" cy="2361901"/>
          </a:xfrm>
          <a:prstGeom prst="ellipse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636383">
            <a:off x="5442349" y="989205"/>
            <a:ext cx="3298474" cy="2298748"/>
          </a:xfrm>
          <a:prstGeom prst="ellipse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71538" y="3857628"/>
            <a:ext cx="7000924" cy="2357454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sndAc>
      <p:stSnd>
        <p:snd r:embed="rId2" name="breez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500"/>
                            </p:stCondLst>
                            <p:childTnLst>
                              <p:par>
                                <p:cTn id="2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500"/>
                            </p:stCondLst>
                            <p:childTnLst>
                              <p:par>
                                <p:cTn id="3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571500"/>
            <a:ext cx="371475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Рисунок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0" y="571500"/>
            <a:ext cx="371475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Рисунок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" y="3929063"/>
            <a:ext cx="37147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Рисунок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57750" y="3929063"/>
            <a:ext cx="37147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582</TotalTime>
  <Words>171</Words>
  <PresentationFormat>Экран (4:3)</PresentationFormat>
  <Paragraphs>34</Paragraphs>
  <Slides>12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Zver</cp:lastModifiedBy>
  <cp:revision>63</cp:revision>
  <dcterms:modified xsi:type="dcterms:W3CDTF">2012-12-01T22:55:25Z</dcterms:modified>
</cp:coreProperties>
</file>