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58" r:id="rId9"/>
    <p:sldId id="264" r:id="rId10"/>
    <p:sldId id="265" r:id="rId11"/>
    <p:sldId id="267" r:id="rId12"/>
    <p:sldId id="266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1CF19-E6DF-43C5-829C-B288FDD1334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A7D77-0949-4641-8B6A-7EE20F5EDB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071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A7D77-0949-4641-8B6A-7EE20F5EDB5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128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Обобщающий урок по теме «Причастие» в 7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3088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32114"/>
            <a:ext cx="8229600" cy="4994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Сквозь вечерний туман, под небом стемневший,</a:t>
            </a:r>
          </a:p>
          <a:p>
            <a:pPr marL="0" indent="0">
              <a:buNone/>
            </a:pPr>
            <a:r>
              <a:rPr lang="ru-RU" sz="2800" dirty="0" smtClean="0"/>
              <a:t>Слышен крик журавлей все ясней и ясней…</a:t>
            </a:r>
          </a:p>
          <a:p>
            <a:pPr marL="0" indent="0">
              <a:buNone/>
            </a:pPr>
            <a:r>
              <a:rPr lang="ru-RU" sz="2800" dirty="0" smtClean="0"/>
              <a:t>Сердце к ним понеслось , издалека летевшим,</a:t>
            </a:r>
          </a:p>
          <a:p>
            <a:pPr marL="0" indent="0">
              <a:buNone/>
            </a:pPr>
            <a:r>
              <a:rPr lang="ru-RU" sz="2800" dirty="0" smtClean="0"/>
              <a:t>Из холодной страны, с обнаженных степей.</a:t>
            </a:r>
          </a:p>
          <a:p>
            <a:pPr marL="0" indent="0">
              <a:buNone/>
            </a:pPr>
            <a:r>
              <a:rPr lang="ru-RU" sz="2800" dirty="0" smtClean="0"/>
              <a:t>Сумрак, тоска, непогода и слякоть,</a:t>
            </a:r>
          </a:p>
          <a:p>
            <a:pPr marL="0" indent="0">
              <a:buNone/>
            </a:pPr>
            <a:r>
              <a:rPr lang="ru-RU" sz="2800" dirty="0" smtClean="0"/>
              <a:t>Вид угрюмых полей, вид печальной земли…</a:t>
            </a:r>
          </a:p>
          <a:p>
            <a:pPr marL="0" indent="0">
              <a:buNone/>
            </a:pPr>
            <a:r>
              <a:rPr lang="ru-RU" sz="2800" dirty="0" smtClean="0"/>
              <a:t>Перестаньте рыдать надо мной, журавли!</a:t>
            </a:r>
          </a:p>
          <a:p>
            <a:pPr marL="0" indent="0" algn="r">
              <a:buNone/>
            </a:pPr>
            <a:r>
              <a:rPr lang="ru-RU" sz="2800" dirty="0" smtClean="0"/>
              <a:t>(А. Жемчужников).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4041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Найдите причастия, назовите их постоянные морфологические признаки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Объясните условия обособления причастных оборотов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Какова роль причастий в этом тексте?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Определите, каким членом предложения являются слова </a:t>
            </a:r>
            <a:r>
              <a:rPr lang="ru-RU" sz="2800" i="1" dirty="0" smtClean="0"/>
              <a:t>что-то настораживающее, тревожное.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5232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496401" cy="57585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От «Золотой осени» Поленова веет тишиной, но есть в этой тишине что-то настораживающее, тревожное. Но почему же? Ведь стройные березки, </a:t>
            </a:r>
            <a:r>
              <a:rPr lang="ru-RU" sz="2800" dirty="0" err="1" smtClean="0"/>
              <a:t>украш</a:t>
            </a:r>
            <a:r>
              <a:rPr lang="ru-RU" sz="2800" dirty="0" smtClean="0"/>
              <a:t>..</a:t>
            </a:r>
            <a:r>
              <a:rPr lang="ru-RU" sz="2800" dirty="0" err="1" smtClean="0"/>
              <a:t>нные</a:t>
            </a:r>
            <a:r>
              <a:rPr lang="ru-RU" sz="2800" dirty="0" smtClean="0"/>
              <a:t> багрянцем и позолотой, будто танцуют в легком хороводе, дорожка бежит стремительно и зовет вдаль. Но плавное, медленное течение реки не поддается этим легким ритмам. Река уже подчинилась осени, скорее привыкла к ней, чем эти светлые березы, толпящиеся вокруг… Эта неравномерность движения, так ясно чувству..</a:t>
            </a:r>
            <a:r>
              <a:rPr lang="ru-RU" sz="2800" dirty="0" err="1" smtClean="0"/>
              <a:t>щаяся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застывш</a:t>
            </a:r>
            <a:r>
              <a:rPr lang="ru-RU" sz="2800" dirty="0" smtClean="0"/>
              <a:t>..ей тишине, и рождает тревогу.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1739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59971"/>
            <a:ext cx="8229600" cy="5266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У Остроухова осень все еще золотая, но скрытая, тайная напряженность картины Поленова у </a:t>
            </a:r>
            <a:r>
              <a:rPr lang="ru-RU" sz="2800" dirty="0"/>
              <a:t>О</a:t>
            </a:r>
            <a:r>
              <a:rPr lang="ru-RU" sz="2800" dirty="0" smtClean="0"/>
              <a:t>строухова звучит резче. Как-то тревожно от этой последней красоты леса: черные стволы – и яркая золотая листва, побуревшая трава – и ясное голубое небо, так смело глядящее сквозь поредевшую листву.</a:t>
            </a:r>
          </a:p>
          <a:p>
            <a:pPr marL="0" indent="0" algn="just">
              <a:buNone/>
            </a:pPr>
            <a:r>
              <a:rPr lang="ru-RU" sz="2800" dirty="0" smtClean="0"/>
              <a:t>Но праздник листьев недолог: медленно слетающие с деревьев, становятся они ласковым, шуршащим покрывалом земли.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564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45030"/>
            <a:ext cx="8229600" cy="50811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err="1" smtClean="0"/>
              <a:t>Обеспокое</a:t>
            </a:r>
            <a:r>
              <a:rPr lang="ru-RU" sz="2800" dirty="0" smtClean="0"/>
              <a:t>(н, </a:t>
            </a:r>
            <a:r>
              <a:rPr lang="ru-RU" sz="2800" dirty="0" err="1" smtClean="0"/>
              <a:t>нн</a:t>
            </a:r>
            <a:r>
              <a:rPr lang="ru-RU" sz="2800" dirty="0" smtClean="0"/>
              <a:t>)</a:t>
            </a:r>
            <a:r>
              <a:rPr lang="ru-RU" sz="2800" dirty="0" err="1" smtClean="0"/>
              <a:t>ые</a:t>
            </a:r>
            <a:r>
              <a:rPr lang="ru-RU" sz="2800" dirty="0" smtClean="0"/>
              <a:t> птицы, </a:t>
            </a:r>
            <a:r>
              <a:rPr lang="ru-RU" sz="2800" dirty="0" err="1" smtClean="0"/>
              <a:t>вспаха</a:t>
            </a:r>
            <a:r>
              <a:rPr lang="ru-RU" sz="2800" dirty="0" smtClean="0"/>
              <a:t>(н, </a:t>
            </a:r>
            <a:r>
              <a:rPr lang="ru-RU" sz="2800" dirty="0" err="1" smtClean="0"/>
              <a:t>нн</a:t>
            </a:r>
            <a:r>
              <a:rPr lang="ru-RU" sz="2800" dirty="0" smtClean="0"/>
              <a:t>)</a:t>
            </a:r>
            <a:r>
              <a:rPr lang="ru-RU" sz="2800" dirty="0" err="1" smtClean="0"/>
              <a:t>ое</a:t>
            </a:r>
            <a:r>
              <a:rPr lang="ru-RU" sz="2800" dirty="0" smtClean="0"/>
              <a:t> поле, отчая(н, </a:t>
            </a:r>
            <a:r>
              <a:rPr lang="ru-RU" sz="2800" dirty="0" err="1" smtClean="0"/>
              <a:t>нн</a:t>
            </a:r>
            <a:r>
              <a:rPr lang="ru-RU" sz="2800" dirty="0" smtClean="0"/>
              <a:t>)</a:t>
            </a:r>
            <a:r>
              <a:rPr lang="ru-RU" sz="2800" dirty="0" err="1" smtClean="0"/>
              <a:t>ые</a:t>
            </a:r>
            <a:r>
              <a:rPr lang="ru-RU" sz="2800" dirty="0" smtClean="0"/>
              <a:t> дали, </a:t>
            </a:r>
            <a:r>
              <a:rPr lang="ru-RU" sz="2800" dirty="0" err="1" smtClean="0"/>
              <a:t>обагре</a:t>
            </a:r>
            <a:r>
              <a:rPr lang="ru-RU" sz="2800" dirty="0" smtClean="0"/>
              <a:t>(н, </a:t>
            </a:r>
            <a:r>
              <a:rPr lang="ru-RU" sz="2800" dirty="0" err="1" smtClean="0"/>
              <a:t>нн</a:t>
            </a:r>
            <a:r>
              <a:rPr lang="ru-RU" sz="2800" dirty="0" smtClean="0"/>
              <a:t>)</a:t>
            </a:r>
            <a:r>
              <a:rPr lang="ru-RU" sz="2800" dirty="0" err="1" smtClean="0"/>
              <a:t>ый</a:t>
            </a:r>
            <a:r>
              <a:rPr lang="ru-RU" sz="2800" dirty="0" smtClean="0"/>
              <a:t>, </a:t>
            </a:r>
            <a:r>
              <a:rPr lang="ru-RU" sz="2800" dirty="0" err="1" smtClean="0"/>
              <a:t>позолоче</a:t>
            </a:r>
            <a:r>
              <a:rPr lang="ru-RU" sz="2800" dirty="0" smtClean="0"/>
              <a:t>(н, </a:t>
            </a:r>
            <a:r>
              <a:rPr lang="ru-RU" sz="2800" dirty="0" err="1" smtClean="0"/>
              <a:t>нн</a:t>
            </a:r>
            <a:r>
              <a:rPr lang="ru-RU" sz="2800" dirty="0" smtClean="0"/>
              <a:t>)</a:t>
            </a:r>
            <a:r>
              <a:rPr lang="ru-RU" sz="2800" dirty="0" err="1" smtClean="0"/>
              <a:t>ый</a:t>
            </a:r>
            <a:r>
              <a:rPr lang="ru-RU" sz="2800" dirty="0" smtClean="0"/>
              <a:t>, сея(н, </a:t>
            </a:r>
            <a:r>
              <a:rPr lang="ru-RU" sz="2800" dirty="0" err="1" smtClean="0"/>
              <a:t>нн</a:t>
            </a:r>
            <a:r>
              <a:rPr lang="ru-RU" sz="2800" dirty="0" smtClean="0"/>
              <a:t>)</a:t>
            </a:r>
            <a:r>
              <a:rPr lang="ru-RU" sz="2800" dirty="0" err="1" smtClean="0"/>
              <a:t>ая</a:t>
            </a:r>
            <a:r>
              <a:rPr lang="ru-RU" sz="2800" dirty="0" smtClean="0"/>
              <a:t> под осень рожь, </a:t>
            </a:r>
            <a:r>
              <a:rPr lang="ru-RU" sz="2800" dirty="0" err="1" smtClean="0"/>
              <a:t>высеребре</a:t>
            </a:r>
            <a:r>
              <a:rPr lang="ru-RU" sz="2800" dirty="0" smtClean="0"/>
              <a:t>(н, </a:t>
            </a:r>
            <a:r>
              <a:rPr lang="ru-RU" sz="2800" dirty="0" err="1" smtClean="0"/>
              <a:t>нн</a:t>
            </a:r>
            <a:r>
              <a:rPr lang="ru-RU" sz="2800" dirty="0" smtClean="0"/>
              <a:t>)</a:t>
            </a:r>
            <a:r>
              <a:rPr lang="ru-RU" sz="2800" dirty="0" err="1" smtClean="0"/>
              <a:t>ый</a:t>
            </a:r>
            <a:r>
              <a:rPr lang="ru-RU" sz="2800" dirty="0" smtClean="0"/>
              <a:t> легкой паутиной, </a:t>
            </a:r>
            <a:r>
              <a:rPr lang="ru-RU" sz="2800" dirty="0" err="1" smtClean="0"/>
              <a:t>хоже</a:t>
            </a:r>
            <a:r>
              <a:rPr lang="ru-RU" sz="2800" dirty="0" smtClean="0"/>
              <a:t>(н, </a:t>
            </a:r>
            <a:r>
              <a:rPr lang="ru-RU" sz="2800" dirty="0" err="1" smtClean="0"/>
              <a:t>нн</a:t>
            </a:r>
            <a:r>
              <a:rPr lang="ru-RU" sz="2800" dirty="0" smtClean="0"/>
              <a:t>)</a:t>
            </a:r>
            <a:r>
              <a:rPr lang="ru-RU" sz="2800" dirty="0" err="1" smtClean="0"/>
              <a:t>ые-перехоже</a:t>
            </a:r>
            <a:r>
              <a:rPr lang="ru-RU" sz="2800" dirty="0" smtClean="0"/>
              <a:t>(н, </a:t>
            </a:r>
            <a:r>
              <a:rPr lang="ru-RU" sz="2800" dirty="0" err="1" smtClean="0"/>
              <a:t>нн</a:t>
            </a:r>
            <a:r>
              <a:rPr lang="ru-RU" sz="2800" dirty="0" smtClean="0"/>
              <a:t>)</a:t>
            </a:r>
            <a:r>
              <a:rPr lang="ru-RU" sz="2800" dirty="0" err="1" smtClean="0"/>
              <a:t>ые</a:t>
            </a:r>
            <a:r>
              <a:rPr lang="ru-RU" sz="2800" dirty="0" smtClean="0"/>
              <a:t> тропинки, </a:t>
            </a:r>
            <a:r>
              <a:rPr lang="ru-RU" sz="2800" dirty="0" err="1" smtClean="0"/>
              <a:t>вызолоче</a:t>
            </a:r>
            <a:r>
              <a:rPr lang="ru-RU" sz="2800" dirty="0" smtClean="0"/>
              <a:t>(н, </a:t>
            </a:r>
            <a:r>
              <a:rPr lang="ru-RU" sz="2800" dirty="0" err="1" smtClean="0"/>
              <a:t>нн</a:t>
            </a:r>
            <a:r>
              <a:rPr lang="ru-RU" sz="2800" dirty="0" smtClean="0"/>
              <a:t>)</a:t>
            </a:r>
            <a:r>
              <a:rPr lang="ru-RU" sz="2800" dirty="0" err="1" smtClean="0"/>
              <a:t>ые</a:t>
            </a:r>
            <a:r>
              <a:rPr lang="ru-RU" sz="2800" dirty="0" smtClean="0"/>
              <a:t> перелески, </a:t>
            </a:r>
            <a:r>
              <a:rPr lang="ru-RU" sz="2800" dirty="0" err="1" smtClean="0"/>
              <a:t>нежда</a:t>
            </a:r>
            <a:r>
              <a:rPr lang="ru-RU" sz="2800" dirty="0" smtClean="0"/>
              <a:t>(н, </a:t>
            </a:r>
            <a:r>
              <a:rPr lang="ru-RU" sz="2800" dirty="0" err="1" smtClean="0"/>
              <a:t>нн</a:t>
            </a:r>
            <a:r>
              <a:rPr lang="ru-RU" sz="2800" dirty="0" smtClean="0"/>
              <a:t>)</a:t>
            </a:r>
            <a:r>
              <a:rPr lang="ru-RU" sz="2800" dirty="0" err="1" smtClean="0"/>
              <a:t>ый</a:t>
            </a:r>
            <a:r>
              <a:rPr lang="ru-RU" sz="2800" dirty="0" smtClean="0"/>
              <a:t> морозец, </a:t>
            </a:r>
            <a:r>
              <a:rPr lang="ru-RU" sz="2800" dirty="0" err="1" smtClean="0"/>
              <a:t>рассея</a:t>
            </a:r>
            <a:r>
              <a:rPr lang="ru-RU" sz="2800" dirty="0" smtClean="0"/>
              <a:t>(н, </a:t>
            </a:r>
            <a:r>
              <a:rPr lang="ru-RU" sz="2800" dirty="0" err="1" smtClean="0"/>
              <a:t>нн</a:t>
            </a:r>
            <a:r>
              <a:rPr lang="ru-RU" sz="2800" dirty="0" smtClean="0"/>
              <a:t>)а по полю, </a:t>
            </a:r>
            <a:r>
              <a:rPr lang="ru-RU" sz="2800" dirty="0" err="1" smtClean="0"/>
              <a:t>развея</a:t>
            </a:r>
            <a:r>
              <a:rPr lang="ru-RU" sz="2800" dirty="0" smtClean="0"/>
              <a:t>(н, </a:t>
            </a:r>
            <a:r>
              <a:rPr lang="ru-RU" sz="2800" dirty="0" err="1" smtClean="0"/>
              <a:t>нн</a:t>
            </a:r>
            <a:r>
              <a:rPr lang="ru-RU" sz="2800" dirty="0" smtClean="0"/>
              <a:t>)ы по тропинкам, </a:t>
            </a:r>
            <a:r>
              <a:rPr lang="ru-RU" sz="2800" dirty="0" err="1" smtClean="0"/>
              <a:t>увеша</a:t>
            </a:r>
            <a:r>
              <a:rPr lang="ru-RU" sz="2800" dirty="0" smtClean="0"/>
              <a:t>(н, </a:t>
            </a:r>
            <a:r>
              <a:rPr lang="ru-RU" sz="2800" dirty="0" err="1" smtClean="0"/>
              <a:t>нн</a:t>
            </a:r>
            <a:r>
              <a:rPr lang="ru-RU" sz="2800" dirty="0" smtClean="0"/>
              <a:t>)</a:t>
            </a:r>
            <a:r>
              <a:rPr lang="ru-RU" sz="2800" dirty="0" err="1" smtClean="0"/>
              <a:t>ые</a:t>
            </a:r>
            <a:r>
              <a:rPr lang="ru-RU" sz="2800" dirty="0" smtClean="0"/>
              <a:t> цветными листиками-фонариками, </a:t>
            </a:r>
            <a:r>
              <a:rPr lang="ru-RU" sz="2800" dirty="0" err="1" smtClean="0"/>
              <a:t>сорва</a:t>
            </a:r>
            <a:r>
              <a:rPr lang="ru-RU" sz="2800" dirty="0" smtClean="0"/>
              <a:t>(н, </a:t>
            </a:r>
            <a:r>
              <a:rPr lang="ru-RU" sz="2800" dirty="0" err="1" smtClean="0"/>
              <a:t>нн</a:t>
            </a:r>
            <a:r>
              <a:rPr lang="ru-RU" sz="2800" dirty="0" smtClean="0"/>
              <a:t>)</a:t>
            </a:r>
            <a:r>
              <a:rPr lang="ru-RU" sz="2800" dirty="0" err="1" smtClean="0"/>
              <a:t>ый</a:t>
            </a:r>
            <a:r>
              <a:rPr lang="ru-RU" sz="2800" dirty="0" smtClean="0"/>
              <a:t>, растрепа(н, </a:t>
            </a:r>
            <a:r>
              <a:rPr lang="ru-RU" sz="2800" dirty="0" err="1" smtClean="0"/>
              <a:t>нн</a:t>
            </a:r>
            <a:r>
              <a:rPr lang="ru-RU" sz="2800" dirty="0" smtClean="0"/>
              <a:t>)</a:t>
            </a:r>
            <a:r>
              <a:rPr lang="ru-RU" sz="2800" dirty="0" err="1" smtClean="0"/>
              <a:t>ый</a:t>
            </a:r>
            <a:r>
              <a:rPr lang="ru-RU" sz="2800" dirty="0" smtClean="0"/>
              <a:t>, </a:t>
            </a:r>
            <a:r>
              <a:rPr lang="ru-RU" sz="2800" dirty="0" err="1" smtClean="0"/>
              <a:t>невида</a:t>
            </a:r>
            <a:r>
              <a:rPr lang="ru-RU" sz="2800" dirty="0" smtClean="0"/>
              <a:t>(н, </a:t>
            </a:r>
            <a:r>
              <a:rPr lang="ru-RU" sz="2800" dirty="0" err="1" smtClean="0"/>
              <a:t>нн</a:t>
            </a:r>
            <a:r>
              <a:rPr lang="ru-RU" sz="2800" dirty="0" smtClean="0"/>
              <a:t>)</a:t>
            </a:r>
            <a:r>
              <a:rPr lang="ru-RU" sz="2800" dirty="0" err="1" smtClean="0"/>
              <a:t>ый</a:t>
            </a:r>
            <a:r>
              <a:rPr lang="ru-RU" sz="2800" dirty="0" smtClean="0"/>
              <a:t> багрянец, </a:t>
            </a:r>
            <a:r>
              <a:rPr lang="ru-RU" sz="2800" dirty="0" err="1" smtClean="0"/>
              <a:t>украше</a:t>
            </a:r>
            <a:r>
              <a:rPr lang="ru-RU" sz="2800" dirty="0" smtClean="0"/>
              <a:t>(н, </a:t>
            </a:r>
            <a:r>
              <a:rPr lang="ru-RU" sz="2800" dirty="0" err="1" smtClean="0"/>
              <a:t>нн</a:t>
            </a:r>
            <a:r>
              <a:rPr lang="ru-RU" sz="2800" dirty="0" smtClean="0"/>
              <a:t>)</a:t>
            </a:r>
            <a:r>
              <a:rPr lang="ru-RU" sz="2800" dirty="0" err="1" smtClean="0"/>
              <a:t>ые</a:t>
            </a:r>
            <a:r>
              <a:rPr lang="ru-RU" sz="2800" dirty="0" smtClean="0"/>
              <a:t> позолотой.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4412966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Вовсе (не)смолкающий гул, (не)паханная под осень земля, (не)уснувшая река, еще (не)потерявшая иголки лиственница, порыв ветра за окном (не)смолкаем; никем (не)замечаемые ягоды, (не)сгоревшие полностью краски осени;(не)</a:t>
            </a:r>
            <a:r>
              <a:rPr lang="ru-RU" sz="2800" dirty="0" err="1" smtClean="0"/>
              <a:t>езже</a:t>
            </a:r>
            <a:r>
              <a:rPr lang="ru-RU" sz="2800" dirty="0" smtClean="0"/>
              <a:t>(н, </a:t>
            </a:r>
            <a:r>
              <a:rPr lang="ru-RU" sz="2800" dirty="0" err="1" smtClean="0"/>
              <a:t>нн</a:t>
            </a:r>
            <a:r>
              <a:rPr lang="ru-RU" sz="2800" dirty="0" smtClean="0"/>
              <a:t>)</a:t>
            </a:r>
            <a:r>
              <a:rPr lang="ru-RU" sz="2800" dirty="0" err="1" smtClean="0"/>
              <a:t>ая</a:t>
            </a:r>
            <a:r>
              <a:rPr lang="ru-RU" sz="2800" dirty="0" smtClean="0"/>
              <a:t> дорога, совершенно (не)</a:t>
            </a:r>
            <a:r>
              <a:rPr lang="ru-RU" sz="2800" dirty="0" err="1" smtClean="0"/>
              <a:t>закрепле</a:t>
            </a:r>
            <a:r>
              <a:rPr lang="ru-RU" sz="2800" dirty="0" smtClean="0"/>
              <a:t>(н, </a:t>
            </a:r>
            <a:r>
              <a:rPr lang="ru-RU" sz="2800" dirty="0" err="1" smtClean="0"/>
              <a:t>нн</a:t>
            </a:r>
            <a:r>
              <a:rPr lang="ru-RU" sz="2800" dirty="0" smtClean="0"/>
              <a:t>)</a:t>
            </a:r>
            <a:r>
              <a:rPr lang="ru-RU" sz="2800" dirty="0" err="1" smtClean="0"/>
              <a:t>ая</a:t>
            </a:r>
            <a:r>
              <a:rPr lang="ru-RU" sz="2800" dirty="0" smtClean="0"/>
              <a:t> листвой гладь озера, уже (не)греющие лучи солнца, (не)забываемое впечатление, почти (не)слышимый крик журавлей.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80493033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429" y="514124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Расставьте недостающие знаки препинания, объясните орфограммы, изученные в теме «Причастие»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349885" cy="48892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Русская осень – это три различных месяца.</a:t>
            </a:r>
          </a:p>
          <a:p>
            <a:pPr marL="0" indent="0" algn="just">
              <a:buNone/>
            </a:pPr>
            <a:r>
              <a:rPr lang="ru-RU" sz="2800" dirty="0" smtClean="0"/>
              <a:t>Сентябрь – это новосел осени, желтый месяц, златоцвет. Сентябрьский лес, по мнению любителей природы, - странный лес. Поблекшие травы и зацветающие цветы, сверкающий иней и порхание бабочки, увядание и расцвет, грусть и радость переполняющие душу – все эти признаки весны и осени вмещает в себя портрет сентябрьского леса.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0349223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301608" cy="62816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err="1" smtClean="0"/>
              <a:t>Грязник</a:t>
            </a:r>
            <a:r>
              <a:rPr lang="ru-RU" sz="2800" dirty="0" smtClean="0"/>
              <a:t>, и листопад, и </a:t>
            </a:r>
            <a:r>
              <a:rPr lang="ru-RU" sz="2800" dirty="0" err="1" smtClean="0"/>
              <a:t>свадебник</a:t>
            </a:r>
            <a:r>
              <a:rPr lang="ru-RU" sz="2800" dirty="0" smtClean="0"/>
              <a:t> – это в Древней Руси октябрь. Частые дожди, серебро паутины унизанной (</a:t>
            </a:r>
            <a:r>
              <a:rPr lang="ru-RU" sz="2800" dirty="0" err="1" smtClean="0"/>
              <a:t>хрустяще</a:t>
            </a:r>
            <a:r>
              <a:rPr lang="ru-RU" sz="2800" dirty="0" smtClean="0"/>
              <a:t>)серым жемчугом – признаки погоды в октябре. Но и разноцветная флотилия корабликов из листьев подгоняемая ветерком и вереница деревьев окружающая стеной пруд в парке – это тоже особенности русского октября.</a:t>
            </a:r>
          </a:p>
          <a:p>
            <a:pPr marL="0" indent="0" algn="just">
              <a:buNone/>
            </a:pPr>
            <a:r>
              <a:rPr lang="ru-RU" sz="2800" dirty="0" smtClean="0"/>
              <a:t>Серое </a:t>
            </a:r>
            <a:r>
              <a:rPr lang="ru-RU" sz="2800" dirty="0"/>
              <a:t>небо, низкие и тяжелый облака, голые сады и парки, (предательски)прозрачные березовые рощи, сохраняющие лишь кое-где увядшие листья, - вот палитра ноября.</a:t>
            </a:r>
          </a:p>
          <a:p>
            <a:pPr marL="0" indent="0" algn="just">
              <a:buNone/>
            </a:pPr>
            <a:r>
              <a:rPr lang="ru-RU" sz="2800" dirty="0"/>
              <a:t>Наступает предзимье – время, соединяющее глубокую осень с белоснежной зимой.</a:t>
            </a:r>
          </a:p>
          <a:p>
            <a:pPr marL="0" indent="0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4931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435280" cy="1354162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Задание: расставить знаки препинания, объяснить условия обособления причастных оборотов и основные орфограммы в предложении: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196943" cy="45912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В последние дни ноября, еще не уступающего своих владений зиме, рано угасает день, часто за окном льет грустный дождь, подкрадывающийся безлунной и темной ночью, а по лужам, замутненным дождями, и по обнаженным скверам, усыпанным давно уже облетевшей листвой, бредет осень.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487532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03001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800" dirty="0" smtClean="0"/>
              <a:t>1. </a:t>
            </a:r>
            <a:r>
              <a:rPr lang="en-US" sz="2800" dirty="0" smtClean="0"/>
              <a:t>[ </a:t>
            </a:r>
            <a:r>
              <a:rPr lang="ru-RU" sz="2800" dirty="0"/>
              <a:t>о. с., │˷˷˷˷│, …</a:t>
            </a:r>
            <a:r>
              <a:rPr lang="en-US" sz="2800" dirty="0"/>
              <a:t>].</a:t>
            </a:r>
            <a:endParaRPr lang="ru-RU" sz="2800" dirty="0"/>
          </a:p>
          <a:p>
            <a:pPr marL="0" indent="0">
              <a:lnSpc>
                <a:spcPct val="60000"/>
              </a:lnSpc>
              <a:buNone/>
            </a:pPr>
            <a:r>
              <a:rPr lang="ru-RU" dirty="0"/>
              <a:t>                </a:t>
            </a:r>
            <a:r>
              <a:rPr lang="ru-RU" dirty="0" smtClean="0"/>
              <a:t>  </a:t>
            </a:r>
            <a:r>
              <a:rPr lang="ru-RU" sz="2400" dirty="0" err="1" smtClean="0"/>
              <a:t>л.м</a:t>
            </a:r>
            <a:r>
              <a:rPr lang="ru-RU" dirty="0"/>
              <a:t>	</a:t>
            </a:r>
          </a:p>
          <a:p>
            <a:pPr marL="0" lvl="0" indent="0">
              <a:lnSpc>
                <a:spcPct val="60000"/>
              </a:lnSpc>
              <a:buNone/>
            </a:pPr>
            <a:r>
              <a:rPr lang="ru-RU" sz="2800" dirty="0" smtClean="0"/>
              <a:t>2. </a:t>
            </a:r>
            <a:r>
              <a:rPr lang="en-US" sz="2800" dirty="0" smtClean="0"/>
              <a:t>[</a:t>
            </a:r>
            <a:r>
              <a:rPr lang="ru-RU" sz="2800" dirty="0"/>
              <a:t>│˷˷˷˷│, о. с. …</a:t>
            </a:r>
            <a:r>
              <a:rPr lang="en-US" sz="2800" dirty="0"/>
              <a:t>].</a:t>
            </a:r>
            <a:endParaRPr lang="ru-RU" sz="2800" dirty="0"/>
          </a:p>
          <a:p>
            <a:pPr marL="0" lvl="0" indent="0">
              <a:buNone/>
            </a:pPr>
            <a:r>
              <a:rPr lang="ru-RU" sz="2800" dirty="0" smtClean="0"/>
              <a:t>3. </a:t>
            </a:r>
            <a:r>
              <a:rPr lang="en-US" sz="2800" dirty="0" smtClean="0"/>
              <a:t>[…</a:t>
            </a:r>
            <a:r>
              <a:rPr lang="ru-RU" sz="2800" dirty="0"/>
              <a:t>,│˷˷˷˷│, … о. с. …</a:t>
            </a:r>
            <a:r>
              <a:rPr lang="en-US" sz="2800" dirty="0"/>
              <a:t>].</a:t>
            </a:r>
            <a:endParaRPr lang="ru-RU" sz="2800" dirty="0"/>
          </a:p>
          <a:p>
            <a:pPr marL="0" lvl="0" indent="0">
              <a:buNone/>
            </a:pPr>
            <a:r>
              <a:rPr lang="ru-RU" sz="2800" dirty="0" smtClean="0"/>
              <a:t>4. </a:t>
            </a:r>
            <a:r>
              <a:rPr lang="en-US" sz="2800" dirty="0" smtClean="0"/>
              <a:t>[ </a:t>
            </a:r>
            <a:r>
              <a:rPr lang="ru-RU" sz="2800" dirty="0"/>
              <a:t>о</a:t>
            </a:r>
            <a:r>
              <a:rPr lang="en-US" sz="2800" dirty="0"/>
              <a:t>. </a:t>
            </a:r>
            <a:r>
              <a:rPr lang="ru-RU" sz="2800" dirty="0"/>
              <a:t>с</a:t>
            </a:r>
            <a:r>
              <a:rPr lang="en-US" sz="2800" dirty="0"/>
              <a:t>., │˷˷˷˷│ </a:t>
            </a:r>
            <a:r>
              <a:rPr lang="ru-RU" sz="2800" dirty="0"/>
              <a:t>и </a:t>
            </a:r>
            <a:r>
              <a:rPr lang="en-US" sz="2800" dirty="0"/>
              <a:t>│˷˷˷˷│, …].</a:t>
            </a:r>
            <a:endParaRPr lang="ru-RU" sz="2800" dirty="0"/>
          </a:p>
          <a:p>
            <a:pPr marL="0" indent="0">
              <a:lnSpc>
                <a:spcPct val="60000"/>
              </a:lnSpc>
              <a:buNone/>
            </a:pPr>
            <a:r>
              <a:rPr lang="ru-RU" sz="2400" dirty="0"/>
              <a:t>           </a:t>
            </a:r>
            <a:r>
              <a:rPr lang="ru-RU" sz="2400" dirty="0" smtClean="0"/>
              <a:t>        им. </a:t>
            </a:r>
            <a:r>
              <a:rPr lang="ru-RU" sz="2400" dirty="0" err="1"/>
              <a:t>сущ</a:t>
            </a:r>
            <a:endParaRPr lang="ru-RU" sz="2400" dirty="0"/>
          </a:p>
          <a:p>
            <a:pPr marL="0" lvl="0" indent="0">
              <a:lnSpc>
                <a:spcPct val="60000"/>
              </a:lnSpc>
              <a:buNone/>
            </a:pPr>
            <a:r>
              <a:rPr lang="ru-RU" sz="2800" dirty="0" smtClean="0"/>
              <a:t>5. </a:t>
            </a:r>
            <a:r>
              <a:rPr lang="en-US" sz="2800" dirty="0" smtClean="0"/>
              <a:t>[</a:t>
            </a:r>
            <a:r>
              <a:rPr lang="ru-RU" sz="2800" dirty="0"/>
              <a:t>│˷˷˷˷│ о. с.</a:t>
            </a:r>
            <a:r>
              <a:rPr lang="en-US" sz="2800" dirty="0"/>
              <a:t>].</a:t>
            </a:r>
            <a:endParaRPr lang="ru-RU" sz="2800" dirty="0"/>
          </a:p>
          <a:p>
            <a:pPr marL="0" indent="0">
              <a:lnSpc>
                <a:spcPct val="70000"/>
              </a:lnSpc>
              <a:buNone/>
            </a:pPr>
            <a:r>
              <a:rPr lang="ru-RU" dirty="0"/>
              <a:t>     </a:t>
            </a:r>
            <a:r>
              <a:rPr lang="ru-RU" dirty="0" smtClean="0"/>
              <a:t>   </a:t>
            </a:r>
            <a:r>
              <a:rPr lang="ru-RU" sz="2400" dirty="0" smtClean="0"/>
              <a:t>причина</a:t>
            </a:r>
            <a:endParaRPr lang="ru-RU" sz="2400" dirty="0"/>
          </a:p>
          <a:p>
            <a:pPr marL="0" lvl="0" indent="0">
              <a:lnSpc>
                <a:spcPct val="70000"/>
              </a:lnSpc>
              <a:buNone/>
            </a:pPr>
            <a:r>
              <a:rPr lang="ru-RU" sz="2800" dirty="0" smtClean="0"/>
              <a:t>6. </a:t>
            </a:r>
            <a:r>
              <a:rPr lang="en-US" sz="2800" dirty="0" smtClean="0"/>
              <a:t>[…</a:t>
            </a:r>
            <a:r>
              <a:rPr lang="ru-RU" sz="2800" dirty="0"/>
              <a:t>,│˷˷˷˷│, о. с. …</a:t>
            </a:r>
            <a:r>
              <a:rPr lang="en-US" sz="2800" dirty="0"/>
              <a:t>].</a:t>
            </a:r>
            <a:endParaRPr lang="ru-RU" sz="2800" dirty="0"/>
          </a:p>
          <a:p>
            <a:pPr marL="0" lvl="0" indent="0">
              <a:buNone/>
            </a:pPr>
            <a:r>
              <a:rPr lang="ru-RU" sz="2800" dirty="0" smtClean="0"/>
              <a:t>7. </a:t>
            </a:r>
            <a:r>
              <a:rPr lang="en-US" sz="2800" dirty="0" smtClean="0"/>
              <a:t>[… </a:t>
            </a:r>
            <a:r>
              <a:rPr lang="ru-RU" sz="2800" dirty="0"/>
              <a:t>о</a:t>
            </a:r>
            <a:r>
              <a:rPr lang="en-US" sz="2800" dirty="0"/>
              <a:t>. </a:t>
            </a:r>
            <a:r>
              <a:rPr lang="ru-RU" sz="2800" dirty="0"/>
              <a:t>с</a:t>
            </a:r>
            <a:r>
              <a:rPr lang="en-US" sz="2800" dirty="0"/>
              <a:t>., │˷˷˷˷│, </a:t>
            </a:r>
            <a:r>
              <a:rPr lang="ru-RU" sz="2800" dirty="0"/>
              <a:t>и</a:t>
            </a:r>
            <a:r>
              <a:rPr lang="en-US" sz="2800" dirty="0"/>
              <a:t>, │˷˷˷˷│, </a:t>
            </a:r>
            <a:r>
              <a:rPr lang="ru-RU" sz="2800" dirty="0"/>
              <a:t>о</a:t>
            </a:r>
            <a:r>
              <a:rPr lang="en-US" sz="2800" dirty="0"/>
              <a:t>.</a:t>
            </a:r>
            <a:r>
              <a:rPr lang="ru-RU" sz="2800" dirty="0"/>
              <a:t>с</a:t>
            </a:r>
            <a:r>
              <a:rPr lang="en-US" sz="2800" dirty="0"/>
              <a:t>. …].</a:t>
            </a:r>
            <a:endParaRPr lang="ru-RU" sz="2800" dirty="0"/>
          </a:p>
          <a:p>
            <a:pPr marL="0" lvl="0" indent="0">
              <a:buNone/>
            </a:pPr>
            <a:r>
              <a:rPr lang="ru-RU" sz="2800" dirty="0" smtClean="0"/>
              <a:t>8. [О</a:t>
            </a:r>
            <a:r>
              <a:rPr lang="ru-RU" sz="2800" dirty="0"/>
              <a:t>, и О, и О, и О, │˷˷˷˷│, - ¤ …].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42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Теперь прокомментируйте знаки препинания в следующих предложениях: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Под деревьями темным настилом лежали листья, намокшие от сырого и влажного воздуха, и густая сеть ветвей, веточек, сучков, полусухая трава, еще (не)успевшая пожухнуть до конца, - все это было покрыто множеством серебристо-белых капель.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Сливавшиеся с темнотой леса, надвигались по небу огромные тучи, опускавшиеся почти до земли и словно задевавшие верхушки деревьев.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3967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886" y="332655"/>
            <a:ext cx="8436428" cy="6198773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 startAt="3"/>
            </a:pPr>
            <a:r>
              <a:rPr lang="ru-RU" sz="3000" dirty="0" smtClean="0"/>
              <a:t>Растрепанные сильным ветром, березы и липы, выстроившиеся в парковой аллее, выглядели одинокими и словно осиротевшими.</a:t>
            </a:r>
          </a:p>
          <a:p>
            <a:pPr marL="514350" indent="-514350" algn="just">
              <a:buAutoNum type="arabicPeriod" startAt="3"/>
            </a:pPr>
            <a:r>
              <a:rPr lang="ru-RU" sz="3000" dirty="0" smtClean="0"/>
              <a:t>Земля, (не)удерживающая осенью весь жар золотого лета, отдает тепло листьям, словно задерживающим на небе солнце.</a:t>
            </a:r>
          </a:p>
          <a:p>
            <a:pPr marL="514350" indent="-514350" algn="just">
              <a:buAutoNum type="arabicPeriod" startAt="3"/>
            </a:pPr>
            <a:r>
              <a:rPr lang="ru-RU" sz="3000" dirty="0" smtClean="0"/>
              <a:t>Завывающие ветра, моросящие и затяжные дожди, холодящие землю, и дни, уходящие на убыль, - признаки приближающейся зимы.</a:t>
            </a:r>
          </a:p>
          <a:p>
            <a:pPr marL="514350" indent="-514350" algn="just">
              <a:buAutoNum type="arabicPeriod" startAt="3"/>
            </a:pPr>
            <a:r>
              <a:rPr lang="ru-RU" sz="3000" dirty="0" smtClean="0"/>
              <a:t>В яркую раннюю осень, переполненную обилием вспыхнувших вдруг красок, врываются дожди и ветра, но золото листвы еще не тускнеет, и даже отражающиеся в зеркале воды звезды кленовых листьев делают огромные прозрачные лужи похожими на ночное небо.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30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Образуйте от данных глаголов причастия с указанными грамматическими признаками и объясните правописание суффиксов: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т</a:t>
            </a:r>
            <a:r>
              <a:rPr lang="ru-RU" sz="2800" dirty="0" smtClean="0"/>
              <a:t>анцевать - (действ. наст. </a:t>
            </a:r>
            <a:r>
              <a:rPr lang="ru-RU" sz="2800" dirty="0" err="1"/>
              <a:t>в</a:t>
            </a:r>
            <a:r>
              <a:rPr lang="ru-RU" sz="2800" dirty="0" err="1" smtClean="0"/>
              <a:t>р</a:t>
            </a:r>
            <a:r>
              <a:rPr lang="ru-RU" sz="2800" dirty="0" smtClean="0"/>
              <a:t>.);</a:t>
            </a:r>
          </a:p>
          <a:p>
            <a:pPr marL="0" indent="0">
              <a:buNone/>
            </a:pPr>
            <a:r>
              <a:rPr lang="ru-RU" sz="2800" dirty="0"/>
              <a:t>п</a:t>
            </a:r>
            <a:r>
              <a:rPr lang="ru-RU" sz="2800" dirty="0" smtClean="0"/>
              <a:t>одгонять -  (страд. наст. </a:t>
            </a:r>
            <a:r>
              <a:rPr lang="ru-RU" sz="2800" dirty="0" err="1" smtClean="0"/>
              <a:t>вр</a:t>
            </a:r>
            <a:r>
              <a:rPr lang="ru-RU" sz="2800" dirty="0" smtClean="0"/>
              <a:t>.);</a:t>
            </a:r>
          </a:p>
          <a:p>
            <a:pPr marL="0" indent="0">
              <a:buNone/>
            </a:pPr>
            <a:r>
              <a:rPr lang="ru-RU" sz="2800" dirty="0" smtClean="0"/>
              <a:t>осиротеть - (действ. </a:t>
            </a:r>
            <a:r>
              <a:rPr lang="ru-RU" sz="2800" dirty="0" err="1" smtClean="0"/>
              <a:t>прош</a:t>
            </a:r>
            <a:r>
              <a:rPr lang="ru-RU" sz="2800" dirty="0" smtClean="0"/>
              <a:t>. </a:t>
            </a:r>
            <a:r>
              <a:rPr lang="ru-RU" sz="2800" dirty="0" err="1"/>
              <a:t>в</a:t>
            </a:r>
            <a:r>
              <a:rPr lang="ru-RU" sz="2800" dirty="0" err="1" smtClean="0"/>
              <a:t>р</a:t>
            </a:r>
            <a:r>
              <a:rPr lang="ru-RU" sz="2800" dirty="0" smtClean="0"/>
              <a:t>.);</a:t>
            </a:r>
          </a:p>
          <a:p>
            <a:pPr marL="0" indent="0">
              <a:buNone/>
            </a:pPr>
            <a:r>
              <a:rPr lang="ru-RU" sz="2800" dirty="0" smtClean="0"/>
              <a:t>ласкать -      (действ., страд. наст. </a:t>
            </a:r>
            <a:r>
              <a:rPr lang="ru-RU" sz="2800" dirty="0" err="1"/>
              <a:t>в</a:t>
            </a:r>
            <a:r>
              <a:rPr lang="ru-RU" sz="2800" dirty="0" err="1" smtClean="0"/>
              <a:t>р</a:t>
            </a:r>
            <a:r>
              <a:rPr lang="ru-RU" sz="2800" dirty="0" smtClean="0"/>
              <a:t>.);</a:t>
            </a:r>
          </a:p>
          <a:p>
            <a:pPr marL="0" indent="0">
              <a:buNone/>
            </a:pPr>
            <a:r>
              <a:rPr lang="ru-RU" sz="2800" dirty="0"/>
              <a:t>м</a:t>
            </a:r>
            <a:r>
              <a:rPr lang="ru-RU" sz="2800" dirty="0" smtClean="0"/>
              <a:t>етаться -   (действ. наст. </a:t>
            </a:r>
            <a:r>
              <a:rPr lang="ru-RU" sz="2800" dirty="0" err="1"/>
              <a:t>в</a:t>
            </a:r>
            <a:r>
              <a:rPr lang="ru-RU" sz="2800" dirty="0" err="1" smtClean="0"/>
              <a:t>р</a:t>
            </a:r>
            <a:r>
              <a:rPr lang="ru-RU" sz="2800" dirty="0" smtClean="0"/>
              <a:t>.);</a:t>
            </a:r>
          </a:p>
          <a:p>
            <a:pPr marL="0" indent="0">
              <a:buNone/>
            </a:pPr>
            <a:r>
              <a:rPr lang="ru-RU" sz="2800" dirty="0"/>
              <a:t>с</a:t>
            </a:r>
            <a:r>
              <a:rPr lang="ru-RU" sz="2800" dirty="0" smtClean="0"/>
              <a:t>телить -      (действ. наст. </a:t>
            </a:r>
            <a:r>
              <a:rPr lang="ru-RU" sz="2800" dirty="0" err="1"/>
              <a:t>в</a:t>
            </a:r>
            <a:r>
              <a:rPr lang="ru-RU" sz="2800" dirty="0" err="1" smtClean="0"/>
              <a:t>р</a:t>
            </a:r>
            <a:r>
              <a:rPr lang="ru-RU" sz="2800" dirty="0" smtClean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34573690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Когда я гляжу на летящие листья,</a:t>
            </a:r>
            <a:br>
              <a:rPr lang="ru-RU" sz="2800" dirty="0" smtClean="0"/>
            </a:br>
            <a:r>
              <a:rPr lang="ru-RU" sz="2800" dirty="0" smtClean="0"/>
              <a:t>Слетающие на булыжный торец,</a:t>
            </a:r>
            <a:br>
              <a:rPr lang="ru-RU" sz="2800" dirty="0" smtClean="0"/>
            </a:br>
            <a:r>
              <a:rPr lang="ru-RU" sz="2800" dirty="0" smtClean="0"/>
              <a:t>Сметаемые словно кистью художника,</a:t>
            </a:r>
            <a:br>
              <a:rPr lang="ru-RU" sz="2800" dirty="0" smtClean="0"/>
            </a:br>
            <a:r>
              <a:rPr lang="ru-RU" sz="2800" dirty="0" smtClean="0"/>
              <a:t>Картину кончающего наконец,</a:t>
            </a:r>
            <a:br>
              <a:rPr lang="ru-RU" sz="2800" dirty="0" smtClean="0"/>
            </a:br>
            <a:r>
              <a:rPr lang="ru-RU" sz="2800" dirty="0" smtClean="0"/>
              <a:t>Я думаю: почему,</a:t>
            </a:r>
          </a:p>
          <a:p>
            <a:pPr marL="0" indent="0">
              <a:buNone/>
            </a:pPr>
            <a:r>
              <a:rPr lang="ru-RU" sz="2800" dirty="0" smtClean="0"/>
              <a:t>Давно пожелтевший, решительно ржавый,</a:t>
            </a:r>
          </a:p>
          <a:p>
            <a:pPr marL="0" indent="0">
              <a:buNone/>
            </a:pPr>
            <a:r>
              <a:rPr lang="ru-RU" sz="2800" dirty="0" smtClean="0"/>
              <a:t>Один такой лист на вершине – забыт?</a:t>
            </a:r>
          </a:p>
          <a:p>
            <a:pPr marL="0" indent="0" algn="r">
              <a:buNone/>
            </a:pPr>
            <a:r>
              <a:rPr lang="ru-RU" sz="2800" dirty="0" smtClean="0"/>
              <a:t>(М. Цветаева).</a:t>
            </a:r>
          </a:p>
        </p:txBody>
      </p:sp>
    </p:spTree>
    <p:extLst>
      <p:ext uri="{BB962C8B-B14F-4D97-AF65-F5344CB8AC3E}">
        <p14:creationId xmlns:p14="http://schemas.microsoft.com/office/powerpoint/2010/main" val="19419266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/>
              <a:t>Начинается осень с особенной тишины. Такой, словно природа задумалась глубоко–глубоко. Даже поздняя осень с хаосом дождей и ветров вдруг дарит дни, полные тихой и ясной задумчивости, что кажется: зима не придет ещё долго</a:t>
            </a:r>
            <a:r>
              <a:rPr lang="ru-RU" sz="2800" dirty="0" smtClean="0"/>
              <a:t>.</a:t>
            </a:r>
          </a:p>
          <a:p>
            <a:pPr marL="0" indent="0" algn="r">
              <a:buNone/>
            </a:pPr>
            <a:r>
              <a:rPr lang="ru-RU" sz="2800" dirty="0" smtClean="0"/>
              <a:t>(А. К. Толстой).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355925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53144"/>
            <a:ext cx="8229600" cy="54730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От кромки леса, едва очерченной горизонтом, долетели (не)застывшие, а живые, такие узнаваемые, щемяще тоскливые и ноюще пронзительные звуки, наполненные чувством как(будто) (не)</a:t>
            </a:r>
            <a:r>
              <a:rPr lang="ru-RU" sz="2800" dirty="0" err="1" smtClean="0"/>
              <a:t>восполнимой</a:t>
            </a:r>
            <a:r>
              <a:rPr lang="ru-RU" sz="2800" dirty="0" smtClean="0"/>
              <a:t> утраты, и каждый, познавший тишину осени, с нетерпением ждет ее прихода.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Глядишь на приближающийся журавлиный клин и, очарованный тихой радостью печального  расставания, не замечаешь ничего вокруг себя: ни дрожащего парения серебристой паутины, ни дремлющего под прозрачным небом березняка.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548371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146</TotalTime>
  <Words>1055</Words>
  <Application>Microsoft Office PowerPoint</Application>
  <PresentationFormat>Экран (4:3)</PresentationFormat>
  <Paragraphs>60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Обобщающий урок по теме «Причастие» в 7 классе</vt:lpstr>
      <vt:lpstr>Задание: расставить знаки препинания, объяснить условия обособления причастных оборотов и основные орфограммы в предложении:</vt:lpstr>
      <vt:lpstr>Презентация PowerPoint</vt:lpstr>
      <vt:lpstr>Теперь прокомментируйте знаки препинания в следующих предложениях:</vt:lpstr>
      <vt:lpstr>Презентация PowerPoint</vt:lpstr>
      <vt:lpstr>Образуйте от данных глаголов причастия с указанными грамматическими признаками и объясните правописание суффиксов: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Расставьте недостающие знаки препинания, объясните орфограммы, изученные в теме «Причастие»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теме «Причастие» в 7 классе</dc:title>
  <dc:creator>Юля</dc:creator>
  <cp:lastModifiedBy>Юля</cp:lastModifiedBy>
  <cp:revision>14</cp:revision>
  <dcterms:created xsi:type="dcterms:W3CDTF">2013-11-01T15:17:48Z</dcterms:created>
  <dcterms:modified xsi:type="dcterms:W3CDTF">2013-12-01T12:25:58Z</dcterms:modified>
</cp:coreProperties>
</file>