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59" r:id="rId5"/>
    <p:sldId id="261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BB5A0-B9B3-4628-B916-88E528920B03}" type="datetimeFigureOut">
              <a:rPr lang="ru-RU" smtClean="0"/>
              <a:t>21.11.2012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996A5-3600-4DFB-BC71-BD742F4BFBD1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BB5A0-B9B3-4628-B916-88E528920B03}" type="datetimeFigureOut">
              <a:rPr lang="ru-RU" smtClean="0"/>
              <a:t>21.11.2012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996A5-3600-4DFB-BC71-BD742F4BFBD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BB5A0-B9B3-4628-B916-88E528920B03}" type="datetimeFigureOut">
              <a:rPr lang="ru-RU" smtClean="0"/>
              <a:t>21.11.2012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996A5-3600-4DFB-BC71-BD742F4BFBD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BB5A0-B9B3-4628-B916-88E528920B03}" type="datetimeFigureOut">
              <a:rPr lang="ru-RU" smtClean="0"/>
              <a:t>21.11.2012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996A5-3600-4DFB-BC71-BD742F4BFBD1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BB5A0-B9B3-4628-B916-88E528920B03}" type="datetimeFigureOut">
              <a:rPr lang="ru-RU" smtClean="0"/>
              <a:t>21.11.2012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996A5-3600-4DFB-BC71-BD742F4BFBD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BB5A0-B9B3-4628-B916-88E528920B03}" type="datetimeFigureOut">
              <a:rPr lang="ru-RU" smtClean="0"/>
              <a:t>21.11.2012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996A5-3600-4DFB-BC71-BD742F4BFBD1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BB5A0-B9B3-4628-B916-88E528920B03}" type="datetimeFigureOut">
              <a:rPr lang="ru-RU" smtClean="0"/>
              <a:t>21.11.2012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996A5-3600-4DFB-BC71-BD742F4BFBD1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BB5A0-B9B3-4628-B916-88E528920B03}" type="datetimeFigureOut">
              <a:rPr lang="ru-RU" smtClean="0"/>
              <a:t>21.11.2012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996A5-3600-4DFB-BC71-BD742F4BFBD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BB5A0-B9B3-4628-B916-88E528920B03}" type="datetimeFigureOut">
              <a:rPr lang="ru-RU" smtClean="0"/>
              <a:t>21.11.2012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996A5-3600-4DFB-BC71-BD742F4BFBD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BB5A0-B9B3-4628-B916-88E528920B03}" type="datetimeFigureOut">
              <a:rPr lang="ru-RU" smtClean="0"/>
              <a:t>21.11.2012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996A5-3600-4DFB-BC71-BD742F4BFBD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BB5A0-B9B3-4628-B916-88E528920B03}" type="datetimeFigureOut">
              <a:rPr lang="ru-RU" smtClean="0"/>
              <a:t>21.11.2012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996A5-3600-4DFB-BC71-BD742F4BFBD1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387BB5A0-B9B3-4628-B916-88E528920B03}" type="datetimeFigureOut">
              <a:rPr lang="ru-RU" smtClean="0"/>
              <a:t>21.11.2012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EAE996A5-3600-4DFB-BC71-BD742F4BFBD1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Семинар для Заместителей Директоров по воспитательной работе в ОУ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17581" y="908720"/>
            <a:ext cx="7175351" cy="3528392"/>
          </a:xfrm>
        </p:spPr>
        <p:txBody>
          <a:bodyPr/>
          <a:lstStyle/>
          <a:p>
            <a:r>
              <a:rPr lang="ru-RU" sz="4800" dirty="0" smtClean="0"/>
              <a:t>Работа ОУ с семьёй, находящейся в социально опасном положении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2708941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332656"/>
            <a:ext cx="6512511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sz="2400" dirty="0" smtClean="0"/>
              <a:t>Структура психолого-педагогического сопровождения семьи, оказавшейся в трудной жизненной ситуации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043608" y="2276872"/>
            <a:ext cx="7128792" cy="3816424"/>
          </a:xfrm>
        </p:spPr>
        <p:txBody>
          <a:bodyPr/>
          <a:lstStyle/>
          <a:p>
            <a:r>
              <a:rPr lang="ru-RU" dirty="0" smtClean="0"/>
              <a:t>Психолого-педагогическая поддержка ребёнка</a:t>
            </a:r>
          </a:p>
          <a:p>
            <a:pPr lvl="2"/>
            <a:r>
              <a:rPr lang="ru-RU" dirty="0" smtClean="0"/>
              <a:t>Развитие учебных и коммуникативных навыков ребёнка;</a:t>
            </a:r>
          </a:p>
          <a:p>
            <a:pPr lvl="2"/>
            <a:r>
              <a:rPr lang="ru-RU" dirty="0" smtClean="0"/>
              <a:t>Формирование мотивационно-волевой сферы личности ребёнка;</a:t>
            </a:r>
          </a:p>
          <a:p>
            <a:pPr lvl="2"/>
            <a:r>
              <a:rPr lang="ru-RU" dirty="0" smtClean="0"/>
              <a:t>Помощь в профессиональном самоопределении подростков;</a:t>
            </a:r>
          </a:p>
          <a:p>
            <a:pPr lvl="2"/>
            <a:r>
              <a:rPr lang="ru-RU" dirty="0" smtClean="0"/>
              <a:t>Развитие навыков продуктивного взаимодействия с родителями.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562659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7664" y="260648"/>
            <a:ext cx="6512511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sz="2400" dirty="0"/>
              <a:t>Структура психолого-педагогического сопровождения семьи, оказавшейся в трудной жизненной ситуации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87624" y="1844824"/>
            <a:ext cx="7056784" cy="4482832"/>
          </a:xfrm>
        </p:spPr>
        <p:txBody>
          <a:bodyPr/>
          <a:lstStyle/>
          <a:p>
            <a:r>
              <a:rPr lang="ru-RU" dirty="0" smtClean="0"/>
              <a:t>Психолого-педагогическая и образовательная поддержка родителей/опекунов:</a:t>
            </a:r>
          </a:p>
          <a:p>
            <a:pPr lvl="2"/>
            <a:r>
              <a:rPr lang="ru-RU" dirty="0" smtClean="0"/>
              <a:t>Развитие родительских навыков;</a:t>
            </a:r>
          </a:p>
          <a:p>
            <a:pPr lvl="2"/>
            <a:r>
              <a:rPr lang="ru-RU" dirty="0" smtClean="0"/>
              <a:t>Развитие способности понимать потребности и способности детей;</a:t>
            </a:r>
          </a:p>
          <a:p>
            <a:pPr lvl="2"/>
            <a:r>
              <a:rPr lang="ru-RU" dirty="0" smtClean="0"/>
              <a:t>Обучение продуктивным способам понимать и разрешать семейные конфликты;</a:t>
            </a:r>
          </a:p>
          <a:p>
            <a:pPr lvl="2"/>
            <a:r>
              <a:rPr lang="ru-RU" dirty="0" smtClean="0"/>
              <a:t>Развитие навыков продуктивного взаимодействия с детьми.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57376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404664"/>
            <a:ext cx="6512511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sz="2400" dirty="0" smtClean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</a:rPr>
              <a:t>Структура психолого-педагогического сопровождения семьи, оказавшейся в трудной жизненной ситуации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259632" y="2204864"/>
            <a:ext cx="7056784" cy="4050784"/>
          </a:xfrm>
        </p:spPr>
        <p:txBody>
          <a:bodyPr/>
          <a:lstStyle/>
          <a:p>
            <a:r>
              <a:rPr lang="ru-RU" dirty="0" smtClean="0"/>
              <a:t>Деятельность по налаживанию позитивного семейного взаимодействия:</a:t>
            </a:r>
          </a:p>
          <a:p>
            <a:pPr lvl="2"/>
            <a:r>
              <a:rPr lang="ru-RU" dirty="0" smtClean="0"/>
              <a:t>Расширение сети социальных контактов семьи;</a:t>
            </a:r>
          </a:p>
          <a:p>
            <a:pPr lvl="2"/>
            <a:r>
              <a:rPr lang="ru-RU" dirty="0" smtClean="0"/>
              <a:t>Стимулирование позитивной социальной активности членов семьи через вовлечение в клубную деятельность;</a:t>
            </a:r>
          </a:p>
          <a:p>
            <a:pPr lvl="2"/>
            <a:r>
              <a:rPr lang="ru-RU" dirty="0" smtClean="0"/>
              <a:t>Создание условий для развития функциональных стереотипов семейного взаимодействия.</a:t>
            </a:r>
          </a:p>
        </p:txBody>
      </p:sp>
    </p:spTree>
    <p:extLst>
      <p:ext uri="{BB962C8B-B14F-4D97-AF65-F5344CB8AC3E}">
        <p14:creationId xmlns:p14="http://schemas.microsoft.com/office/powerpoint/2010/main" val="34613890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404664"/>
            <a:ext cx="6512511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sz="2400" dirty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</a:rPr>
              <a:t>Структура психолого-педагогического сопровождения семьи, оказавшейся в трудной жизненной ситуации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259632" y="2204864"/>
            <a:ext cx="6912768" cy="3834760"/>
          </a:xfrm>
        </p:spPr>
        <p:txBody>
          <a:bodyPr/>
          <a:lstStyle/>
          <a:p>
            <a:r>
              <a:rPr lang="ru-RU" dirty="0" smtClean="0"/>
              <a:t>Мониторинг семейной динамики:</a:t>
            </a:r>
          </a:p>
          <a:p>
            <a:pPr lvl="2"/>
            <a:r>
              <a:rPr lang="ru-RU" dirty="0" smtClean="0"/>
              <a:t>Исследование исходного состояния семейной системы и психологических особенностей детей;</a:t>
            </a:r>
          </a:p>
          <a:p>
            <a:pPr lvl="2"/>
            <a:r>
              <a:rPr lang="ru-RU" dirty="0" smtClean="0"/>
              <a:t>Выделение функциональных и </a:t>
            </a:r>
            <a:r>
              <a:rPr lang="ru-RU" dirty="0" err="1" smtClean="0"/>
              <a:t>дисфункциональных</a:t>
            </a:r>
            <a:r>
              <a:rPr lang="ru-RU" dirty="0" smtClean="0"/>
              <a:t> характеристик семейной системы;</a:t>
            </a:r>
          </a:p>
          <a:p>
            <a:pPr lvl="2"/>
            <a:r>
              <a:rPr lang="ru-RU" dirty="0" smtClean="0"/>
              <a:t>Отслеживание изменений </a:t>
            </a:r>
            <a:r>
              <a:rPr lang="ru-RU" dirty="0"/>
              <a:t>функциональных и </a:t>
            </a:r>
            <a:r>
              <a:rPr lang="ru-RU" dirty="0" err="1"/>
              <a:t>дисфункциональных</a:t>
            </a:r>
            <a:r>
              <a:rPr lang="ru-RU" dirty="0"/>
              <a:t> характеристик семейной </a:t>
            </a:r>
            <a:r>
              <a:rPr lang="ru-RU" dirty="0" smtClean="0"/>
              <a:t>системы.</a:t>
            </a:r>
            <a:endParaRPr lang="ru-RU" dirty="0"/>
          </a:p>
          <a:p>
            <a:pPr lvl="2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321445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64088" y="5445224"/>
            <a:ext cx="3636085" cy="1258493"/>
          </a:xfrm>
        </p:spPr>
        <p:txBody>
          <a:bodyPr/>
          <a:lstStyle/>
          <a:p>
            <a:r>
              <a:rPr lang="ru-RU" sz="1400" dirty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</a:rPr>
              <a:t>ФЗ «об основах системы профилактики безнадзорности  и правонарушений несовершеннолетних</a:t>
            </a:r>
            <a:r>
              <a:rPr lang="ru-RU" sz="1800" dirty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</a:rPr>
              <a:t>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483684" y="404664"/>
            <a:ext cx="4321425" cy="4894730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Семья, находящаяся в социально опасном положении, - семья, имеющая детей, находящихся в социально опасном положении, а так же семья, где родители или законные представители несовершеннолетних не исполняют своих обязанностей по их воспитанию, обучению и (или) содержанию и (или) отрицательно влияют на их поведение, либо жестоко обращаются с ними.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://gorod48.ru/upload/iblock/8fd/8fd2002251f1a66faee82dc4a72da8f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556792"/>
            <a:ext cx="4304172" cy="3443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49331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932040" y="4797152"/>
            <a:ext cx="3373760" cy="1080120"/>
          </a:xfrm>
        </p:spPr>
        <p:txBody>
          <a:bodyPr/>
          <a:lstStyle/>
          <a:p>
            <a:r>
              <a:rPr lang="ru-RU" sz="1400" dirty="0" smtClean="0"/>
              <a:t>ФЗ «об основах системы профилактики безнадзорности  и правонарушений несовершеннолетних</a:t>
            </a:r>
            <a:r>
              <a:rPr lang="ru-RU" sz="1800" dirty="0" smtClean="0"/>
              <a:t>»</a:t>
            </a:r>
            <a:endParaRPr lang="ru-RU" sz="1800" dirty="0"/>
          </a:p>
        </p:txBody>
      </p:sp>
      <p:sp>
        <p:nvSpPr>
          <p:cNvPr id="5" name="Объект 4"/>
          <p:cNvSpPr>
            <a:spLocks noGrp="1"/>
          </p:cNvSpPr>
          <p:nvPr>
            <p:ph sz="quarter" idx="13"/>
          </p:nvPr>
        </p:nvSpPr>
        <p:spPr>
          <a:xfrm>
            <a:off x="3419872" y="731520"/>
            <a:ext cx="4968552" cy="3474720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Несовершеннолетний, находящийся в социально опасном положении, – лицо в возрасте до 18 лет, которое вследствие безнадзорности или беспризорности находится в обстановке, представляющей опасность для его жизни или здоровья либо не отвечающей требованиям к его воспитанию или содержанию, либо совершает правонарушение или антиобщественные действия.</a:t>
            </a:r>
            <a:endParaRPr lang="ru-RU" dirty="0"/>
          </a:p>
        </p:txBody>
      </p:sp>
      <p:pic>
        <p:nvPicPr>
          <p:cNvPr id="1026" name="Picture 2" descr="http://im4-tub-ru.yandex.net/i?id=125715106-04-72&amp;n=2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4437112"/>
            <a:ext cx="2603810" cy="1728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cs5347.userapi.com/u7801996/-14/x_0ba10a78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3045"/>
          <a:stretch/>
        </p:blipFill>
        <p:spPr bwMode="auto">
          <a:xfrm>
            <a:off x="395536" y="836712"/>
            <a:ext cx="2675596" cy="31577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88731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7920880" cy="1800200"/>
          </a:xfrm>
        </p:spPr>
        <p:txBody>
          <a:bodyPr/>
          <a:lstStyle/>
          <a:p>
            <a:pPr marL="0" indent="0" algn="ctr">
              <a:buNone/>
            </a:pPr>
            <a:r>
              <a:rPr lang="ru-RU" sz="2800" dirty="0"/>
              <a:t>Основные задачи деятельности по профилактике безнадзорности и правонарушений </a:t>
            </a:r>
            <a:r>
              <a:rPr lang="ru-RU" sz="2800" dirty="0" err="1"/>
              <a:t>несоверешеннолетних</a:t>
            </a:r>
            <a:r>
              <a:rPr lang="ru-RU" sz="2800" dirty="0"/>
              <a:t>:</a:t>
            </a:r>
            <a:br>
              <a:rPr lang="ru-RU" sz="2800" dirty="0"/>
            </a:b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67544" y="2132856"/>
            <a:ext cx="7992888" cy="4305632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Предупреждение безнадзорности, беспризорности, правонарушений и антиобщественных действий несовершеннолетних, выявление и устранение причин и условий, способствующих этому. </a:t>
            </a:r>
          </a:p>
          <a:p>
            <a:r>
              <a:rPr lang="ru-RU" dirty="0" smtClean="0"/>
              <a:t>Обеспечение защиты прав и законных интересов несовершеннолетних.</a:t>
            </a:r>
          </a:p>
          <a:p>
            <a:r>
              <a:rPr lang="ru-RU" dirty="0" smtClean="0"/>
              <a:t>Социально-педагогическая реабилитация несовершеннолетних, находящихся в социально опасном положении.</a:t>
            </a:r>
          </a:p>
          <a:p>
            <a:r>
              <a:rPr lang="ru-RU" dirty="0" smtClean="0"/>
              <a:t>Выявление и пресечение случаев вовлечения несовершеннолетних в совершение преступлений и антиобщественных действий.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84178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260648"/>
            <a:ext cx="6512511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smtClean="0"/>
              <a:t>Законы РФ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403648" y="1700808"/>
            <a:ext cx="6400800" cy="3474720"/>
          </a:xfrm>
        </p:spPr>
        <p:txBody>
          <a:bodyPr/>
          <a:lstStyle/>
          <a:p>
            <a:r>
              <a:rPr lang="ru-RU" dirty="0" smtClean="0"/>
              <a:t>ФЗ «Об основах системы профилактики безнадзорности  и правонарушений несовершеннолетних » №120-ФЗ от 24.06.1999г. </a:t>
            </a:r>
          </a:p>
          <a:p>
            <a:r>
              <a:rPr lang="ru-RU" dirty="0" smtClean="0"/>
              <a:t>ФЗ «Об опеке и попечительстве» №48-ФЗ от 24.04.2008г. </a:t>
            </a:r>
          </a:p>
          <a:p>
            <a:r>
              <a:rPr lang="ru-RU" dirty="0" smtClean="0"/>
              <a:t>Семейный кодекс РФ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305386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7808655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sz="2000" dirty="0" smtClean="0"/>
              <a:t>Нормативно-правовая база по выявлению несовершеннолетних и семей, находящихся </a:t>
            </a:r>
            <a:br>
              <a:rPr lang="ru-RU" sz="2000" dirty="0" smtClean="0"/>
            </a:br>
            <a:r>
              <a:rPr lang="ru-RU" sz="2000" dirty="0" smtClean="0"/>
              <a:t>в трудной жизненной ситуации</a:t>
            </a:r>
            <a:endParaRPr lang="ru-RU" sz="20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601843557"/>
              </p:ext>
            </p:extLst>
          </p:nvPr>
        </p:nvGraphicFramePr>
        <p:xfrm>
          <a:off x="611560" y="1268760"/>
          <a:ext cx="8136903" cy="498921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15306"/>
                <a:gridCol w="2771528"/>
                <a:gridCol w="4550069"/>
              </a:tblGrid>
              <a:tr h="4749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№п/п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25" marR="533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Учреждение системы профилактики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25" marR="533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На основании, какого законодательного акта действуют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25" marR="53325" marT="0" marB="0"/>
                </a:tc>
              </a:tr>
              <a:tr h="4382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25" marR="533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Подразделения по делам несовершеннолетних 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25" marR="533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- Приказ МВД РФ от 26.05.2000 г. №569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- ФЗ №120-ФЗ от 24.06.1999 г. 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25" marR="53325" marT="0" marB="0"/>
                </a:tc>
              </a:tr>
              <a:tr h="6573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25" marR="533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Органы управления образования и образовательные учреждения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25" marR="533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- ст. 122 Семейного Кодекса РФ;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- ФЗ №48-ФЗ от 24.04.2008 г.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- ФЗ №120-ФЗ от 24.06.1999 г.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25" marR="53325" marT="0" marB="0"/>
                </a:tc>
              </a:tr>
              <a:tr h="6573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3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25" marR="533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Органы управления здравоохранения и учреждения здравоохранения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25" marR="533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- ФЗ №48-ФЗ от 24.04.2008 г.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-приказ Минздрава РФ от 16.09.2003 г. №441;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- ФЗ №120-ФЗ от 24.06.1999 г.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25" marR="53325" marT="0" marB="0"/>
                </a:tc>
              </a:tr>
              <a:tr h="8329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4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25" marR="533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Органы управления социальной защитой населения и учреждения социального обслуживания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25" marR="533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- ФЗ №120-ФЗ от 24.06.1999 г.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- ФЗ №48-ФЗ от 24.04.2008 г.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 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25" marR="53325" marT="0" marB="0"/>
                </a:tc>
              </a:tr>
              <a:tr h="10955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5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25" marR="533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Отдел по делам семьи, защите материнства и детства, демографии Клинцовской городской администрации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25" marR="533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- ФЗ №48-ФЗ от 24.04.2008 г.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- ФЗ №120-ФЗ от 24.06.1999 г.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- Письмо </a:t>
                      </a:r>
                      <a:r>
                        <a:rPr lang="ru-RU" sz="1050" dirty="0" err="1">
                          <a:effectLst/>
                        </a:rPr>
                        <a:t>Минобрнауки</a:t>
                      </a:r>
                      <a:r>
                        <a:rPr lang="ru-RU" sz="1050" dirty="0">
                          <a:effectLst/>
                        </a:rPr>
                        <a:t> от 25.06.2007 г. № АФ-226/06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- статьи 121 и 122 Семейного Кодекса РФ;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- Закон Брянской области №52-3 от 03.07.2010г.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25" marR="53325" marT="0" marB="0"/>
                </a:tc>
              </a:tr>
              <a:tr h="8329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6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25" marR="533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Комиссии по делам несовершеннолетних и защите их прав при Клинцовской городской администрации 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25" marR="533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- ФЗ №120-ФЗ от 24.06.1999 г.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- Закон Брянской области «О комиссиях по делам несовершеннолетних и защите их прав в Брянской области» от 26.02.2004г. 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25" marR="53325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12585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339752" y="332656"/>
            <a:ext cx="6512511" cy="1143000"/>
          </a:xfrm>
        </p:spPr>
        <p:txBody>
          <a:bodyPr/>
          <a:lstStyle/>
          <a:p>
            <a:r>
              <a:rPr lang="ru-RU" dirty="0" smtClean="0"/>
              <a:t>Трудная жизненная ситуация</a:t>
            </a:r>
            <a:endParaRPr lang="ru-RU" dirty="0"/>
          </a:p>
        </p:txBody>
      </p:sp>
      <p:sp>
        <p:nvSpPr>
          <p:cNvPr id="7" name="Объект 6"/>
          <p:cNvSpPr>
            <a:spLocks noGrp="1"/>
          </p:cNvSpPr>
          <p:nvPr>
            <p:ph sz="quarter" idx="13"/>
          </p:nvPr>
        </p:nvSpPr>
        <p:spPr>
          <a:xfrm>
            <a:off x="755576" y="1916832"/>
            <a:ext cx="7776864" cy="4104456"/>
          </a:xfrm>
        </p:spPr>
        <p:txBody>
          <a:bodyPr>
            <a:normAutofit fontScale="85000" lnSpcReduction="20000"/>
          </a:bodyPr>
          <a:lstStyle/>
          <a:p>
            <a:pPr marL="45720" indent="0">
              <a:buNone/>
            </a:pPr>
            <a:r>
              <a:rPr lang="ru-RU" dirty="0" smtClean="0"/>
              <a:t>Ситуация, объективно нарушающая жизнедеятельность гражданина по причинам:</a:t>
            </a:r>
          </a:p>
          <a:p>
            <a:pPr lvl="2"/>
            <a:r>
              <a:rPr lang="ru-RU" dirty="0" smtClean="0"/>
              <a:t>Инвалидности</a:t>
            </a:r>
          </a:p>
          <a:p>
            <a:pPr lvl="2"/>
            <a:r>
              <a:rPr lang="ru-RU" dirty="0" smtClean="0"/>
              <a:t>Неспособности к самообслуживанию в связи с </a:t>
            </a:r>
          </a:p>
          <a:p>
            <a:pPr lvl="4"/>
            <a:r>
              <a:rPr lang="ru-RU" dirty="0" smtClean="0"/>
              <a:t>Преклонным возрастом</a:t>
            </a:r>
          </a:p>
          <a:p>
            <a:pPr lvl="4"/>
            <a:r>
              <a:rPr lang="ru-RU" dirty="0" smtClean="0"/>
              <a:t>Болезнью</a:t>
            </a:r>
          </a:p>
          <a:p>
            <a:pPr lvl="2"/>
            <a:r>
              <a:rPr lang="ru-RU" dirty="0" smtClean="0"/>
              <a:t>Безработицы</a:t>
            </a:r>
          </a:p>
          <a:p>
            <a:pPr lvl="2"/>
            <a:r>
              <a:rPr lang="ru-RU" dirty="0" smtClean="0"/>
              <a:t>Сиротства</a:t>
            </a:r>
          </a:p>
          <a:p>
            <a:pPr lvl="2"/>
            <a:r>
              <a:rPr lang="ru-RU" dirty="0" smtClean="0"/>
              <a:t>Одиночества</a:t>
            </a:r>
          </a:p>
          <a:p>
            <a:pPr lvl="2"/>
            <a:r>
              <a:rPr lang="ru-RU" dirty="0" smtClean="0"/>
              <a:t>Безнадзорности</a:t>
            </a:r>
          </a:p>
          <a:p>
            <a:pPr lvl="2"/>
            <a:r>
              <a:rPr lang="ru-RU" dirty="0" err="1" smtClean="0"/>
              <a:t>Малообеспеченности</a:t>
            </a:r>
            <a:endParaRPr lang="ru-RU" dirty="0" smtClean="0"/>
          </a:p>
          <a:p>
            <a:pPr lvl="2"/>
            <a:r>
              <a:rPr lang="ru-RU" dirty="0" smtClean="0"/>
              <a:t>Конфликтов и жестокого обращения в семье</a:t>
            </a:r>
          </a:p>
          <a:p>
            <a:pPr lvl="2"/>
            <a:r>
              <a:rPr lang="ru-RU" dirty="0" smtClean="0"/>
              <a:t>Нарушения прав и законных интересов (в том числе и детей)</a:t>
            </a:r>
          </a:p>
          <a:p>
            <a:pPr lvl="2"/>
            <a:r>
              <a:rPr lang="ru-RU" dirty="0" smtClean="0"/>
              <a:t>Отсутствия определенного места </a:t>
            </a:r>
            <a:r>
              <a:rPr lang="ru-RU" dirty="0" err="1" smtClean="0"/>
              <a:t>жительстваи</a:t>
            </a:r>
            <a:r>
              <a:rPr lang="ru-RU" dirty="0" smtClean="0"/>
              <a:t> т.д.</a:t>
            </a:r>
          </a:p>
          <a:p>
            <a:pPr marL="45720" indent="0">
              <a:buNone/>
            </a:pPr>
            <a:r>
              <a:rPr lang="ru-RU" dirty="0" smtClean="0"/>
              <a:t>Которую он (гражданин) не может преодолеть самостоятельно</a:t>
            </a:r>
          </a:p>
          <a:p>
            <a:pPr lvl="2"/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579668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188640"/>
            <a:ext cx="6512511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sz="4000" dirty="0" smtClean="0"/>
              <a:t>Стадии трудной жизненной ситуации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2800" dirty="0" smtClean="0"/>
              <a:t>(семейного неблагополучия)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259632" y="2348880"/>
            <a:ext cx="7128792" cy="3474720"/>
          </a:xfrm>
        </p:spPr>
        <p:txBody>
          <a:bodyPr/>
          <a:lstStyle/>
          <a:p>
            <a:r>
              <a:rPr lang="ru-RU" sz="2400" b="1" dirty="0" smtClean="0"/>
              <a:t>Ранняя</a:t>
            </a:r>
            <a:r>
              <a:rPr lang="ru-RU" dirty="0" smtClean="0"/>
              <a:t> – не зафиксировано нарушение прав ребёнка</a:t>
            </a:r>
          </a:p>
          <a:p>
            <a:r>
              <a:rPr lang="ru-RU" sz="2400" b="1" dirty="0" smtClean="0"/>
              <a:t>Своевременная</a:t>
            </a:r>
            <a:r>
              <a:rPr lang="ru-RU" dirty="0" smtClean="0"/>
              <a:t> – зафиксировано нарушение прав ребёнка, не повлекшее за собой угрозу жизни и здоровья.</a:t>
            </a:r>
          </a:p>
          <a:p>
            <a:r>
              <a:rPr lang="ru-RU" sz="2400" b="1" dirty="0" smtClean="0"/>
              <a:t>Поздняя </a:t>
            </a:r>
            <a:r>
              <a:rPr lang="ru-RU" dirty="0" smtClean="0"/>
              <a:t>– зафиксировано нарушение прав ребёнка, повлекшее за собой угрозу жизни (здоровья).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89908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04664"/>
            <a:ext cx="8136904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sz="2800" dirty="0" smtClean="0"/>
              <a:t>Целевые группы семей (детей), находящихся в трудной жизненной ситуации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899592" y="1700808"/>
            <a:ext cx="7560840" cy="4896544"/>
          </a:xfrm>
        </p:spPr>
        <p:txBody>
          <a:bodyPr>
            <a:normAutofit fontScale="92500"/>
          </a:bodyPr>
          <a:lstStyle/>
          <a:p>
            <a:pPr marL="502920" indent="-457200">
              <a:buFont typeface="+mj-lt"/>
              <a:buAutoNum type="arabicPeriod"/>
            </a:pPr>
            <a:r>
              <a:rPr lang="ru-RU" sz="1800" dirty="0" smtClean="0"/>
              <a:t>Группа семей (детей), находящихся в </a:t>
            </a:r>
            <a:r>
              <a:rPr lang="ru-RU" sz="2400" dirty="0" smtClean="0"/>
              <a:t>определённом социальном неблагополучии </a:t>
            </a:r>
            <a:r>
              <a:rPr lang="ru-RU" sz="1800" dirty="0" smtClean="0"/>
              <a:t>(ситуация, связанная с экономическими, юридическими, педагогическими, психологическими или медицинскими проблемами, не повлекшая за собой нарушение прав ребёнка), далее Семьи (дети) в ОСН.</a:t>
            </a:r>
          </a:p>
          <a:p>
            <a:pPr marL="502920" indent="-457200">
              <a:buFont typeface="+mj-lt"/>
              <a:buAutoNum type="arabicPeriod"/>
            </a:pPr>
            <a:r>
              <a:rPr lang="ru-RU" sz="1800" dirty="0" smtClean="0"/>
              <a:t>Группа семей (детей), относящихся к </a:t>
            </a:r>
            <a:r>
              <a:rPr lang="ru-RU" sz="2400" b="1" dirty="0" smtClean="0"/>
              <a:t>группе риска </a:t>
            </a:r>
            <a:r>
              <a:rPr lang="ru-RU" sz="1800" dirty="0" smtClean="0"/>
              <a:t>(ситуация, связанная с </a:t>
            </a:r>
            <a:r>
              <a:rPr lang="ru-RU" sz="1800" dirty="0"/>
              <a:t>экономическими, юридическими, педагогическими, психологическими или медицинскими проблемами</a:t>
            </a:r>
            <a:r>
              <a:rPr lang="ru-RU" sz="1800" dirty="0" smtClean="0"/>
              <a:t>, </a:t>
            </a:r>
            <a:r>
              <a:rPr lang="ru-RU" sz="1800" dirty="0"/>
              <a:t>повлекшая за собой нарушение прав </a:t>
            </a:r>
            <a:r>
              <a:rPr lang="ru-RU" sz="1800" dirty="0" smtClean="0"/>
              <a:t>ребёнка без угрозы его жизни, здоровью), далее Семьи (дети) в ГР. </a:t>
            </a:r>
          </a:p>
          <a:p>
            <a:pPr marL="502920" indent="-457200">
              <a:buFont typeface="+mj-lt"/>
              <a:buAutoNum type="arabicPeriod"/>
            </a:pPr>
            <a:r>
              <a:rPr lang="ru-RU" sz="1800" dirty="0" smtClean="0"/>
              <a:t>Группа семей (детей), находящихся в </a:t>
            </a:r>
            <a:r>
              <a:rPr lang="ru-RU" sz="2400" b="1" dirty="0" smtClean="0"/>
              <a:t>социально опасном положении</a:t>
            </a:r>
            <a:r>
              <a:rPr lang="ru-RU" sz="1800" dirty="0" smtClean="0"/>
              <a:t>, (</a:t>
            </a:r>
            <a:r>
              <a:rPr lang="ru-RU" sz="1800" dirty="0"/>
              <a:t>ситуация, связанная с экономическими, юридическими, педагогическими, психологическими или медицинскими проблемами, повлекшая за собой нарушение прав </a:t>
            </a:r>
            <a:r>
              <a:rPr lang="ru-RU" sz="1800" dirty="0" smtClean="0"/>
              <a:t>ребёнка, связанные с угрозой </a:t>
            </a:r>
            <a:r>
              <a:rPr lang="ru-RU" sz="1800" dirty="0"/>
              <a:t>его </a:t>
            </a:r>
            <a:r>
              <a:rPr lang="ru-RU" sz="1800" dirty="0" smtClean="0"/>
              <a:t>жизни и </a:t>
            </a:r>
            <a:r>
              <a:rPr lang="ru-RU" sz="1800" dirty="0"/>
              <a:t>здоровью), </a:t>
            </a:r>
            <a:r>
              <a:rPr lang="ru-RU" sz="1800" dirty="0" smtClean="0"/>
              <a:t>далее Семьи (дети) в СОП.</a:t>
            </a: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54178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657</TotalTime>
  <Words>900</Words>
  <Application>Microsoft Office PowerPoint</Application>
  <PresentationFormat>Экран (4:3)</PresentationFormat>
  <Paragraphs>94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Воздушный поток</vt:lpstr>
      <vt:lpstr>Работа ОУ с семьёй, находящейся в социально опасном положении</vt:lpstr>
      <vt:lpstr>ФЗ «об основах системы профилактики безнадзорности  и правонарушений несовершеннолетних»</vt:lpstr>
      <vt:lpstr>ФЗ «об основах системы профилактики безнадзорности  и правонарушений несовершеннолетних»</vt:lpstr>
      <vt:lpstr>Основные задачи деятельности по профилактике безнадзорности и правонарушений несоверешеннолетних: </vt:lpstr>
      <vt:lpstr>Законы РФ</vt:lpstr>
      <vt:lpstr>Нормативно-правовая база по выявлению несовершеннолетних и семей, находящихся  в трудной жизненной ситуации</vt:lpstr>
      <vt:lpstr>Трудная жизненная ситуация</vt:lpstr>
      <vt:lpstr>Стадии трудной жизненной ситуации  (семейного неблагополучия)</vt:lpstr>
      <vt:lpstr>Целевые группы семей (детей), находящихся в трудной жизненной ситуации</vt:lpstr>
      <vt:lpstr>Структура психолого-педагогического сопровождения семьи, оказавшейся в трудной жизненной ситуации</vt:lpstr>
      <vt:lpstr>Структура психолого-педагогического сопровождения семьи, оказавшейся в трудной жизненной ситуации</vt:lpstr>
      <vt:lpstr>Структура психолого-педагогического сопровождения семьи, оказавшейся в трудной жизненной ситуации</vt:lpstr>
      <vt:lpstr>Структура психолого-педагогического сопровождения семьи, оказавшейся в трудной жизненной ситуации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Работа ОУ с семьёй, находящейся в социально опасном положении</dc:title>
  <dc:creator>Юзер</dc:creator>
  <cp:lastModifiedBy>Юзер</cp:lastModifiedBy>
  <cp:revision>24</cp:revision>
  <dcterms:created xsi:type="dcterms:W3CDTF">2012-11-14T07:35:54Z</dcterms:created>
  <dcterms:modified xsi:type="dcterms:W3CDTF">2012-11-21T08:31:20Z</dcterms:modified>
</cp:coreProperties>
</file>