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76" r:id="rId3"/>
    <p:sldId id="298" r:id="rId4"/>
    <p:sldId id="274" r:id="rId5"/>
    <p:sldId id="279" r:id="rId6"/>
    <p:sldId id="294" r:id="rId7"/>
    <p:sldId id="295" r:id="rId8"/>
    <p:sldId id="290" r:id="rId9"/>
    <p:sldId id="280" r:id="rId10"/>
    <p:sldId id="319" r:id="rId11"/>
    <p:sldId id="313" r:id="rId12"/>
    <p:sldId id="297" r:id="rId13"/>
    <p:sldId id="296" r:id="rId14"/>
    <p:sldId id="299" r:id="rId15"/>
    <p:sldId id="317" r:id="rId16"/>
    <p:sldId id="291" r:id="rId17"/>
    <p:sldId id="320" r:id="rId18"/>
    <p:sldId id="316" r:id="rId19"/>
    <p:sldId id="293" r:id="rId20"/>
    <p:sldId id="318" r:id="rId21"/>
    <p:sldId id="315" r:id="rId22"/>
    <p:sldId id="314" r:id="rId23"/>
    <p:sldId id="300" r:id="rId24"/>
    <p:sldId id="32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1E54"/>
    <a:srgbClr val="020A53"/>
    <a:srgbClr val="1A80C3"/>
    <a:srgbClr val="4E9ED2"/>
    <a:srgbClr val="F4E59C"/>
    <a:srgbClr val="DDDDDD"/>
    <a:srgbClr val="B2B2B2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43" autoAdjust="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87591-9CD5-4388-B3FF-7AD50CFDF75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EB54DAA-4954-4161-ABCA-E3F3C7253677}">
      <dgm:prSet phldrT="[Текст]" custT="1"/>
      <dgm:spPr/>
      <dgm:t>
        <a:bodyPr/>
        <a:lstStyle/>
        <a:p>
          <a:endParaRPr lang="ru-RU" sz="1600" dirty="0" smtClean="0"/>
        </a:p>
        <a:p>
          <a:endParaRPr lang="ru-RU" sz="1600" dirty="0" smtClean="0"/>
        </a:p>
        <a:p>
          <a:r>
            <a:rPr lang="ru-RU" sz="1600" dirty="0" smtClean="0"/>
            <a:t>СТРАТА</a:t>
          </a:r>
          <a:endParaRPr lang="ru-RU" sz="1600" dirty="0"/>
        </a:p>
      </dgm:t>
    </dgm:pt>
    <dgm:pt modelId="{FD27C05F-1AE1-4459-B351-35405593FCC5}" type="parTrans" cxnId="{5BDD5CFB-8F56-4288-ADC1-0AD4989773D2}">
      <dgm:prSet/>
      <dgm:spPr/>
      <dgm:t>
        <a:bodyPr/>
        <a:lstStyle/>
        <a:p>
          <a:endParaRPr lang="ru-RU"/>
        </a:p>
      </dgm:t>
    </dgm:pt>
    <dgm:pt modelId="{739E64C5-CDCA-4F81-979C-056328414027}" type="sibTrans" cxnId="{5BDD5CFB-8F56-4288-ADC1-0AD4989773D2}">
      <dgm:prSet/>
      <dgm:spPr/>
      <dgm:t>
        <a:bodyPr/>
        <a:lstStyle/>
        <a:p>
          <a:endParaRPr lang="ru-RU"/>
        </a:p>
      </dgm:t>
    </dgm:pt>
    <dgm:pt modelId="{1398DC76-2094-442C-812C-EF79D85F21C6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СТРАТА</a:t>
          </a:r>
          <a:endParaRPr lang="ru-RU" dirty="0"/>
        </a:p>
      </dgm:t>
    </dgm:pt>
    <dgm:pt modelId="{886675C5-B2FA-43BF-8A8C-358B8C34D232}" type="parTrans" cxnId="{29048687-C861-48C1-BA75-40A536D66DEC}">
      <dgm:prSet/>
      <dgm:spPr/>
      <dgm:t>
        <a:bodyPr/>
        <a:lstStyle/>
        <a:p>
          <a:endParaRPr lang="ru-RU"/>
        </a:p>
      </dgm:t>
    </dgm:pt>
    <dgm:pt modelId="{C17514F7-ED4F-4F29-A29C-F10DD4739B00}" type="sibTrans" cxnId="{29048687-C861-48C1-BA75-40A536D66DEC}">
      <dgm:prSet/>
      <dgm:spPr/>
      <dgm:t>
        <a:bodyPr/>
        <a:lstStyle/>
        <a:p>
          <a:endParaRPr lang="ru-RU"/>
        </a:p>
      </dgm:t>
    </dgm:pt>
    <dgm:pt modelId="{F3A01990-FA8F-44F0-8FF9-971E17FEF5A0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СТРАТА</a:t>
          </a:r>
          <a:endParaRPr lang="ru-RU" dirty="0"/>
        </a:p>
      </dgm:t>
    </dgm:pt>
    <dgm:pt modelId="{D6E05A83-A056-4C01-9778-833DC8051184}" type="parTrans" cxnId="{B690A211-65B7-4142-9C89-417175AF8E67}">
      <dgm:prSet/>
      <dgm:spPr/>
      <dgm:t>
        <a:bodyPr/>
        <a:lstStyle/>
        <a:p>
          <a:endParaRPr lang="ru-RU"/>
        </a:p>
      </dgm:t>
    </dgm:pt>
    <dgm:pt modelId="{4D802EAB-9590-428A-A936-087BDC8B5AE2}" type="sibTrans" cxnId="{B690A211-65B7-4142-9C89-417175AF8E67}">
      <dgm:prSet/>
      <dgm:spPr/>
      <dgm:t>
        <a:bodyPr/>
        <a:lstStyle/>
        <a:p>
          <a:endParaRPr lang="ru-RU"/>
        </a:p>
      </dgm:t>
    </dgm:pt>
    <dgm:pt modelId="{FBCEEDF3-A4A1-42DF-AE21-BA83D7FE3EA4}" type="pres">
      <dgm:prSet presAssocID="{03887591-9CD5-4388-B3FF-7AD50CFDF756}" presName="Name0" presStyleCnt="0">
        <dgm:presLayoutVars>
          <dgm:dir/>
          <dgm:animLvl val="lvl"/>
          <dgm:resizeHandles val="exact"/>
        </dgm:presLayoutVars>
      </dgm:prSet>
      <dgm:spPr/>
    </dgm:pt>
    <dgm:pt modelId="{9EA9D2B8-7EBA-426C-BE80-24233B14931D}" type="pres">
      <dgm:prSet presAssocID="{BEB54DAA-4954-4161-ABCA-E3F3C7253677}" presName="Name8" presStyleCnt="0"/>
      <dgm:spPr/>
    </dgm:pt>
    <dgm:pt modelId="{06F2A713-8C58-4B94-B9DF-FC62615404D6}" type="pres">
      <dgm:prSet presAssocID="{BEB54DAA-4954-4161-ABCA-E3F3C7253677}" presName="level" presStyleLbl="node1" presStyleIdx="0" presStyleCnt="3" custLinFactNeighborX="0" custLinFactNeighborY="-83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D61C2-D37E-428C-8B18-E31FA2053246}" type="pres">
      <dgm:prSet presAssocID="{BEB54DAA-4954-4161-ABCA-E3F3C725367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DCFC3-2F95-4767-ACB6-A89F6BD9BCFD}" type="pres">
      <dgm:prSet presAssocID="{1398DC76-2094-442C-812C-EF79D85F21C6}" presName="Name8" presStyleCnt="0"/>
      <dgm:spPr/>
    </dgm:pt>
    <dgm:pt modelId="{3E2246AD-53D0-4260-8817-8ABF4179435F}" type="pres">
      <dgm:prSet presAssocID="{1398DC76-2094-442C-812C-EF79D85F21C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34E7D-5E89-4132-9FA4-7C2143E15443}" type="pres">
      <dgm:prSet presAssocID="{1398DC76-2094-442C-812C-EF79D85F21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9FED4-C345-48E6-99FA-FFA294E7F663}" type="pres">
      <dgm:prSet presAssocID="{F3A01990-FA8F-44F0-8FF9-971E17FEF5A0}" presName="Name8" presStyleCnt="0"/>
      <dgm:spPr/>
    </dgm:pt>
    <dgm:pt modelId="{F10C62D5-9CCA-4628-AD87-DC924D0F9574}" type="pres">
      <dgm:prSet presAssocID="{F3A01990-FA8F-44F0-8FF9-971E17FEF5A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FFBE8-56B3-4997-A4C8-E3792B50E4E7}" type="pres">
      <dgm:prSet presAssocID="{F3A01990-FA8F-44F0-8FF9-971E17FEF5A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420893-2E4C-4929-A659-EBFB07ED039E}" type="presOf" srcId="{F3A01990-FA8F-44F0-8FF9-971E17FEF5A0}" destId="{A19FFBE8-56B3-4997-A4C8-E3792B50E4E7}" srcOrd="1" destOrd="0" presId="urn:microsoft.com/office/officeart/2005/8/layout/pyramid1"/>
    <dgm:cxn modelId="{29048687-C861-48C1-BA75-40A536D66DEC}" srcId="{03887591-9CD5-4388-B3FF-7AD50CFDF756}" destId="{1398DC76-2094-442C-812C-EF79D85F21C6}" srcOrd="1" destOrd="0" parTransId="{886675C5-B2FA-43BF-8A8C-358B8C34D232}" sibTransId="{C17514F7-ED4F-4F29-A29C-F10DD4739B00}"/>
    <dgm:cxn modelId="{F61A18B8-40FD-438B-B633-E85D94B190CA}" type="presOf" srcId="{BEB54DAA-4954-4161-ABCA-E3F3C7253677}" destId="{06F2A713-8C58-4B94-B9DF-FC62615404D6}" srcOrd="0" destOrd="0" presId="urn:microsoft.com/office/officeart/2005/8/layout/pyramid1"/>
    <dgm:cxn modelId="{8CF5FB03-BED8-4F52-8F55-F6C4A0A1A78A}" type="presOf" srcId="{BEB54DAA-4954-4161-ABCA-E3F3C7253677}" destId="{77AD61C2-D37E-428C-8B18-E31FA2053246}" srcOrd="1" destOrd="0" presId="urn:microsoft.com/office/officeart/2005/8/layout/pyramid1"/>
    <dgm:cxn modelId="{5BDD5CFB-8F56-4288-ADC1-0AD4989773D2}" srcId="{03887591-9CD5-4388-B3FF-7AD50CFDF756}" destId="{BEB54DAA-4954-4161-ABCA-E3F3C7253677}" srcOrd="0" destOrd="0" parTransId="{FD27C05F-1AE1-4459-B351-35405593FCC5}" sibTransId="{739E64C5-CDCA-4F81-979C-056328414027}"/>
    <dgm:cxn modelId="{B7ECD590-DCD7-4C00-80FF-CE56D7D2B858}" type="presOf" srcId="{1398DC76-2094-442C-812C-EF79D85F21C6}" destId="{11934E7D-5E89-4132-9FA4-7C2143E15443}" srcOrd="1" destOrd="0" presId="urn:microsoft.com/office/officeart/2005/8/layout/pyramid1"/>
    <dgm:cxn modelId="{CFEA34BA-A9C9-490E-A78D-2C3394202168}" type="presOf" srcId="{F3A01990-FA8F-44F0-8FF9-971E17FEF5A0}" destId="{F10C62D5-9CCA-4628-AD87-DC924D0F9574}" srcOrd="0" destOrd="0" presId="urn:microsoft.com/office/officeart/2005/8/layout/pyramid1"/>
    <dgm:cxn modelId="{40EB5C52-BDA9-4240-ADB3-7E5A687DBECC}" type="presOf" srcId="{03887591-9CD5-4388-B3FF-7AD50CFDF756}" destId="{FBCEEDF3-A4A1-42DF-AE21-BA83D7FE3EA4}" srcOrd="0" destOrd="0" presId="urn:microsoft.com/office/officeart/2005/8/layout/pyramid1"/>
    <dgm:cxn modelId="{B5773A48-1E3E-40AB-ABEC-C2A967B2BEA8}" type="presOf" srcId="{1398DC76-2094-442C-812C-EF79D85F21C6}" destId="{3E2246AD-53D0-4260-8817-8ABF4179435F}" srcOrd="0" destOrd="0" presId="urn:microsoft.com/office/officeart/2005/8/layout/pyramid1"/>
    <dgm:cxn modelId="{B690A211-65B7-4142-9C89-417175AF8E67}" srcId="{03887591-9CD5-4388-B3FF-7AD50CFDF756}" destId="{F3A01990-FA8F-44F0-8FF9-971E17FEF5A0}" srcOrd="2" destOrd="0" parTransId="{D6E05A83-A056-4C01-9778-833DC8051184}" sibTransId="{4D802EAB-9590-428A-A936-087BDC8B5AE2}"/>
    <dgm:cxn modelId="{97B8816F-871B-4A47-89A3-B4F1F181B421}" type="presParOf" srcId="{FBCEEDF3-A4A1-42DF-AE21-BA83D7FE3EA4}" destId="{9EA9D2B8-7EBA-426C-BE80-24233B14931D}" srcOrd="0" destOrd="0" presId="urn:microsoft.com/office/officeart/2005/8/layout/pyramid1"/>
    <dgm:cxn modelId="{3056EA35-607B-4E55-B000-F8B11D4C698E}" type="presParOf" srcId="{9EA9D2B8-7EBA-426C-BE80-24233B14931D}" destId="{06F2A713-8C58-4B94-B9DF-FC62615404D6}" srcOrd="0" destOrd="0" presId="urn:microsoft.com/office/officeart/2005/8/layout/pyramid1"/>
    <dgm:cxn modelId="{E1EC2DFE-7955-49C7-B213-3D5D542B046B}" type="presParOf" srcId="{9EA9D2B8-7EBA-426C-BE80-24233B14931D}" destId="{77AD61C2-D37E-428C-8B18-E31FA2053246}" srcOrd="1" destOrd="0" presId="urn:microsoft.com/office/officeart/2005/8/layout/pyramid1"/>
    <dgm:cxn modelId="{4E8C72EA-894A-4FFF-B3C8-D3FE191980ED}" type="presParOf" srcId="{FBCEEDF3-A4A1-42DF-AE21-BA83D7FE3EA4}" destId="{C72DCFC3-2F95-4767-ACB6-A89F6BD9BCFD}" srcOrd="1" destOrd="0" presId="urn:microsoft.com/office/officeart/2005/8/layout/pyramid1"/>
    <dgm:cxn modelId="{48D1AC2F-C634-4BBF-980D-DEA08D2DDDC6}" type="presParOf" srcId="{C72DCFC3-2F95-4767-ACB6-A89F6BD9BCFD}" destId="{3E2246AD-53D0-4260-8817-8ABF4179435F}" srcOrd="0" destOrd="0" presId="urn:microsoft.com/office/officeart/2005/8/layout/pyramid1"/>
    <dgm:cxn modelId="{A71DBCCF-10D4-4C60-8692-C2052870E57B}" type="presParOf" srcId="{C72DCFC3-2F95-4767-ACB6-A89F6BD9BCFD}" destId="{11934E7D-5E89-4132-9FA4-7C2143E15443}" srcOrd="1" destOrd="0" presId="urn:microsoft.com/office/officeart/2005/8/layout/pyramid1"/>
    <dgm:cxn modelId="{152C6B93-0462-474B-ACA4-2409801ECE09}" type="presParOf" srcId="{FBCEEDF3-A4A1-42DF-AE21-BA83D7FE3EA4}" destId="{B239FED4-C345-48E6-99FA-FFA294E7F663}" srcOrd="2" destOrd="0" presId="urn:microsoft.com/office/officeart/2005/8/layout/pyramid1"/>
    <dgm:cxn modelId="{65003322-03B8-4A5D-B11D-DF266F51EAE8}" type="presParOf" srcId="{B239FED4-C345-48E6-99FA-FFA294E7F663}" destId="{F10C62D5-9CCA-4628-AD87-DC924D0F9574}" srcOrd="0" destOrd="0" presId="urn:microsoft.com/office/officeart/2005/8/layout/pyramid1"/>
    <dgm:cxn modelId="{764E302E-214B-48EC-B2A9-23FF14F05E15}" type="presParOf" srcId="{B239FED4-C345-48E6-99FA-FFA294E7F663}" destId="{A19FFBE8-56B3-4997-A4C8-E3792B50E4E7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57706-2EF7-49C6-A15D-963897889128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F485C-8F95-4629-A006-10C233F3C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5AD72-24A9-4864-A6E7-2C578D27CED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406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Oval 20"/>
          <p:cNvSpPr>
            <a:spLocks noChangeArrowheads="1"/>
          </p:cNvSpPr>
          <p:nvPr/>
        </p:nvSpPr>
        <p:spPr bwMode="gray">
          <a:xfrm>
            <a:off x="685800" y="304800"/>
            <a:ext cx="5905500" cy="5761038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ltGray">
          <a:xfrm>
            <a:off x="11113" y="4437063"/>
            <a:ext cx="9132887" cy="172878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95400" y="5334000"/>
            <a:ext cx="6553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762000" y="6419850"/>
            <a:ext cx="2133600" cy="17145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00800"/>
            <a:ext cx="685800" cy="171450"/>
          </a:xfr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BC03B1B-DCCE-43CB-ABCA-16725D1BA7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white">
          <a:xfrm>
            <a:off x="7620000" y="6324600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/>
              <a:t>LOGO</a:t>
            </a:r>
          </a:p>
        </p:txBody>
      </p:sp>
      <p:sp>
        <p:nvSpPr>
          <p:cNvPr id="3093" name="Oval 21" descr="a"/>
          <p:cNvSpPr>
            <a:spLocks noChangeArrowheads="1"/>
          </p:cNvSpPr>
          <p:nvPr/>
        </p:nvSpPr>
        <p:spPr bwMode="gray">
          <a:xfrm>
            <a:off x="971550" y="1628775"/>
            <a:ext cx="3529013" cy="3671888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Oval 22" descr="b"/>
          <p:cNvSpPr>
            <a:spLocks noChangeArrowheads="1"/>
          </p:cNvSpPr>
          <p:nvPr/>
        </p:nvSpPr>
        <p:spPr bwMode="gray">
          <a:xfrm>
            <a:off x="323850" y="1268413"/>
            <a:ext cx="1438275" cy="1511300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Oval 23" descr="d"/>
          <p:cNvSpPr>
            <a:spLocks noChangeArrowheads="1"/>
          </p:cNvSpPr>
          <p:nvPr/>
        </p:nvSpPr>
        <p:spPr bwMode="gray">
          <a:xfrm>
            <a:off x="1258888" y="260350"/>
            <a:ext cx="935037" cy="936625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gray">
          <a:xfrm>
            <a:off x="4211638" y="2636838"/>
            <a:ext cx="1223962" cy="1223962"/>
          </a:xfrm>
          <a:prstGeom prst="ellipse">
            <a:avLst/>
          </a:prstGeom>
          <a:solidFill>
            <a:srgbClr val="1BABE5">
              <a:alpha val="1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7" name="Oval 25" descr="c"/>
          <p:cNvSpPr>
            <a:spLocks noChangeArrowheads="1"/>
          </p:cNvSpPr>
          <p:nvPr/>
        </p:nvSpPr>
        <p:spPr bwMode="gray">
          <a:xfrm>
            <a:off x="3851275" y="3500438"/>
            <a:ext cx="1582738" cy="1582737"/>
          </a:xfrm>
          <a:prstGeom prst="ellipse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267200" y="1295400"/>
            <a:ext cx="4495800" cy="22860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15000" y="6391275"/>
            <a:ext cx="1933575" cy="244475"/>
          </a:xfrm>
        </p:spPr>
        <p:txBody>
          <a:bodyPr/>
          <a:lstStyle>
            <a:lvl1pPr algn="r">
              <a:defRPr sz="1200" b="1" i="1">
                <a:solidFill>
                  <a:schemeClr val="tx2"/>
                </a:solidFill>
              </a:defRPr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37612-7AA8-4310-B1B0-44CE00FB96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79438"/>
            <a:ext cx="18288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1600" y="579438"/>
            <a:ext cx="53340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ED846-29EB-4853-A228-0E6CB1C17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579438"/>
            <a:ext cx="6324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1600" y="1295400"/>
            <a:ext cx="7315200" cy="51816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3FCC0E2-CD33-4B6C-BAEC-82847F54A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11443-A651-4FB5-A148-1FA87F9F22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52276-6CB5-437B-9E55-01B76213F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12954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6F712-A72A-4230-B84D-7417FFCBA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D8974-0CED-4BFE-B751-58D0F3FF77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26822-8773-4254-98D8-F7C67EA148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2F57D-ED9F-4BF1-A4A6-653D77DEF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E3592-8FCD-45C3-A799-1727802DA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BA0FE-138A-4622-B3B7-29BC3096C3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Oval 18"/>
          <p:cNvSpPr>
            <a:spLocks noChangeArrowheads="1"/>
          </p:cNvSpPr>
          <p:nvPr/>
        </p:nvSpPr>
        <p:spPr bwMode="gray">
          <a:xfrm>
            <a:off x="179388" y="0"/>
            <a:ext cx="6804025" cy="6858000"/>
          </a:xfrm>
          <a:prstGeom prst="ellipse">
            <a:avLst/>
          </a:prstGeom>
          <a:gradFill rotWithShape="1">
            <a:gsLst>
              <a:gs pos="0">
                <a:schemeClr val="bg1">
                  <a:alpha val="27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gray">
          <a:xfrm>
            <a:off x="0" y="549275"/>
            <a:ext cx="9144000" cy="647700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33333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Oval 20" descr="b"/>
          <p:cNvSpPr>
            <a:spLocks noChangeArrowheads="1"/>
          </p:cNvSpPr>
          <p:nvPr/>
        </p:nvSpPr>
        <p:spPr bwMode="gray">
          <a:xfrm>
            <a:off x="1116013" y="58738"/>
            <a:ext cx="865187" cy="892175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Oval 21" descr="c"/>
          <p:cNvSpPr>
            <a:spLocks noChangeArrowheads="1"/>
          </p:cNvSpPr>
          <p:nvPr/>
        </p:nvSpPr>
        <p:spPr bwMode="gray">
          <a:xfrm>
            <a:off x="8101013" y="106363"/>
            <a:ext cx="790575" cy="830262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6" name="Oval 22" descr="a"/>
          <p:cNvSpPr>
            <a:spLocks noChangeArrowheads="1"/>
          </p:cNvSpPr>
          <p:nvPr/>
        </p:nvSpPr>
        <p:spPr bwMode="gray">
          <a:xfrm>
            <a:off x="179388" y="333375"/>
            <a:ext cx="1152525" cy="1223963"/>
          </a:xfrm>
          <a:prstGeom prst="ellipse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579438"/>
            <a:ext cx="6324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F546EC-A320-4898-93A2-9F610A2CA9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95400"/>
            <a:ext cx="7315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1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diagramColors" Target="../diagrams/colors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slide" Target="slide21.xml"/><Relationship Id="rId5" Type="http://schemas.openxmlformats.org/officeDocument/2006/relationships/slide" Target="slide16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38620" y="1285860"/>
            <a:ext cx="4905380" cy="2286000"/>
          </a:xfrm>
        </p:spPr>
        <p:txBody>
          <a:bodyPr/>
          <a:lstStyle/>
          <a:p>
            <a:pPr algn="ctr"/>
            <a:r>
              <a:rPr lang="ru-RU" dirty="0" smtClean="0"/>
              <a:t>СОЦИАЛЬНАЯ</a:t>
            </a:r>
            <a:br>
              <a:rPr lang="ru-RU" dirty="0" smtClean="0"/>
            </a:br>
            <a:r>
              <a:rPr lang="ru-RU" dirty="0" smtClean="0"/>
              <a:t>СФЕРА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b="1" dirty="0" smtClean="0"/>
              <a:t>ОБЩЕСТВОЗНАНИЕ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99947" y="214290"/>
            <a:ext cx="6863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МБОУ «</a:t>
            </a:r>
            <a:r>
              <a:rPr lang="ru-RU" b="1" dirty="0" err="1" smtClean="0"/>
              <a:t>Мстерская</a:t>
            </a:r>
            <a:r>
              <a:rPr lang="ru-RU" b="1" dirty="0" smtClean="0"/>
              <a:t> средняя общеобразовательная школа»</a:t>
            </a:r>
          </a:p>
          <a:p>
            <a:pPr algn="ctr"/>
            <a:r>
              <a:rPr lang="ru-RU" b="1" dirty="0" err="1" smtClean="0"/>
              <a:t>Вязниковского</a:t>
            </a:r>
            <a:r>
              <a:rPr lang="ru-RU" b="1" dirty="0" smtClean="0"/>
              <a:t> района Владимирской  области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УЧИТЕЛЬ: ЗЕЛЕНЦОВА СВЕТЛАНА НИКОЛАЕВНА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КРИТЕРИИ ВЫДЕЛЕНИЯ СТРАТ</a:t>
            </a:r>
            <a:endParaRPr lang="en-US" sz="2800" dirty="0"/>
          </a:p>
        </p:txBody>
      </p:sp>
      <p:sp>
        <p:nvSpPr>
          <p:cNvPr id="55299" name="Freeform 3"/>
          <p:cNvSpPr>
            <a:spLocks noEditPoints="1"/>
          </p:cNvSpPr>
          <p:nvPr/>
        </p:nvSpPr>
        <p:spPr bwMode="gray">
          <a:xfrm>
            <a:off x="838200" y="1981200"/>
            <a:ext cx="594360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5330" name="Oval 34"/>
          <p:cNvSpPr>
            <a:spLocks noChangeArrowheads="1"/>
          </p:cNvSpPr>
          <p:nvPr/>
        </p:nvSpPr>
        <p:spPr bwMode="gray">
          <a:xfrm rot="-723406">
            <a:off x="3154363" y="492760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31" name="Oval 35"/>
          <p:cNvSpPr>
            <a:spLocks noChangeArrowheads="1"/>
          </p:cNvSpPr>
          <p:nvPr/>
        </p:nvSpPr>
        <p:spPr bwMode="gray">
          <a:xfrm>
            <a:off x="3086100" y="370840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2" name="Oval 36"/>
          <p:cNvSpPr>
            <a:spLocks noChangeArrowheads="1"/>
          </p:cNvSpPr>
          <p:nvPr/>
        </p:nvSpPr>
        <p:spPr bwMode="gray">
          <a:xfrm>
            <a:off x="3106738" y="371792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3" name="Oval 37"/>
          <p:cNvSpPr>
            <a:spLocks noChangeArrowheads="1"/>
          </p:cNvSpPr>
          <p:nvPr/>
        </p:nvSpPr>
        <p:spPr bwMode="gray">
          <a:xfrm>
            <a:off x="3124200" y="373380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4" name="Oval 38"/>
          <p:cNvSpPr>
            <a:spLocks noChangeArrowheads="1"/>
          </p:cNvSpPr>
          <p:nvPr/>
        </p:nvSpPr>
        <p:spPr bwMode="gray">
          <a:xfrm>
            <a:off x="3216275" y="377825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gray">
          <a:xfrm>
            <a:off x="3502025" y="4335463"/>
            <a:ext cx="113717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ВЛАСТЬ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5336" name="Oval 40"/>
          <p:cNvSpPr>
            <a:spLocks noChangeArrowheads="1"/>
          </p:cNvSpPr>
          <p:nvPr/>
        </p:nvSpPr>
        <p:spPr bwMode="gray">
          <a:xfrm rot="-772996">
            <a:off x="1325563" y="4318000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249363" y="3327400"/>
            <a:ext cx="2241475" cy="1441450"/>
            <a:chOff x="732" y="2112"/>
            <a:chExt cx="1376" cy="860"/>
          </a:xfrm>
        </p:grpSpPr>
        <p:sp>
          <p:nvSpPr>
            <p:cNvPr id="55338" name="Oval 42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39" name="Oval 43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40" name="Oval 44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41" name="Oval 45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42" name="Text Box 46"/>
            <p:cNvSpPr txBox="1">
              <a:spLocks noChangeArrowheads="1"/>
            </p:cNvSpPr>
            <p:nvPr/>
          </p:nvSpPr>
          <p:spPr bwMode="gray">
            <a:xfrm>
              <a:off x="904" y="2414"/>
              <a:ext cx="1204" cy="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ОБРАЗОВАНИЕ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5343" name="Oval 47"/>
          <p:cNvSpPr>
            <a:spLocks noChangeArrowheads="1"/>
          </p:cNvSpPr>
          <p:nvPr/>
        </p:nvSpPr>
        <p:spPr bwMode="gray">
          <a:xfrm>
            <a:off x="990600" y="2562225"/>
            <a:ext cx="9144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44" name="Oval 48"/>
          <p:cNvSpPr>
            <a:spLocks noChangeArrowheads="1"/>
          </p:cNvSpPr>
          <p:nvPr/>
        </p:nvSpPr>
        <p:spPr bwMode="gray">
          <a:xfrm>
            <a:off x="1066800" y="1955800"/>
            <a:ext cx="1023938" cy="10239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5" name="Oval 49"/>
          <p:cNvSpPr>
            <a:spLocks noChangeArrowheads="1"/>
          </p:cNvSpPr>
          <p:nvPr/>
        </p:nvSpPr>
        <p:spPr bwMode="gray">
          <a:xfrm>
            <a:off x="1079500" y="1960563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6" name="Oval 50"/>
          <p:cNvSpPr>
            <a:spLocks noChangeArrowheads="1"/>
          </p:cNvSpPr>
          <p:nvPr/>
        </p:nvSpPr>
        <p:spPr bwMode="gray">
          <a:xfrm>
            <a:off x="1090613" y="1971675"/>
            <a:ext cx="950912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7" name="Oval 51"/>
          <p:cNvSpPr>
            <a:spLocks noChangeArrowheads="1"/>
          </p:cNvSpPr>
          <p:nvPr/>
        </p:nvSpPr>
        <p:spPr bwMode="gray">
          <a:xfrm>
            <a:off x="1144588" y="1997075"/>
            <a:ext cx="847725" cy="757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8" name="Text Box 52"/>
          <p:cNvSpPr txBox="1">
            <a:spLocks noChangeArrowheads="1"/>
          </p:cNvSpPr>
          <p:nvPr/>
        </p:nvSpPr>
        <p:spPr bwMode="gray">
          <a:xfrm>
            <a:off x="1262063" y="2305050"/>
            <a:ext cx="133914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ПРЕСТИЖ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5349" name="Oval 53"/>
          <p:cNvSpPr>
            <a:spLocks noChangeArrowheads="1"/>
          </p:cNvSpPr>
          <p:nvPr/>
        </p:nvSpPr>
        <p:spPr bwMode="gray">
          <a:xfrm>
            <a:off x="2286000" y="2032000"/>
            <a:ext cx="685800" cy="228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50" name="Oval 54"/>
          <p:cNvSpPr>
            <a:spLocks noChangeArrowheads="1"/>
          </p:cNvSpPr>
          <p:nvPr/>
        </p:nvSpPr>
        <p:spPr bwMode="gray">
          <a:xfrm>
            <a:off x="2408238" y="1498600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1" name="Oval 55"/>
          <p:cNvSpPr>
            <a:spLocks noChangeArrowheads="1"/>
          </p:cNvSpPr>
          <p:nvPr/>
        </p:nvSpPr>
        <p:spPr bwMode="gray">
          <a:xfrm>
            <a:off x="2417763" y="1501775"/>
            <a:ext cx="665162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2" name="Oval 56"/>
          <p:cNvSpPr>
            <a:spLocks noChangeArrowheads="1"/>
          </p:cNvSpPr>
          <p:nvPr/>
        </p:nvSpPr>
        <p:spPr bwMode="gray">
          <a:xfrm>
            <a:off x="2424113" y="1508125"/>
            <a:ext cx="633412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3" name="Oval 57"/>
          <p:cNvSpPr>
            <a:spLocks noChangeArrowheads="1"/>
          </p:cNvSpPr>
          <p:nvPr/>
        </p:nvSpPr>
        <p:spPr bwMode="gray">
          <a:xfrm>
            <a:off x="2460625" y="1527175"/>
            <a:ext cx="563563" cy="503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4" name="Text Box 58"/>
          <p:cNvSpPr txBox="1">
            <a:spLocks noChangeArrowheads="1"/>
          </p:cNvSpPr>
          <p:nvPr/>
        </p:nvSpPr>
        <p:spPr bwMode="gray">
          <a:xfrm>
            <a:off x="2478088" y="1722438"/>
            <a:ext cx="101008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ДОХОД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6172200" y="3824288"/>
            <a:ext cx="4715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6324600" y="3976688"/>
            <a:ext cx="4715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643182"/>
            <a:ext cx="955672" cy="11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4429132"/>
            <a:ext cx="1083931" cy="10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142984"/>
            <a:ext cx="928694" cy="92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5143512"/>
            <a:ext cx="1166372" cy="110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graphicFrame>
        <p:nvGraphicFramePr>
          <p:cNvPr id="39" name="Схема 38"/>
          <p:cNvGraphicFramePr/>
          <p:nvPr/>
        </p:nvGraphicFramePr>
        <p:xfrm>
          <a:off x="6072198" y="1571612"/>
          <a:ext cx="2786082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8501090" y="6429396"/>
            <a:ext cx="500066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5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5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5" grpId="0"/>
      <p:bldP spid="553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Прочитайте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текст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выберите из списка пропущенные слова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71480"/>
            <a:ext cx="914400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«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Общество динамично: и отдельные люди, и социальные группы постоянно изменяют свой ________ (1). Это явление получило название социальной ________ (2). Социологи различают несколько ее типов. Перемещения, не изменяющие социального положения индивидов и групп, называют ________ (3) мобильностью. Примерами являются переход из одной возрастной группы в другую, смена места работы, а также переселение людей из одной местности или страны в другую, т. е. ________ (4). ________ (5) мобильность предполагает качественное изменение социального положения человека. Примерами может служить получение или лишение дворянского титула в феодальном обществе, профессиональная карьера – в современном и т.п. Каналами мобильности выступают социальные ________ (6): семья, школа, собственность, церковь, армия и т. п.».</a:t>
            </a: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3429000"/>
            <a:ext cx="9144000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Слова в списке даны в именительном падеже, единственном числе. Каждое слово (словосочетание) может быть использовано только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Выбирайте последовательно одно слово за другим, мысленно заполняя словами каждый пропуск. Обратите внимание на то, что в списке слов больше, чем вам потребуется для заполнения пропусков.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549676"/>
            <a:ext cx="3214678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	миграция 	</a:t>
            </a:r>
          </a:p>
          <a:p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	мобильность 	</a:t>
            </a:r>
          </a:p>
          <a:p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	горизонтальная 	</a:t>
            </a:r>
          </a:p>
          <a:p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	лифт</a:t>
            </a:r>
          </a:p>
          <a:p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Д) 	статус 	</a:t>
            </a:r>
          </a:p>
          <a:p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Е) 	вертикальная 	</a:t>
            </a:r>
          </a:p>
          <a:p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Ж) 	группа 	</a:t>
            </a:r>
          </a:p>
          <a:p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З) 	стратификация 	</a:t>
            </a:r>
          </a:p>
          <a:p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И) 	</a:t>
            </a:r>
            <a:r>
              <a:rPr lang="ru-RU" sz="16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маргинализация</a:t>
            </a:r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endParaRPr lang="ru-RU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86116" y="4929198"/>
          <a:ext cx="5595936" cy="741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32656"/>
                <a:gridCol w="932656"/>
                <a:gridCol w="932656"/>
                <a:gridCol w="932656"/>
                <a:gridCol w="932656"/>
                <a:gridCol w="9326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215206" y="6143644"/>
            <a:ext cx="138518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7940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</a:rPr>
              <a:t>ДБВАЕГ</a:t>
            </a:r>
            <a:endParaRPr lang="ru-RU" sz="1600" dirty="0">
              <a:solidFill>
                <a:srgbClr val="000000"/>
              </a:solidFill>
              <a:latin typeface="Times New Roman"/>
              <a:ea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15206" y="6143644"/>
            <a:ext cx="1428760" cy="4286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5643570" y="6143644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14282" y="836613"/>
            <a:ext cx="8631268" cy="5592783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dirty="0"/>
              <a:t>   </a:t>
            </a:r>
            <a:r>
              <a:rPr lang="ru-RU" b="1" dirty="0"/>
              <a:t>В одном из первых сводов законов Киевской Руси – «Русской Правде» - предусмотрены различные наказания за убийство. Так, штраф за убийство тиуна (управителя) был огромен: он равнялся стоимости стада в 80 волов или в 400 баранов. Жизнь смерда или холопа ценилась во много раз дешевле</a:t>
            </a:r>
            <a:r>
              <a:rPr lang="ru-RU" b="1" dirty="0" smtClean="0"/>
              <a:t>. </a:t>
            </a:r>
          </a:p>
          <a:p>
            <a:pPr algn="ctr">
              <a:lnSpc>
                <a:spcPct val="80000"/>
              </a:lnSpc>
              <a:buNone/>
            </a:pPr>
            <a:endParaRPr lang="ru-RU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/>
              <a:t>      Какие выводы </a:t>
            </a:r>
            <a:r>
              <a:rPr lang="ru-RU" b="1" dirty="0" smtClean="0"/>
              <a:t>можно сделать о социальной структуре Киевской Руси, используя данные «Русской Правды»? </a:t>
            </a:r>
            <a:endParaRPr lang="ru-RU" b="1" dirty="0"/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285752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79438"/>
            <a:ext cx="6324600" cy="777860"/>
          </a:xfrm>
        </p:spPr>
        <p:txBody>
          <a:bodyPr/>
          <a:lstStyle/>
          <a:p>
            <a:pPr algn="ctr"/>
            <a:r>
              <a:rPr lang="ru-RU" sz="2800" dirty="0"/>
              <a:t>СОЦИАЛЬНЫЕ РОЛИ И </a:t>
            </a:r>
            <a:r>
              <a:rPr lang="ru-RU" sz="2800" dirty="0" smtClean="0"/>
              <a:t>СТАТУСЫ</a:t>
            </a:r>
            <a:r>
              <a:rPr lang="ru-RU" sz="3600" dirty="0"/>
              <a:t/>
            </a:r>
            <a:br>
              <a:rPr lang="ru-RU" sz="3600" dirty="0"/>
            </a:b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5562600" y="3095625"/>
            <a:ext cx="3295680" cy="154782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285720" y="3095625"/>
            <a:ext cx="3143280" cy="147638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285720" y="3643314"/>
            <a:ext cx="299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000000"/>
                </a:solidFill>
              </a:rPr>
              <a:t>ПРЕДПИСАННЫЙ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4054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5" name="Freeform 23"/>
          <p:cNvSpPr>
            <a:spLocks/>
          </p:cNvSpPr>
          <p:nvPr/>
        </p:nvSpPr>
        <p:spPr bwMode="gray">
          <a:xfrm>
            <a:off x="3222625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6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7" name="Freeform 25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4060" name="Oval 28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1" name="Oval 29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4062" name="Oval 30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3500430" y="1500174"/>
            <a:ext cx="2106026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800" b="1" dirty="0" smtClean="0">
                <a:solidFill>
                  <a:srgbClr val="FF0000"/>
                </a:solidFill>
              </a:rPr>
              <a:t>ТИПЫ </a:t>
            </a:r>
          </a:p>
          <a:p>
            <a:pPr algn="ctr" eaLnBrk="0" hangingPunct="0"/>
            <a:r>
              <a:rPr lang="ru-RU" sz="2800" b="1" dirty="0" smtClean="0">
                <a:solidFill>
                  <a:srgbClr val="FF0000"/>
                </a:solidFill>
              </a:rPr>
              <a:t>СТАТУСОВ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5786446" y="3643314"/>
            <a:ext cx="29956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000000"/>
                </a:solidFill>
              </a:rPr>
              <a:t>ДОСТИГАЕМЫЙ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358214" y="6286520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4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79438"/>
            <a:ext cx="6324600" cy="706422"/>
          </a:xfrm>
        </p:spPr>
        <p:txBody>
          <a:bodyPr/>
          <a:lstStyle/>
          <a:p>
            <a:pPr algn="ctr"/>
            <a:r>
              <a:rPr lang="ru-RU" sz="2800" dirty="0" smtClean="0"/>
              <a:t>СОЦИАЛЬНЫЕ РОЛИ И </a:t>
            </a:r>
            <a:r>
              <a:rPr lang="ru-RU" sz="2800" dirty="0" smtClean="0"/>
              <a:t>СТАТУСЫ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5643570" y="3071810"/>
            <a:ext cx="2714644" cy="135732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642910" y="3095625"/>
            <a:ext cx="2786090" cy="140494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714348" y="3295650"/>
            <a:ext cx="2562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СОЦИАЛЬНЫЙ </a:t>
            </a:r>
          </a:p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СТАТУС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4054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5" name="Freeform 23"/>
          <p:cNvSpPr>
            <a:spLocks/>
          </p:cNvSpPr>
          <p:nvPr/>
        </p:nvSpPr>
        <p:spPr bwMode="gray">
          <a:xfrm>
            <a:off x="3222625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6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7" name="Freeform 25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4060" name="Oval 28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1" name="Oval 29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4062" name="Oval 30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3500430" y="1643050"/>
            <a:ext cx="211737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 smtClean="0">
                <a:solidFill>
                  <a:srgbClr val="FF0000"/>
                </a:solidFill>
              </a:rPr>
              <a:t>СРАВНИ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5791200" y="3352800"/>
            <a:ext cx="2424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СОЦИАЛЬНАЯ</a:t>
            </a:r>
          </a:p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РОЛЬ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0" name="Горизонтальный свиток 19"/>
          <p:cNvSpPr/>
          <p:nvPr/>
        </p:nvSpPr>
        <p:spPr>
          <a:xfrm>
            <a:off x="285720" y="4857760"/>
            <a:ext cx="3500462" cy="150019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Это то, кем является человек в обществе</a:t>
            </a:r>
            <a:endParaRPr lang="ru-RU" sz="2400" dirty="0"/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5143504" y="4929198"/>
            <a:ext cx="3714776" cy="14287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Это ожидаемое поведение человека, обладающего каким-либо </a:t>
            </a:r>
            <a:r>
              <a:rPr lang="ru-RU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статусом.</a:t>
            </a:r>
            <a:endParaRPr lang="ru-RU" sz="2000" dirty="0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429652" y="6500834"/>
            <a:ext cx="428628" cy="3571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642918"/>
            <a:ext cx="764383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отличие от авторитета личности, престиж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-15182" y="1267873"/>
            <a:ext cx="9143999" cy="792088"/>
          </a:xfrm>
          <a:prstGeom prst="rect">
            <a:avLst/>
          </a:prstGeom>
          <a:gradFill>
            <a:gsLst>
              <a:gs pos="100000">
                <a:srgbClr val="C00000">
                  <a:alpha val="31000"/>
                </a:srgbClr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зависит от антуража</a:t>
            </a: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12099" y="2240868"/>
            <a:ext cx="9143999" cy="792088"/>
          </a:xfrm>
          <a:prstGeom prst="rect">
            <a:avLst/>
          </a:prstGeom>
          <a:gradFill>
            <a:gsLst>
              <a:gs pos="100000">
                <a:srgbClr val="C00000">
                  <a:alpha val="31000"/>
                </a:srgbClr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отражает степень признания окружающими личных и деловых качеств</a:t>
            </a: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-29911" y="3294541"/>
            <a:ext cx="9143999" cy="792088"/>
          </a:xfrm>
          <a:prstGeom prst="rect">
            <a:avLst/>
          </a:prstGeom>
          <a:gradFill>
            <a:gsLst>
              <a:gs pos="100000">
                <a:srgbClr val="C00000">
                  <a:alpha val="31000"/>
                </a:srgbClr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социальной позиции, занимаемой в обществе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-15182" y="4365104"/>
            <a:ext cx="9199043" cy="792088"/>
          </a:xfrm>
          <a:prstGeom prst="rect">
            <a:avLst/>
          </a:prstGeom>
          <a:gradFill>
            <a:gsLst>
              <a:gs pos="100000">
                <a:srgbClr val="C00000">
                  <a:alpha val="31000"/>
                </a:srgbClr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особой силой подчинения одних людей другим</a:t>
            </a: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286776" y="6143644"/>
            <a:ext cx="500066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157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79438"/>
            <a:ext cx="6324600" cy="777860"/>
          </a:xfrm>
        </p:spPr>
        <p:txBody>
          <a:bodyPr/>
          <a:lstStyle/>
          <a:p>
            <a:r>
              <a:rPr lang="ru-RU" sz="3600" dirty="0"/>
              <a:t>ЭТНИЧЕСКИЕ ОБЩНОСТИ</a:t>
            </a:r>
            <a:r>
              <a:rPr lang="en-US" sz="3600" dirty="0"/>
              <a:t/>
            </a:r>
            <a:br>
              <a:rPr lang="en-US" sz="3600" dirty="0"/>
            </a:br>
            <a:endParaRPr lang="en-US" sz="2000" dirty="0"/>
          </a:p>
        </p:txBody>
      </p:sp>
      <p:sp>
        <p:nvSpPr>
          <p:cNvPr id="43026" name="Freeform 18"/>
          <p:cNvSpPr>
            <a:spLocks/>
          </p:cNvSpPr>
          <p:nvPr/>
        </p:nvSpPr>
        <p:spPr bwMode="invGray">
          <a:xfrm>
            <a:off x="7761288" y="1752600"/>
            <a:ext cx="614362" cy="981075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00563F">
                  <a:gamma/>
                  <a:shade val="46275"/>
                  <a:invGamma/>
                </a:srgbClr>
              </a:gs>
              <a:gs pos="50000">
                <a:srgbClr val="00563F"/>
              </a:gs>
              <a:gs pos="100000">
                <a:srgbClr val="00563F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7" name="Freeform 19"/>
          <p:cNvSpPr>
            <a:spLocks/>
          </p:cNvSpPr>
          <p:nvPr/>
        </p:nvSpPr>
        <p:spPr bwMode="invGray">
          <a:xfrm>
            <a:off x="4821238" y="1752600"/>
            <a:ext cx="3560762" cy="627063"/>
          </a:xfrm>
          <a:custGeom>
            <a:avLst/>
            <a:gdLst/>
            <a:ahLst/>
            <a:cxnLst>
              <a:cxn ang="0">
                <a:pos x="1478" y="284"/>
              </a:cxn>
              <a:cxn ang="0">
                <a:pos x="0" y="284"/>
              </a:cxn>
              <a:cxn ang="0">
                <a:pos x="446" y="0"/>
              </a:cxn>
              <a:cxn ang="0">
                <a:pos x="1786" y="0"/>
              </a:cxn>
              <a:cxn ang="0">
                <a:pos x="1478" y="284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rgbClr val="00CC99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8" name="Freeform 20"/>
          <p:cNvSpPr>
            <a:spLocks/>
          </p:cNvSpPr>
          <p:nvPr/>
        </p:nvSpPr>
        <p:spPr bwMode="gray">
          <a:xfrm>
            <a:off x="7143750" y="2727325"/>
            <a:ext cx="612775" cy="974725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2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4B1092">
                  <a:gamma/>
                  <a:shade val="46275"/>
                  <a:invGamma/>
                </a:srgbClr>
              </a:gs>
              <a:gs pos="50000">
                <a:srgbClr val="4B1092"/>
              </a:gs>
              <a:gs pos="100000">
                <a:srgbClr val="4B1092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9" name="Freeform 21"/>
          <p:cNvSpPr>
            <a:spLocks/>
          </p:cNvSpPr>
          <p:nvPr/>
        </p:nvSpPr>
        <p:spPr bwMode="gray">
          <a:xfrm>
            <a:off x="3937000" y="2727325"/>
            <a:ext cx="3827463" cy="625475"/>
          </a:xfrm>
          <a:custGeom>
            <a:avLst/>
            <a:gdLst/>
            <a:ahLst/>
            <a:cxnLst>
              <a:cxn ang="0">
                <a:pos x="1612" y="284"/>
              </a:cxn>
              <a:cxn ang="0">
                <a:pos x="0" y="284"/>
              </a:cxn>
              <a:cxn ang="0">
                <a:pos x="446" y="0"/>
              </a:cxn>
              <a:cxn ang="0">
                <a:pos x="1920" y="0"/>
              </a:cxn>
              <a:cxn ang="0">
                <a:pos x="1612" y="284"/>
              </a:cxn>
            </a:cxnLst>
            <a:rect l="0" t="0" r="r" b="b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solidFill>
            <a:srgbClr val="A77B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30" name="Freeform 22"/>
          <p:cNvSpPr>
            <a:spLocks/>
          </p:cNvSpPr>
          <p:nvPr/>
        </p:nvSpPr>
        <p:spPr bwMode="gray">
          <a:xfrm>
            <a:off x="6524625" y="3690938"/>
            <a:ext cx="611188" cy="981075"/>
          </a:xfrm>
          <a:custGeom>
            <a:avLst/>
            <a:gdLst/>
            <a:ahLst/>
            <a:cxnLst>
              <a:cxn ang="0">
                <a:pos x="306" y="122"/>
              </a:cxn>
              <a:cxn ang="0">
                <a:pos x="0" y="444"/>
              </a:cxn>
              <a:cxn ang="0">
                <a:pos x="0" y="286"/>
              </a:cxn>
              <a:cxn ang="0">
                <a:pos x="306" y="0"/>
              </a:cxn>
              <a:cxn ang="0">
                <a:pos x="306" y="122"/>
              </a:cxn>
            </a:cxnLst>
            <a:rect l="0" t="0" r="r" b="b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rgbClr val="90330A">
                  <a:gamma/>
                  <a:shade val="46275"/>
                  <a:invGamma/>
                </a:srgbClr>
              </a:gs>
              <a:gs pos="50000">
                <a:srgbClr val="90330A"/>
              </a:gs>
              <a:gs pos="100000">
                <a:srgbClr val="90330A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31" name="Freeform 23"/>
          <p:cNvSpPr>
            <a:spLocks/>
          </p:cNvSpPr>
          <p:nvPr/>
        </p:nvSpPr>
        <p:spPr bwMode="gray">
          <a:xfrm>
            <a:off x="5910263" y="4657725"/>
            <a:ext cx="614362" cy="981075"/>
          </a:xfrm>
          <a:custGeom>
            <a:avLst/>
            <a:gdLst/>
            <a:ahLst/>
            <a:cxnLst>
              <a:cxn ang="0">
                <a:pos x="308" y="122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2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gradFill rotWithShape="1">
            <a:gsLst>
              <a:gs pos="0">
                <a:srgbClr val="906B0E">
                  <a:gamma/>
                  <a:shade val="46275"/>
                  <a:invGamma/>
                </a:srgbClr>
              </a:gs>
              <a:gs pos="50000">
                <a:srgbClr val="906B0E"/>
              </a:gs>
              <a:gs pos="100000">
                <a:srgbClr val="906B0E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32" name="Freeform 24"/>
          <p:cNvSpPr>
            <a:spLocks/>
          </p:cNvSpPr>
          <p:nvPr/>
        </p:nvSpPr>
        <p:spPr bwMode="gray">
          <a:xfrm>
            <a:off x="2178050" y="4662488"/>
            <a:ext cx="4346575" cy="627062"/>
          </a:xfrm>
          <a:custGeom>
            <a:avLst/>
            <a:gdLst/>
            <a:ahLst/>
            <a:cxnLst>
              <a:cxn ang="0">
                <a:pos x="1872" y="284"/>
              </a:cxn>
              <a:cxn ang="0">
                <a:pos x="0" y="284"/>
              </a:cxn>
              <a:cxn ang="0">
                <a:pos x="446" y="0"/>
              </a:cxn>
              <a:cxn ang="0">
                <a:pos x="2180" y="0"/>
              </a:cxn>
              <a:cxn ang="0">
                <a:pos x="1872" y="284"/>
              </a:cxn>
            </a:cxnLst>
            <a:rect l="0" t="0" r="r" b="b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solidFill>
            <a:srgbClr val="F2E16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invGray">
          <a:xfrm flipH="1">
            <a:off x="914400" y="5632450"/>
            <a:ext cx="1263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invGray">
          <a:xfrm flipH="1">
            <a:off x="914400" y="4657725"/>
            <a:ext cx="214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invGray">
          <a:xfrm flipH="1">
            <a:off x="914400" y="3695700"/>
            <a:ext cx="3030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invGray">
          <a:xfrm flipH="1">
            <a:off x="914400" y="2735263"/>
            <a:ext cx="391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invGray">
          <a:xfrm flipH="1">
            <a:off x="914400" y="1758950"/>
            <a:ext cx="479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invGray">
          <a:xfrm>
            <a:off x="1104900" y="1752600"/>
            <a:ext cx="0" cy="1011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invGray">
          <a:xfrm>
            <a:off x="1104900" y="2763838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invGray">
          <a:xfrm>
            <a:off x="1104900" y="3709988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invGray">
          <a:xfrm>
            <a:off x="1104900" y="4657725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42" name="Freeform 34"/>
          <p:cNvSpPr>
            <a:spLocks/>
          </p:cNvSpPr>
          <p:nvPr/>
        </p:nvSpPr>
        <p:spPr bwMode="invGray">
          <a:xfrm>
            <a:off x="2808288" y="1941513"/>
            <a:ext cx="1957387" cy="3157537"/>
          </a:xfrm>
          <a:custGeom>
            <a:avLst/>
            <a:gdLst/>
            <a:ahLst/>
            <a:cxnLst>
              <a:cxn ang="0">
                <a:pos x="12" y="2464"/>
              </a:cxn>
              <a:cxn ang="0">
                <a:pos x="56" y="2120"/>
              </a:cxn>
              <a:cxn ang="0">
                <a:pos x="124" y="1808"/>
              </a:cxn>
              <a:cxn ang="0">
                <a:pos x="212" y="1524"/>
              </a:cxn>
              <a:cxn ang="0">
                <a:pos x="316" y="1270"/>
              </a:cxn>
              <a:cxn ang="0">
                <a:pos x="430" y="1044"/>
              </a:cxn>
              <a:cxn ang="0">
                <a:pos x="550" y="846"/>
              </a:cxn>
              <a:cxn ang="0">
                <a:pos x="672" y="674"/>
              </a:cxn>
              <a:cxn ang="0">
                <a:pos x="792" y="528"/>
              </a:cxn>
              <a:cxn ang="0">
                <a:pos x="906" y="408"/>
              </a:cxn>
              <a:cxn ang="0">
                <a:pos x="1010" y="310"/>
              </a:cxn>
              <a:cxn ang="0">
                <a:pos x="1096" y="236"/>
              </a:cxn>
              <a:cxn ang="0">
                <a:pos x="1164" y="184"/>
              </a:cxn>
              <a:cxn ang="0">
                <a:pos x="1208" y="154"/>
              </a:cxn>
              <a:cxn ang="0">
                <a:pos x="1224" y="144"/>
              </a:cxn>
              <a:cxn ang="0">
                <a:pos x="1728" y="56"/>
              </a:cxn>
              <a:cxn ang="0">
                <a:pos x="1568" y="328"/>
              </a:cxn>
              <a:cxn ang="0">
                <a:pos x="1554" y="332"/>
              </a:cxn>
              <a:cxn ang="0">
                <a:pos x="1514" y="346"/>
              </a:cxn>
              <a:cxn ang="0">
                <a:pos x="1452" y="370"/>
              </a:cxn>
              <a:cxn ang="0">
                <a:pos x="1370" y="410"/>
              </a:cxn>
              <a:cxn ang="0">
                <a:pos x="1270" y="466"/>
              </a:cxn>
              <a:cxn ang="0">
                <a:pos x="1158" y="540"/>
              </a:cxn>
              <a:cxn ang="0">
                <a:pos x="1034" y="636"/>
              </a:cxn>
              <a:cxn ang="0">
                <a:pos x="904" y="756"/>
              </a:cxn>
              <a:cxn ang="0">
                <a:pos x="770" y="900"/>
              </a:cxn>
              <a:cxn ang="0">
                <a:pos x="632" y="1076"/>
              </a:cxn>
              <a:cxn ang="0">
                <a:pos x="498" y="1280"/>
              </a:cxn>
              <a:cxn ang="0">
                <a:pos x="370" y="1518"/>
              </a:cxn>
              <a:cxn ang="0">
                <a:pos x="248" y="1792"/>
              </a:cxn>
              <a:cxn ang="0">
                <a:pos x="138" y="2104"/>
              </a:cxn>
              <a:cxn ang="0">
                <a:pos x="42" y="2456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D11364">
                  <a:gamma/>
                  <a:shade val="46275"/>
                  <a:invGamma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gray">
          <a:xfrm>
            <a:off x="4827588" y="2379663"/>
            <a:ext cx="2947987" cy="352425"/>
          </a:xfrm>
          <a:prstGeom prst="rect">
            <a:avLst/>
          </a:prstGeom>
          <a:gradFill rotWithShape="1">
            <a:gsLst>
              <a:gs pos="0">
                <a:srgbClr val="00906A">
                  <a:gamma/>
                  <a:shade val="72549"/>
                  <a:invGamma/>
                </a:srgbClr>
              </a:gs>
              <a:gs pos="50000">
                <a:srgbClr val="00906A"/>
              </a:gs>
              <a:gs pos="100000">
                <a:srgbClr val="00906A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600" b="1" dirty="0" smtClean="0">
                <a:latin typeface="Verdana" pitchFamily="34" charset="0"/>
              </a:rPr>
              <a:t>НАЦИЯ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43044" name="Rectangle 36"/>
          <p:cNvSpPr>
            <a:spLocks noChangeArrowheads="1"/>
          </p:cNvSpPr>
          <p:nvPr/>
        </p:nvSpPr>
        <p:spPr bwMode="gray">
          <a:xfrm>
            <a:off x="3938588" y="3352800"/>
            <a:ext cx="3211512" cy="346075"/>
          </a:xfrm>
          <a:prstGeom prst="rect">
            <a:avLst/>
          </a:prstGeom>
          <a:gradFill rotWithShape="1">
            <a:gsLst>
              <a:gs pos="0">
                <a:srgbClr val="8041FF">
                  <a:gamma/>
                  <a:shade val="72549"/>
                  <a:invGamma/>
                </a:srgbClr>
              </a:gs>
              <a:gs pos="50000">
                <a:srgbClr val="8041FF"/>
              </a:gs>
              <a:gs pos="100000">
                <a:srgbClr val="8041FF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600" b="1" dirty="0" smtClean="0">
                <a:latin typeface="Verdana" pitchFamily="34" charset="0"/>
              </a:rPr>
              <a:t>НАРОДНОСТЬ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43045" name="Freeform 37"/>
          <p:cNvSpPr>
            <a:spLocks/>
          </p:cNvSpPr>
          <p:nvPr/>
        </p:nvSpPr>
        <p:spPr bwMode="gray">
          <a:xfrm>
            <a:off x="3059113" y="3690938"/>
            <a:ext cx="4083050" cy="631825"/>
          </a:xfrm>
          <a:custGeom>
            <a:avLst/>
            <a:gdLst/>
            <a:ahLst/>
            <a:cxnLst>
              <a:cxn ang="0">
                <a:pos x="1742" y="286"/>
              </a:cxn>
              <a:cxn ang="0">
                <a:pos x="0" y="286"/>
              </a:cxn>
              <a:cxn ang="0">
                <a:pos x="446" y="0"/>
              </a:cxn>
              <a:cxn ang="0">
                <a:pos x="2048" y="0"/>
              </a:cxn>
              <a:cxn ang="0">
                <a:pos x="1742" y="286"/>
              </a:cxn>
            </a:cxnLst>
            <a:rect l="0" t="0" r="r" b="b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solidFill>
            <a:srgbClr val="FF9966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gray">
          <a:xfrm>
            <a:off x="3060700" y="4322763"/>
            <a:ext cx="3478213" cy="344487"/>
          </a:xfrm>
          <a:prstGeom prst="rect">
            <a:avLst/>
          </a:prstGeom>
          <a:gradFill rotWithShape="1">
            <a:gsLst>
              <a:gs pos="0">
                <a:srgbClr val="DC7150">
                  <a:gamma/>
                  <a:shade val="72549"/>
                  <a:invGamma/>
                </a:srgbClr>
              </a:gs>
              <a:gs pos="50000">
                <a:srgbClr val="DC7150"/>
              </a:gs>
              <a:gs pos="100000">
                <a:srgbClr val="DC7150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600" b="1" dirty="0" smtClean="0">
                <a:latin typeface="Verdana" pitchFamily="34" charset="0"/>
              </a:rPr>
              <a:t>ПЛЕМЯ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gray">
          <a:xfrm>
            <a:off x="2176463" y="5291138"/>
            <a:ext cx="3741737" cy="344487"/>
          </a:xfrm>
          <a:prstGeom prst="rect">
            <a:avLst/>
          </a:prstGeom>
          <a:gradFill rotWithShape="1">
            <a:gsLst>
              <a:gs pos="0">
                <a:srgbClr val="D0A11C">
                  <a:gamma/>
                  <a:shade val="72549"/>
                  <a:invGamma/>
                </a:srgbClr>
              </a:gs>
              <a:gs pos="50000">
                <a:srgbClr val="D0A11C"/>
              </a:gs>
              <a:gs pos="100000">
                <a:srgbClr val="D0A11C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600" b="1" dirty="0" smtClean="0">
                <a:latin typeface="Verdana" pitchFamily="34" charset="0"/>
              </a:rPr>
              <a:t>РОД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43048" name="Text Box 40"/>
          <p:cNvSpPr txBox="1">
            <a:spLocks noChangeArrowheads="1"/>
          </p:cNvSpPr>
          <p:nvPr/>
        </p:nvSpPr>
        <p:spPr bwMode="invGray">
          <a:xfrm>
            <a:off x="1095375" y="2128838"/>
            <a:ext cx="30027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dirty="0" smtClean="0">
                <a:latin typeface="Verdana" pitchFamily="34" charset="0"/>
              </a:rPr>
              <a:t>ИНДУСТРИАЛЬНОЕ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43049" name="Text Box 41"/>
          <p:cNvSpPr txBox="1">
            <a:spLocks noChangeArrowheads="1"/>
          </p:cNvSpPr>
          <p:nvPr/>
        </p:nvSpPr>
        <p:spPr bwMode="invGray">
          <a:xfrm>
            <a:off x="1095375" y="3086100"/>
            <a:ext cx="26532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dirty="0" smtClean="0">
                <a:latin typeface="Verdana" pitchFamily="34" charset="0"/>
              </a:rPr>
              <a:t>ТРАДИЦИОННОЕ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43050" name="Text Box 42"/>
          <p:cNvSpPr txBox="1">
            <a:spLocks noChangeArrowheads="1"/>
          </p:cNvSpPr>
          <p:nvPr/>
        </p:nvSpPr>
        <p:spPr bwMode="invGray">
          <a:xfrm>
            <a:off x="1095375" y="4087813"/>
            <a:ext cx="2424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dirty="0" smtClean="0">
                <a:latin typeface="Verdana" pitchFamily="34" charset="0"/>
              </a:rPr>
              <a:t>ПЕРВОБЫТНОЕ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43051" name="Text Box 43"/>
          <p:cNvSpPr txBox="1">
            <a:spLocks noChangeArrowheads="1"/>
          </p:cNvSpPr>
          <p:nvPr/>
        </p:nvSpPr>
        <p:spPr bwMode="invGray">
          <a:xfrm>
            <a:off x="1095375" y="5022850"/>
            <a:ext cx="2424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dirty="0" smtClean="0">
                <a:latin typeface="Verdana" pitchFamily="34" charset="0"/>
              </a:rPr>
              <a:t>ПЕРВОБЫТНОЕ</a:t>
            </a:r>
            <a:endParaRPr lang="en-US" sz="2000" b="1" dirty="0" smtClean="0">
              <a:latin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034" y="1785926"/>
            <a:ext cx="60304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О</a:t>
            </a:r>
          </a:p>
          <a:p>
            <a:pPr algn="ctr"/>
            <a:r>
              <a:rPr lang="ru-RU" sz="3200" b="1" dirty="0" smtClean="0"/>
              <a:t>Б</a:t>
            </a:r>
          </a:p>
          <a:p>
            <a:pPr algn="ctr"/>
            <a:r>
              <a:rPr lang="ru-RU" sz="3200" b="1" dirty="0" smtClean="0"/>
              <a:t>Щ</a:t>
            </a:r>
          </a:p>
          <a:p>
            <a:pPr algn="ctr"/>
            <a:r>
              <a:rPr lang="ru-RU" sz="3200" b="1" dirty="0" smtClean="0"/>
              <a:t>Е</a:t>
            </a:r>
          </a:p>
          <a:p>
            <a:pPr algn="ctr"/>
            <a:r>
              <a:rPr lang="ru-RU" sz="3200" b="1" dirty="0" smtClean="0"/>
              <a:t>С</a:t>
            </a:r>
          </a:p>
          <a:p>
            <a:pPr algn="ctr"/>
            <a:r>
              <a:rPr lang="ru-RU" sz="3200" b="1" dirty="0" smtClean="0"/>
              <a:t>Т</a:t>
            </a:r>
          </a:p>
          <a:p>
            <a:pPr algn="ctr"/>
            <a:r>
              <a:rPr lang="ru-RU" sz="3200" b="1" dirty="0" smtClean="0"/>
              <a:t>В</a:t>
            </a:r>
          </a:p>
          <a:p>
            <a:pPr algn="ctr"/>
            <a:r>
              <a:rPr lang="ru-RU" sz="3200" b="1" dirty="0"/>
              <a:t>О</a:t>
            </a: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215338" y="6286520"/>
            <a:ext cx="571504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3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3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3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3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3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3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6" grpId="0" animBg="1"/>
      <p:bldP spid="43050" grpId="0"/>
      <p:bldP spid="430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84" y="579438"/>
            <a:ext cx="6096016" cy="563562"/>
          </a:xfrm>
        </p:spPr>
        <p:txBody>
          <a:bodyPr/>
          <a:lstStyle/>
          <a:p>
            <a:pPr algn="ctr"/>
            <a:r>
              <a:rPr lang="ru-RU" sz="4400" dirty="0" smtClean="0"/>
              <a:t>ЭТНОС</a:t>
            </a:r>
            <a:endParaRPr lang="en-US" sz="4400" dirty="0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invGray">
          <a:xfrm>
            <a:off x="0" y="1524000"/>
            <a:ext cx="6096000" cy="4495800"/>
          </a:xfrm>
          <a:prstGeom prst="rightArrow">
            <a:avLst>
              <a:gd name="adj1" fmla="val 79306"/>
              <a:gd name="adj2" fmla="val 33584"/>
            </a:avLst>
          </a:prstGeom>
          <a:gradFill rotWithShape="1">
            <a:gsLst>
              <a:gs pos="0">
                <a:srgbClr val="105EAE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blackWhite">
          <a:xfrm>
            <a:off x="285720" y="2133600"/>
            <a:ext cx="428628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4000" b="1" dirty="0" smtClean="0"/>
              <a:t>ИНТЕГРАЦИЯ</a:t>
            </a:r>
            <a:endParaRPr lang="en-US" sz="4000" b="1" dirty="0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blackWhite">
          <a:xfrm>
            <a:off x="214282" y="4214818"/>
            <a:ext cx="4324352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200" b="1" dirty="0" smtClean="0"/>
              <a:t>ДИФФЕРЕНЦИАЦИЯ</a:t>
            </a:r>
            <a:endParaRPr lang="en-US" sz="3200" b="1" dirty="0"/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black">
          <a:xfrm>
            <a:off x="5943600" y="3124200"/>
            <a:ext cx="32004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МЕЖЭТНИЧЕСКИЕ</a:t>
            </a:r>
          </a:p>
          <a:p>
            <a:pPr algn="ctr"/>
            <a:r>
              <a:rPr lang="ru-RU" sz="2400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ОТНОШЕНИЯ</a:t>
            </a:r>
            <a:endParaRPr lang="en-US" sz="2400" dirty="0">
              <a:solidFill>
                <a:srgbClr val="FFE10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429652" y="6215082"/>
            <a:ext cx="357190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WordArt 2"/>
          <p:cNvSpPr>
            <a:spLocks noChangeArrowheads="1" noChangeShapeType="1" noTextEdit="1"/>
          </p:cNvSpPr>
          <p:nvPr/>
        </p:nvSpPr>
        <p:spPr bwMode="auto">
          <a:xfrm>
            <a:off x="5929322" y="3857628"/>
            <a:ext cx="2357454" cy="26606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19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2852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Верны ли следующие суждения о социальных нормах?</a:t>
            </a:r>
            <a:r>
              <a:rPr lang="ru-RU" sz="2400" dirty="0"/>
              <a:t> 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dirty="0"/>
              <a:t>А. К социальным нормам относятся лишь те предписания, которые закреплены в законах.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dirty="0"/>
              <a:t>Б. Поведение, не соответствующее принятым в обществе нормам, называется конформизмом.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 dirty="0"/>
              <a:t>верно только А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 dirty="0"/>
              <a:t>верно только Б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 dirty="0"/>
              <a:t>верно и А, и Б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 dirty="0"/>
              <a:t>оба утверждения неверны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29652" y="6143644"/>
            <a:ext cx="42862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6" name="Picture 0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959600"/>
          </a:xfrm>
          <a:noFill/>
          <a:ln/>
        </p:spPr>
      </p:pic>
      <p:sp>
        <p:nvSpPr>
          <p:cNvPr id="55296" name="Text Box 0" descr="Голубая тисненая бумага"/>
          <p:cNvSpPr txBox="1">
            <a:spLocks noChangeArrowheads="1"/>
          </p:cNvSpPr>
          <p:nvPr/>
        </p:nvSpPr>
        <p:spPr bwMode="auto">
          <a:xfrm>
            <a:off x="2628900" y="1628775"/>
            <a:ext cx="2447925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</a:rPr>
              <a:t>позитивные</a:t>
            </a:r>
          </a:p>
        </p:txBody>
      </p:sp>
      <p:sp>
        <p:nvSpPr>
          <p:cNvPr id="55297" name="Text Box 1" descr="Голубая тисненая бумага"/>
          <p:cNvSpPr txBox="1">
            <a:spLocks noChangeArrowheads="1"/>
          </p:cNvSpPr>
          <p:nvPr/>
        </p:nvSpPr>
        <p:spPr bwMode="auto">
          <a:xfrm>
            <a:off x="5437188" y="1628775"/>
            <a:ext cx="2447925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</a:rPr>
              <a:t>негативные</a:t>
            </a:r>
          </a:p>
        </p:txBody>
      </p:sp>
      <p:sp>
        <p:nvSpPr>
          <p:cNvPr id="55299" name="Text Box 3" descr="Голубая тисненая бумага"/>
          <p:cNvSpPr txBox="1">
            <a:spLocks noChangeArrowheads="1"/>
          </p:cNvSpPr>
          <p:nvPr/>
        </p:nvSpPr>
        <p:spPr bwMode="auto">
          <a:xfrm>
            <a:off x="0" y="2636838"/>
            <a:ext cx="2305050" cy="4429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>
                <a:solidFill>
                  <a:srgbClr val="000000"/>
                </a:solidFill>
              </a:rPr>
              <a:t>формальные</a:t>
            </a:r>
          </a:p>
        </p:txBody>
      </p:sp>
      <p:sp>
        <p:nvSpPr>
          <p:cNvPr id="55300" name="Text Box 4" descr="Голубая тисненая бумага"/>
          <p:cNvSpPr txBox="1">
            <a:spLocks noChangeArrowheads="1"/>
          </p:cNvSpPr>
          <p:nvPr/>
        </p:nvSpPr>
        <p:spPr bwMode="auto">
          <a:xfrm>
            <a:off x="34925" y="4437063"/>
            <a:ext cx="2592388" cy="4429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>
                <a:solidFill>
                  <a:srgbClr val="000000"/>
                </a:solidFill>
              </a:rPr>
              <a:t>неформальные</a:t>
            </a:r>
          </a:p>
        </p:txBody>
      </p:sp>
      <p:sp>
        <p:nvSpPr>
          <p:cNvPr id="55303" name="Text Box 7" descr="Голубая тисненая бумага"/>
          <p:cNvSpPr txBox="1">
            <a:spLocks noChangeArrowheads="1"/>
          </p:cNvSpPr>
          <p:nvPr/>
        </p:nvSpPr>
        <p:spPr bwMode="auto">
          <a:xfrm>
            <a:off x="5364163" y="2276475"/>
            <a:ext cx="719137" cy="396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</a:rPr>
              <a:t>Ф-</a:t>
            </a:r>
          </a:p>
        </p:txBody>
      </p:sp>
      <p:sp>
        <p:nvSpPr>
          <p:cNvPr id="55305" name="Text Box 9" descr="Голубая тисненая бумага"/>
          <p:cNvSpPr txBox="1">
            <a:spLocks noChangeArrowheads="1"/>
          </p:cNvSpPr>
          <p:nvPr/>
        </p:nvSpPr>
        <p:spPr bwMode="auto">
          <a:xfrm>
            <a:off x="2698750" y="4076700"/>
            <a:ext cx="649288" cy="396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</a:rPr>
              <a:t>Н+</a:t>
            </a:r>
          </a:p>
        </p:txBody>
      </p:sp>
      <p:sp>
        <p:nvSpPr>
          <p:cNvPr id="55304" name="Text Box 8" descr="Голубая тисненая бумага"/>
          <p:cNvSpPr txBox="1">
            <a:spLocks noChangeArrowheads="1"/>
          </p:cNvSpPr>
          <p:nvPr/>
        </p:nvSpPr>
        <p:spPr bwMode="auto">
          <a:xfrm>
            <a:off x="2700338" y="2349500"/>
            <a:ext cx="647700" cy="396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</a:rPr>
              <a:t>Ф+</a:t>
            </a:r>
          </a:p>
        </p:txBody>
      </p:sp>
      <p:sp>
        <p:nvSpPr>
          <p:cNvPr id="55306" name="Text Box 10" descr="Голубая тисненая бумага"/>
          <p:cNvSpPr txBox="1">
            <a:spLocks noChangeArrowheads="1"/>
          </p:cNvSpPr>
          <p:nvPr/>
        </p:nvSpPr>
        <p:spPr bwMode="auto">
          <a:xfrm>
            <a:off x="5435600" y="4149725"/>
            <a:ext cx="504825" cy="396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</a:rPr>
              <a:t>Н-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700338" y="2205038"/>
            <a:ext cx="5327650" cy="3600450"/>
          </a:xfrm>
          <a:prstGeom prst="rect">
            <a:avLst/>
          </a:prstGeom>
          <a:noFill/>
          <a:ln w="444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8" name="Rectangle 12" descr="Голубая тисненая бумага"/>
          <p:cNvSpPr>
            <a:spLocks noChangeArrowheads="1"/>
          </p:cNvSpPr>
          <p:nvPr/>
        </p:nvSpPr>
        <p:spPr bwMode="auto">
          <a:xfrm>
            <a:off x="500034" y="357166"/>
            <a:ext cx="8172450" cy="66673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Социальный </a:t>
            </a:r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контроль</a:t>
            </a:r>
          </a:p>
        </p:txBody>
      </p:sp>
      <p:sp>
        <p:nvSpPr>
          <p:cNvPr id="14" name="Выноска-облако 13"/>
          <p:cNvSpPr/>
          <p:nvPr/>
        </p:nvSpPr>
        <p:spPr>
          <a:xfrm>
            <a:off x="4500562" y="1000108"/>
            <a:ext cx="1857388" cy="8572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?</a:t>
            </a:r>
            <a:endParaRPr lang="ru-RU" sz="6600" b="1" dirty="0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358214" y="6357958"/>
            <a:ext cx="35719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121" name="Group 161"/>
          <p:cNvGrpSpPr>
            <a:grpSpLocks/>
          </p:cNvGrpSpPr>
          <p:nvPr/>
        </p:nvGrpSpPr>
        <p:grpSpPr bwMode="auto">
          <a:xfrm>
            <a:off x="2024063" y="4786313"/>
            <a:ext cx="609600" cy="609600"/>
            <a:chOff x="816" y="1872"/>
            <a:chExt cx="384" cy="384"/>
          </a:xfrm>
        </p:grpSpPr>
        <p:sp>
          <p:nvSpPr>
            <p:cNvPr id="41122" name="Oval 162"/>
            <p:cNvSpPr>
              <a:spLocks noChangeArrowheads="1"/>
            </p:cNvSpPr>
            <p:nvPr/>
          </p:nvSpPr>
          <p:spPr bwMode="gray">
            <a:xfrm>
              <a:off x="816" y="1872"/>
              <a:ext cx="384" cy="38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1123" name="Oval 163"/>
            <p:cNvSpPr>
              <a:spLocks noChangeArrowheads="1"/>
            </p:cNvSpPr>
            <p:nvPr/>
          </p:nvSpPr>
          <p:spPr bwMode="gray">
            <a:xfrm>
              <a:off x="816" y="1872"/>
              <a:ext cx="384" cy="38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32001"/>
                  </a:schemeClr>
                </a:gs>
                <a:gs pos="100000">
                  <a:schemeClr val="accent2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1124" name="Oval 164"/>
            <p:cNvSpPr>
              <a:spLocks noChangeArrowheads="1"/>
            </p:cNvSpPr>
            <p:nvPr/>
          </p:nvSpPr>
          <p:spPr bwMode="gray">
            <a:xfrm>
              <a:off x="841" y="1897"/>
              <a:ext cx="334" cy="3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54118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1125" name="Oval 165"/>
            <p:cNvSpPr>
              <a:spLocks noChangeArrowheads="1"/>
            </p:cNvSpPr>
            <p:nvPr/>
          </p:nvSpPr>
          <p:spPr bwMode="gray">
            <a:xfrm>
              <a:off x="866" y="1922"/>
              <a:ext cx="334" cy="3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1126" name="Oval 166"/>
            <p:cNvSpPr>
              <a:spLocks noChangeArrowheads="1"/>
            </p:cNvSpPr>
            <p:nvPr/>
          </p:nvSpPr>
          <p:spPr bwMode="gray">
            <a:xfrm>
              <a:off x="859" y="1914"/>
              <a:ext cx="300" cy="30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1127" name="Oval 167"/>
            <p:cNvSpPr>
              <a:spLocks noChangeArrowheads="1"/>
            </p:cNvSpPr>
            <p:nvPr/>
          </p:nvSpPr>
          <p:spPr bwMode="gray">
            <a:xfrm>
              <a:off x="864" y="1919"/>
              <a:ext cx="291" cy="291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1128" name="Oval 168"/>
            <p:cNvSpPr>
              <a:spLocks noChangeArrowheads="1"/>
            </p:cNvSpPr>
            <p:nvPr/>
          </p:nvSpPr>
          <p:spPr bwMode="gray">
            <a:xfrm>
              <a:off x="868" y="1921"/>
              <a:ext cx="283" cy="28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1129" name="Oval 169"/>
            <p:cNvSpPr>
              <a:spLocks noChangeArrowheads="1"/>
            </p:cNvSpPr>
            <p:nvPr/>
          </p:nvSpPr>
          <p:spPr bwMode="gray">
            <a:xfrm>
              <a:off x="871" y="1923"/>
              <a:ext cx="270" cy="26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1130" name="Oval 170"/>
            <p:cNvSpPr>
              <a:spLocks noChangeArrowheads="1"/>
            </p:cNvSpPr>
            <p:nvPr/>
          </p:nvSpPr>
          <p:spPr bwMode="gray">
            <a:xfrm>
              <a:off x="886" y="1931"/>
              <a:ext cx="240" cy="21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41120" name="Group 160"/>
          <p:cNvGrpSpPr>
            <a:grpSpLocks/>
          </p:cNvGrpSpPr>
          <p:nvPr/>
        </p:nvGrpSpPr>
        <p:grpSpPr bwMode="auto">
          <a:xfrm>
            <a:off x="2005013" y="2986088"/>
            <a:ext cx="609600" cy="609600"/>
            <a:chOff x="816" y="1872"/>
            <a:chExt cx="384" cy="384"/>
          </a:xfrm>
        </p:grpSpPr>
        <p:sp>
          <p:nvSpPr>
            <p:cNvPr id="41088" name="Oval 128"/>
            <p:cNvSpPr>
              <a:spLocks noChangeArrowheads="1"/>
            </p:cNvSpPr>
            <p:nvPr/>
          </p:nvSpPr>
          <p:spPr bwMode="gray">
            <a:xfrm>
              <a:off x="816" y="1872"/>
              <a:ext cx="384" cy="38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1089" name="Oval 129"/>
            <p:cNvSpPr>
              <a:spLocks noChangeArrowheads="1"/>
            </p:cNvSpPr>
            <p:nvPr/>
          </p:nvSpPr>
          <p:spPr bwMode="gray">
            <a:xfrm>
              <a:off x="816" y="1872"/>
              <a:ext cx="384" cy="38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32001"/>
                  </a:schemeClr>
                </a:gs>
                <a:gs pos="100000">
                  <a:schemeClr val="accent2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1090" name="Oval 130"/>
            <p:cNvSpPr>
              <a:spLocks noChangeArrowheads="1"/>
            </p:cNvSpPr>
            <p:nvPr/>
          </p:nvSpPr>
          <p:spPr bwMode="gray">
            <a:xfrm>
              <a:off x="841" y="1897"/>
              <a:ext cx="334" cy="3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54118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1091" name="Oval 131"/>
            <p:cNvSpPr>
              <a:spLocks noChangeArrowheads="1"/>
            </p:cNvSpPr>
            <p:nvPr/>
          </p:nvSpPr>
          <p:spPr bwMode="gray">
            <a:xfrm>
              <a:off x="866" y="1922"/>
              <a:ext cx="334" cy="3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1092" name="Oval 132"/>
            <p:cNvSpPr>
              <a:spLocks noChangeArrowheads="1"/>
            </p:cNvSpPr>
            <p:nvPr/>
          </p:nvSpPr>
          <p:spPr bwMode="gray">
            <a:xfrm>
              <a:off x="859" y="1914"/>
              <a:ext cx="300" cy="30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1093" name="Oval 133"/>
            <p:cNvSpPr>
              <a:spLocks noChangeArrowheads="1"/>
            </p:cNvSpPr>
            <p:nvPr/>
          </p:nvSpPr>
          <p:spPr bwMode="gray">
            <a:xfrm>
              <a:off x="864" y="1919"/>
              <a:ext cx="291" cy="291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1094" name="Oval 134"/>
            <p:cNvSpPr>
              <a:spLocks noChangeArrowheads="1"/>
            </p:cNvSpPr>
            <p:nvPr/>
          </p:nvSpPr>
          <p:spPr bwMode="gray">
            <a:xfrm>
              <a:off x="868" y="1921"/>
              <a:ext cx="283" cy="28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1095" name="Oval 135"/>
            <p:cNvSpPr>
              <a:spLocks noChangeArrowheads="1"/>
            </p:cNvSpPr>
            <p:nvPr/>
          </p:nvSpPr>
          <p:spPr bwMode="gray">
            <a:xfrm>
              <a:off x="871" y="1923"/>
              <a:ext cx="270" cy="26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1096" name="Oval 136"/>
            <p:cNvSpPr>
              <a:spLocks noChangeArrowheads="1"/>
            </p:cNvSpPr>
            <p:nvPr/>
          </p:nvSpPr>
          <p:spPr bwMode="gray">
            <a:xfrm>
              <a:off x="886" y="1931"/>
              <a:ext cx="240" cy="21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ВАШ  ВЫБОР</a:t>
            </a:r>
            <a:endParaRPr lang="en-US" sz="4400" dirty="0"/>
          </a:p>
        </p:txBody>
      </p:sp>
      <p:sp>
        <p:nvSpPr>
          <p:cNvPr id="41057" name="Text Box 97"/>
          <p:cNvSpPr txBox="1">
            <a:spLocks noChangeArrowheads="1"/>
          </p:cNvSpPr>
          <p:nvPr/>
        </p:nvSpPr>
        <p:spPr bwMode="auto">
          <a:xfrm>
            <a:off x="2743200" y="2100263"/>
            <a:ext cx="610577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rgbClr val="FFFF00"/>
                </a:solidFill>
                <a:hlinkClick r:id="rId3" action="ppaction://hlinksldjump"/>
              </a:rPr>
              <a:t>СОЦИАЛЬНАЯ СТРАТИФИКАЦИЯ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1060" name="Text Box 100"/>
          <p:cNvSpPr txBox="1">
            <a:spLocks noChangeArrowheads="1"/>
          </p:cNvSpPr>
          <p:nvPr/>
        </p:nvSpPr>
        <p:spPr bwMode="auto">
          <a:xfrm>
            <a:off x="2500298" y="3014663"/>
            <a:ext cx="70826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rgbClr val="FFFF00"/>
                </a:solidFill>
                <a:hlinkClick r:id="rId4" action="ppaction://hlinksldjump"/>
              </a:rPr>
              <a:t>СОЦИАЛЬНЫЕ </a:t>
            </a:r>
            <a:r>
              <a:rPr lang="ru-RU" sz="2800" b="1" dirty="0" smtClean="0">
                <a:solidFill>
                  <a:srgbClr val="FFFF00"/>
                </a:solidFill>
                <a:hlinkClick r:id="rId4" action="ppaction://hlinksldjump"/>
              </a:rPr>
              <a:t>НОРМЫ, ИНСТИТУТЫ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1071" name="Text Box 111"/>
          <p:cNvSpPr txBox="1">
            <a:spLocks noChangeArrowheads="1"/>
          </p:cNvSpPr>
          <p:nvPr/>
        </p:nvSpPr>
        <p:spPr bwMode="auto">
          <a:xfrm>
            <a:off x="2743200" y="3906838"/>
            <a:ext cx="491262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rgbClr val="FFFF00"/>
                </a:solidFill>
                <a:hlinkClick r:id="rId5" action="ppaction://hlinksldjump"/>
              </a:rPr>
              <a:t>ЭТНИЧЕСКИЕ ОБЩНОСТИ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1074" name="Text Box 114"/>
          <p:cNvSpPr txBox="1">
            <a:spLocks noChangeArrowheads="1"/>
          </p:cNvSpPr>
          <p:nvPr/>
        </p:nvSpPr>
        <p:spPr bwMode="auto">
          <a:xfrm>
            <a:off x="2743200" y="4821238"/>
            <a:ext cx="440056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rgbClr val="FFFF00"/>
                </a:solidFill>
                <a:hlinkClick r:id="rId6" action="ppaction://hlinksldjump"/>
              </a:rPr>
              <a:t>СЕМЬЯ.  МОЛОДЕЖЬ</a:t>
            </a:r>
            <a:endParaRPr lang="ru-RU" sz="2800" b="1" dirty="0" smtClean="0">
              <a:solidFill>
                <a:srgbClr val="FFFF00"/>
              </a:solidFill>
              <a:hlinkClick r:id="rId7" action="ppaction://hlinksldjump"/>
            </a:endParaRPr>
          </a:p>
          <a:p>
            <a:pPr eaLnBrk="0" hangingPunct="0"/>
            <a:r>
              <a:rPr lang="ru-RU" sz="2800" b="1" dirty="0" smtClean="0">
                <a:hlinkClick r:id="rId7" action="ppaction://hlinksldjump"/>
              </a:rPr>
              <a:t>   </a:t>
            </a:r>
            <a:endParaRPr lang="en-US" sz="2800" b="1" dirty="0"/>
          </a:p>
        </p:txBody>
      </p:sp>
      <p:grpSp>
        <p:nvGrpSpPr>
          <p:cNvPr id="41131" name="Group 171"/>
          <p:cNvGrpSpPr>
            <a:grpSpLocks/>
          </p:cNvGrpSpPr>
          <p:nvPr/>
        </p:nvGrpSpPr>
        <p:grpSpPr bwMode="auto">
          <a:xfrm>
            <a:off x="2012950" y="2057400"/>
            <a:ext cx="609600" cy="609600"/>
            <a:chOff x="1268" y="1296"/>
            <a:chExt cx="384" cy="384"/>
          </a:xfrm>
        </p:grpSpPr>
        <p:sp>
          <p:nvSpPr>
            <p:cNvPr id="41077" name="Oval 117"/>
            <p:cNvSpPr>
              <a:spLocks noChangeArrowheads="1"/>
            </p:cNvSpPr>
            <p:nvPr/>
          </p:nvSpPr>
          <p:spPr bwMode="gray">
            <a:xfrm>
              <a:off x="1268" y="1296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1078" name="Oval 118"/>
            <p:cNvSpPr>
              <a:spLocks noChangeArrowheads="1"/>
            </p:cNvSpPr>
            <p:nvPr/>
          </p:nvSpPr>
          <p:spPr bwMode="gray">
            <a:xfrm>
              <a:off x="1268" y="1296"/>
              <a:ext cx="384" cy="38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1079" name="Oval 119"/>
            <p:cNvSpPr>
              <a:spLocks noChangeArrowheads="1"/>
            </p:cNvSpPr>
            <p:nvPr/>
          </p:nvSpPr>
          <p:spPr bwMode="gray">
            <a:xfrm>
              <a:off x="1293" y="1321"/>
              <a:ext cx="334" cy="33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1080" name="Oval 120"/>
            <p:cNvSpPr>
              <a:spLocks noChangeArrowheads="1"/>
            </p:cNvSpPr>
            <p:nvPr/>
          </p:nvSpPr>
          <p:spPr bwMode="gray">
            <a:xfrm>
              <a:off x="1293" y="1322"/>
              <a:ext cx="334" cy="33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1081" name="Oval 121"/>
            <p:cNvSpPr>
              <a:spLocks noChangeArrowheads="1"/>
            </p:cNvSpPr>
            <p:nvPr/>
          </p:nvSpPr>
          <p:spPr bwMode="gray">
            <a:xfrm>
              <a:off x="1311" y="1338"/>
              <a:ext cx="300" cy="30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1082" name="Oval 122"/>
            <p:cNvSpPr>
              <a:spLocks noChangeArrowheads="1"/>
            </p:cNvSpPr>
            <p:nvPr/>
          </p:nvSpPr>
          <p:spPr bwMode="gray">
            <a:xfrm>
              <a:off x="1316" y="1343"/>
              <a:ext cx="291" cy="291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1083" name="Oval 123"/>
            <p:cNvSpPr>
              <a:spLocks noChangeArrowheads="1"/>
            </p:cNvSpPr>
            <p:nvPr/>
          </p:nvSpPr>
          <p:spPr bwMode="gray">
            <a:xfrm>
              <a:off x="1320" y="1345"/>
              <a:ext cx="283" cy="28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1084" name="Oval 124"/>
            <p:cNvSpPr>
              <a:spLocks noChangeArrowheads="1"/>
            </p:cNvSpPr>
            <p:nvPr/>
          </p:nvSpPr>
          <p:spPr bwMode="gray">
            <a:xfrm>
              <a:off x="1323" y="1347"/>
              <a:ext cx="270" cy="26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1085" name="Oval 125"/>
            <p:cNvSpPr>
              <a:spLocks noChangeArrowheads="1"/>
            </p:cNvSpPr>
            <p:nvPr/>
          </p:nvSpPr>
          <p:spPr bwMode="gray">
            <a:xfrm>
              <a:off x="1338" y="1355"/>
              <a:ext cx="240" cy="21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1086" name="Text Box 126"/>
            <p:cNvSpPr txBox="1">
              <a:spLocks noChangeArrowheads="1"/>
            </p:cNvSpPr>
            <p:nvPr/>
          </p:nvSpPr>
          <p:spPr bwMode="gray">
            <a:xfrm>
              <a:off x="1344" y="1330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smtClean="0">
                  <a:solidFill>
                    <a:srgbClr val="000000"/>
                  </a:solidFill>
                </a:rPr>
                <a:t>1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41097" name="Text Box 137"/>
          <p:cNvSpPr txBox="1">
            <a:spLocks noChangeArrowheads="1"/>
          </p:cNvSpPr>
          <p:nvPr/>
        </p:nvSpPr>
        <p:spPr bwMode="gray">
          <a:xfrm>
            <a:off x="2133600" y="307022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1119" name="Text Box 159"/>
          <p:cNvSpPr txBox="1">
            <a:spLocks noChangeArrowheads="1"/>
          </p:cNvSpPr>
          <p:nvPr/>
        </p:nvSpPr>
        <p:spPr bwMode="gray">
          <a:xfrm>
            <a:off x="2162175" y="48545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00"/>
                </a:solidFill>
              </a:rPr>
              <a:t>4</a:t>
            </a:r>
          </a:p>
        </p:txBody>
      </p:sp>
      <p:grpSp>
        <p:nvGrpSpPr>
          <p:cNvPr id="41144" name="Group 184"/>
          <p:cNvGrpSpPr>
            <a:grpSpLocks/>
          </p:cNvGrpSpPr>
          <p:nvPr/>
        </p:nvGrpSpPr>
        <p:grpSpPr bwMode="auto">
          <a:xfrm>
            <a:off x="2028825" y="3886200"/>
            <a:ext cx="609600" cy="609600"/>
            <a:chOff x="1296" y="2448"/>
            <a:chExt cx="384" cy="384"/>
          </a:xfrm>
        </p:grpSpPr>
        <p:grpSp>
          <p:nvGrpSpPr>
            <p:cNvPr id="41143" name="Group 183"/>
            <p:cNvGrpSpPr>
              <a:grpSpLocks/>
            </p:cNvGrpSpPr>
            <p:nvPr/>
          </p:nvGrpSpPr>
          <p:grpSpPr bwMode="auto">
            <a:xfrm>
              <a:off x="1296" y="2448"/>
              <a:ext cx="384" cy="384"/>
              <a:chOff x="624" y="2208"/>
              <a:chExt cx="384" cy="384"/>
            </a:xfrm>
          </p:grpSpPr>
          <p:sp>
            <p:nvSpPr>
              <p:cNvPr id="41108" name="Text Box 148"/>
              <p:cNvSpPr txBox="1">
                <a:spLocks noChangeArrowheads="1"/>
              </p:cNvSpPr>
              <p:nvPr/>
            </p:nvSpPr>
            <p:spPr bwMode="gray">
              <a:xfrm>
                <a:off x="702" y="2256"/>
                <a:ext cx="223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41133" name="Oval 173"/>
              <p:cNvSpPr>
                <a:spLocks noChangeArrowheads="1"/>
              </p:cNvSpPr>
              <p:nvPr/>
            </p:nvSpPr>
            <p:spPr bwMode="gray">
              <a:xfrm>
                <a:off x="624" y="2208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41134" name="Oval 174"/>
              <p:cNvSpPr>
                <a:spLocks noChangeArrowheads="1"/>
              </p:cNvSpPr>
              <p:nvPr/>
            </p:nvSpPr>
            <p:spPr bwMode="gray">
              <a:xfrm>
                <a:off x="624" y="2208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41135" name="Oval 175"/>
              <p:cNvSpPr>
                <a:spLocks noChangeArrowheads="1"/>
              </p:cNvSpPr>
              <p:nvPr/>
            </p:nvSpPr>
            <p:spPr bwMode="gray">
              <a:xfrm>
                <a:off x="649" y="2233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41136" name="Oval 176"/>
              <p:cNvSpPr>
                <a:spLocks noChangeArrowheads="1"/>
              </p:cNvSpPr>
              <p:nvPr/>
            </p:nvSpPr>
            <p:spPr bwMode="gray">
              <a:xfrm>
                <a:off x="649" y="2234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41137" name="Oval 177"/>
              <p:cNvSpPr>
                <a:spLocks noChangeArrowheads="1"/>
              </p:cNvSpPr>
              <p:nvPr/>
            </p:nvSpPr>
            <p:spPr bwMode="gray">
              <a:xfrm>
                <a:off x="667" y="2250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41138" name="Oval 178"/>
              <p:cNvSpPr>
                <a:spLocks noChangeArrowheads="1"/>
              </p:cNvSpPr>
              <p:nvPr/>
            </p:nvSpPr>
            <p:spPr bwMode="gray">
              <a:xfrm>
                <a:off x="672" y="2255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1139" name="Oval 179"/>
              <p:cNvSpPr>
                <a:spLocks noChangeArrowheads="1"/>
              </p:cNvSpPr>
              <p:nvPr/>
            </p:nvSpPr>
            <p:spPr bwMode="gray">
              <a:xfrm>
                <a:off x="676" y="2257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1140" name="Oval 180"/>
              <p:cNvSpPr>
                <a:spLocks noChangeArrowheads="1"/>
              </p:cNvSpPr>
              <p:nvPr/>
            </p:nvSpPr>
            <p:spPr bwMode="gray">
              <a:xfrm>
                <a:off x="679" y="2259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1141" name="Oval 181"/>
              <p:cNvSpPr>
                <a:spLocks noChangeArrowheads="1"/>
              </p:cNvSpPr>
              <p:nvPr/>
            </p:nvSpPr>
            <p:spPr bwMode="gray">
              <a:xfrm>
                <a:off x="694" y="2267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41142" name="Text Box 182"/>
            <p:cNvSpPr txBox="1">
              <a:spLocks noChangeArrowheads="1"/>
            </p:cNvSpPr>
            <p:nvPr/>
          </p:nvSpPr>
          <p:spPr bwMode="gray">
            <a:xfrm>
              <a:off x="1371" y="249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59" name="Group 171"/>
          <p:cNvGrpSpPr>
            <a:grpSpLocks/>
          </p:cNvGrpSpPr>
          <p:nvPr/>
        </p:nvGrpSpPr>
        <p:grpSpPr bwMode="auto">
          <a:xfrm>
            <a:off x="2000232" y="5786454"/>
            <a:ext cx="609600" cy="609600"/>
            <a:chOff x="1268" y="1296"/>
            <a:chExt cx="384" cy="384"/>
          </a:xfrm>
        </p:grpSpPr>
        <p:sp>
          <p:nvSpPr>
            <p:cNvPr id="60" name="Oval 117"/>
            <p:cNvSpPr>
              <a:spLocks noChangeArrowheads="1"/>
            </p:cNvSpPr>
            <p:nvPr/>
          </p:nvSpPr>
          <p:spPr bwMode="gray">
            <a:xfrm>
              <a:off x="1268" y="1296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1" name="Oval 118"/>
            <p:cNvSpPr>
              <a:spLocks noChangeArrowheads="1"/>
            </p:cNvSpPr>
            <p:nvPr/>
          </p:nvSpPr>
          <p:spPr bwMode="gray">
            <a:xfrm>
              <a:off x="1268" y="1296"/>
              <a:ext cx="384" cy="38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2" name="Oval 119"/>
            <p:cNvSpPr>
              <a:spLocks noChangeArrowheads="1"/>
            </p:cNvSpPr>
            <p:nvPr/>
          </p:nvSpPr>
          <p:spPr bwMode="gray">
            <a:xfrm>
              <a:off x="1293" y="1321"/>
              <a:ext cx="334" cy="33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3" name="Oval 120"/>
            <p:cNvSpPr>
              <a:spLocks noChangeArrowheads="1"/>
            </p:cNvSpPr>
            <p:nvPr/>
          </p:nvSpPr>
          <p:spPr bwMode="gray">
            <a:xfrm>
              <a:off x="1293" y="1322"/>
              <a:ext cx="334" cy="33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4" name="Oval 121"/>
            <p:cNvSpPr>
              <a:spLocks noChangeArrowheads="1"/>
            </p:cNvSpPr>
            <p:nvPr/>
          </p:nvSpPr>
          <p:spPr bwMode="gray">
            <a:xfrm>
              <a:off x="1311" y="1338"/>
              <a:ext cx="300" cy="30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5" name="Oval 122"/>
            <p:cNvSpPr>
              <a:spLocks noChangeArrowheads="1"/>
            </p:cNvSpPr>
            <p:nvPr/>
          </p:nvSpPr>
          <p:spPr bwMode="gray">
            <a:xfrm>
              <a:off x="1316" y="1343"/>
              <a:ext cx="291" cy="291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6" name="Oval 123"/>
            <p:cNvSpPr>
              <a:spLocks noChangeArrowheads="1"/>
            </p:cNvSpPr>
            <p:nvPr/>
          </p:nvSpPr>
          <p:spPr bwMode="gray">
            <a:xfrm>
              <a:off x="1320" y="1345"/>
              <a:ext cx="283" cy="28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7" name="Oval 124"/>
            <p:cNvSpPr>
              <a:spLocks noChangeArrowheads="1"/>
            </p:cNvSpPr>
            <p:nvPr/>
          </p:nvSpPr>
          <p:spPr bwMode="gray">
            <a:xfrm>
              <a:off x="1323" y="1347"/>
              <a:ext cx="270" cy="26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8" name="Oval 125"/>
            <p:cNvSpPr>
              <a:spLocks noChangeArrowheads="1"/>
            </p:cNvSpPr>
            <p:nvPr/>
          </p:nvSpPr>
          <p:spPr bwMode="gray">
            <a:xfrm>
              <a:off x="1338" y="1355"/>
              <a:ext cx="240" cy="21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" name="Text Box 126"/>
            <p:cNvSpPr txBox="1">
              <a:spLocks noChangeArrowheads="1"/>
            </p:cNvSpPr>
            <p:nvPr/>
          </p:nvSpPr>
          <p:spPr bwMode="gray">
            <a:xfrm>
              <a:off x="1344" y="1330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rgbClr val="000000"/>
                  </a:solidFill>
                </a:rPr>
                <a:t>5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2857488" y="5857892"/>
            <a:ext cx="6286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hlinkClick r:id="rId8" action="ppaction://hlinksldjump"/>
              </a:rPr>
              <a:t>СОЦИАЛЬНЫЕ РОЛИ И </a:t>
            </a:r>
            <a:r>
              <a:rPr lang="ru-RU" sz="2800" b="1" dirty="0" smtClean="0">
                <a:solidFill>
                  <a:srgbClr val="FFFF00"/>
                </a:solidFill>
                <a:hlinkClick r:id="rId8" action="ppaction://hlinksldjump"/>
              </a:rPr>
              <a:t>СТАТУСЫ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СОЦИАЛЬНЫЕ ИНСТИТУТЫ</a:t>
            </a:r>
            <a:endParaRPr lang="en-US" dirty="0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6311900" y="32004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4559300" y="3200400"/>
            <a:ext cx="1665288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2819400" y="3200400"/>
            <a:ext cx="1616075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1054100" y="32004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82700" y="1905000"/>
            <a:ext cx="6096000" cy="990600"/>
            <a:chOff x="624" y="1152"/>
            <a:chExt cx="4080" cy="720"/>
          </a:xfrm>
        </p:grpSpPr>
        <p:sp>
          <p:nvSpPr>
            <p:cNvPr id="35848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35850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1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2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3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5854" name="Rectangle 14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35856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7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8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9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5860" name="Rectangle 20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35862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63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64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65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5866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5867" name="Rectangle 27"/>
          <p:cNvSpPr>
            <a:spLocks noChangeArrowheads="1"/>
          </p:cNvSpPr>
          <p:nvPr/>
        </p:nvSpPr>
        <p:spPr bwMode="gray">
          <a:xfrm>
            <a:off x="928662" y="2214554"/>
            <a:ext cx="1911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/>
              <a:t>ГОСУДАРСТВО</a:t>
            </a:r>
            <a:endParaRPr lang="en-US" b="1" dirty="0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gray">
          <a:xfrm>
            <a:off x="3194050" y="2224088"/>
            <a:ext cx="1022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/>
              <a:t>СЕМЬЯ</a:t>
            </a:r>
            <a:endParaRPr lang="en-US" b="1" dirty="0"/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gray">
          <a:xfrm>
            <a:off x="4794250" y="2224088"/>
            <a:ext cx="12859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/>
              <a:t>РЕЛИГИЯ</a:t>
            </a:r>
            <a:endParaRPr lang="en-US" b="1" dirty="0"/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gray">
          <a:xfrm>
            <a:off x="6546850" y="2224088"/>
            <a:ext cx="1681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/>
              <a:t>ЭКОНОМИКА</a:t>
            </a:r>
            <a:endParaRPr lang="en-US" b="1" dirty="0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1447800" y="3505200"/>
            <a:ext cx="9364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?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14678" y="3571876"/>
            <a:ext cx="9364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?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929190" y="3571876"/>
            <a:ext cx="9364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?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715140" y="3571876"/>
            <a:ext cx="9364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?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6000768"/>
            <a:ext cx="9269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Какой социальный институт не указан в схеме?</a:t>
            </a:r>
            <a:endParaRPr lang="ru-RU" sz="3200" dirty="0"/>
          </a:p>
        </p:txBody>
      </p:sp>
      <p:sp>
        <p:nvSpPr>
          <p:cNvPr id="39" name="Управляющая кнопка: домой 38">
            <a:hlinkClick r:id="rId2" action="ppaction://hlinksldjump" highlightClick="1"/>
          </p:cNvPr>
          <p:cNvSpPr/>
          <p:nvPr/>
        </p:nvSpPr>
        <p:spPr>
          <a:xfrm>
            <a:off x="8572528" y="5429264"/>
            <a:ext cx="285752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7" grpId="0"/>
      <p:bldP spid="35868" grpId="0"/>
      <p:bldP spid="35869" grpId="0"/>
      <p:bldP spid="358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СЕМЬЯ</a:t>
            </a:r>
            <a:endParaRPr lang="en-US" sz="60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95600" y="1981200"/>
            <a:ext cx="3197225" cy="2890838"/>
            <a:chOff x="1872" y="1824"/>
            <a:chExt cx="2014" cy="1821"/>
          </a:xfrm>
        </p:grpSpPr>
        <p:sp>
          <p:nvSpPr>
            <p:cNvPr id="39940" name="AutoShape 4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1" name="AutoShape 5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2" name="AutoShape 6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4" name="Oval 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5" name="Oval 9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39946" name="Oval 1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39947" name="Oval 11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39948" name="Oval 1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39949" name="AutoShape 13"/>
          <p:cNvSpPr>
            <a:spLocks noChangeArrowheads="1"/>
          </p:cNvSpPr>
          <p:nvPr/>
        </p:nvSpPr>
        <p:spPr bwMode="gray">
          <a:xfrm>
            <a:off x="0" y="3581400"/>
            <a:ext cx="2667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0" name="AutoShape 14"/>
          <p:cNvSpPr>
            <a:spLocks noChangeArrowheads="1"/>
          </p:cNvSpPr>
          <p:nvPr/>
        </p:nvSpPr>
        <p:spPr bwMode="gray">
          <a:xfrm>
            <a:off x="0" y="3048000"/>
            <a:ext cx="2667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gray">
          <a:xfrm>
            <a:off x="0" y="2514600"/>
            <a:ext cx="2667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2" name="AutoShape 16"/>
          <p:cNvSpPr>
            <a:spLocks noChangeArrowheads="1"/>
          </p:cNvSpPr>
          <p:nvPr/>
        </p:nvSpPr>
        <p:spPr bwMode="gray">
          <a:xfrm>
            <a:off x="6324600" y="3581400"/>
            <a:ext cx="2819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3" name="AutoShape 17"/>
          <p:cNvSpPr>
            <a:spLocks noChangeArrowheads="1"/>
          </p:cNvSpPr>
          <p:nvPr/>
        </p:nvSpPr>
        <p:spPr bwMode="gray">
          <a:xfrm>
            <a:off x="6324600" y="3048000"/>
            <a:ext cx="2819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4" name="AutoShape 18"/>
          <p:cNvSpPr>
            <a:spLocks noChangeArrowheads="1"/>
          </p:cNvSpPr>
          <p:nvPr/>
        </p:nvSpPr>
        <p:spPr bwMode="gray">
          <a:xfrm>
            <a:off x="6324600" y="2514600"/>
            <a:ext cx="2819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gray">
          <a:xfrm>
            <a:off x="3810000" y="3048000"/>
            <a:ext cx="1299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/>
              <a:t>СЕМЬЯ</a:t>
            </a:r>
            <a:endParaRPr lang="en-US" sz="2400" b="1" dirty="0"/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blackWhite">
          <a:xfrm>
            <a:off x="2557463" y="5029200"/>
            <a:ext cx="38862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1" dirty="0" smtClean="0">
                <a:latin typeface="Verdana" pitchFamily="34" charset="0"/>
              </a:rPr>
              <a:t>ФУНКЦИИ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gray">
          <a:xfrm>
            <a:off x="0" y="2500306"/>
            <a:ext cx="270144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/>
              <a:t>Репродуктивная</a:t>
            </a:r>
          </a:p>
          <a:p>
            <a:pPr algn="ctr" eaLnBrk="0" hangingPunct="0"/>
            <a:endParaRPr lang="en-US" dirty="0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gray">
          <a:xfrm>
            <a:off x="0" y="3000372"/>
            <a:ext cx="25240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b="1" dirty="0"/>
              <a:t>В</a:t>
            </a:r>
            <a:r>
              <a:rPr lang="ru-RU" sz="2000" b="1" dirty="0" smtClean="0"/>
              <a:t>оспроизводства </a:t>
            </a:r>
          </a:p>
          <a:p>
            <a:pPr algn="ctr" eaLnBrk="0" hangingPunct="0"/>
            <a:r>
              <a:rPr lang="ru-RU" sz="2000" b="1" dirty="0" smtClean="0"/>
              <a:t>рабочей силы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gray">
          <a:xfrm>
            <a:off x="0" y="3714752"/>
            <a:ext cx="270375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/>
              <a:t>Воспитательная</a:t>
            </a:r>
          </a:p>
          <a:p>
            <a:pPr algn="ctr" eaLnBrk="0" hangingPunct="0"/>
            <a:endParaRPr lang="en-US" dirty="0"/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gray">
          <a:xfrm>
            <a:off x="6286512" y="2571745"/>
            <a:ext cx="28574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/>
              <a:t>Х</a:t>
            </a:r>
            <a:r>
              <a:rPr lang="ru-RU" sz="2000" b="1" dirty="0" smtClean="0"/>
              <a:t>озяйственно-</a:t>
            </a:r>
          </a:p>
          <a:p>
            <a:pPr algn="ctr" eaLnBrk="0" hangingPunct="0"/>
            <a:r>
              <a:rPr lang="ru-RU" sz="2000" b="1" dirty="0" smtClean="0"/>
              <a:t>бытовая</a:t>
            </a:r>
          </a:p>
          <a:p>
            <a:pPr algn="ctr" eaLnBrk="0" hangingPunct="0"/>
            <a:endParaRPr lang="en-US" sz="2000" b="1" dirty="0"/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gray">
          <a:xfrm>
            <a:off x="6858016" y="3143248"/>
            <a:ext cx="17825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err="1" smtClean="0"/>
              <a:t>Досуговая</a:t>
            </a:r>
            <a:endParaRPr lang="ru-RU" sz="2400" b="1" dirty="0" smtClean="0"/>
          </a:p>
          <a:p>
            <a:pPr algn="ctr" eaLnBrk="0" hangingPunct="0"/>
            <a:endParaRPr lang="en-US" dirty="0"/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gray">
          <a:xfrm>
            <a:off x="6537260" y="3643314"/>
            <a:ext cx="2660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/>
              <a:t>Э</a:t>
            </a:r>
            <a:r>
              <a:rPr lang="ru-RU" sz="2400" b="1" dirty="0" smtClean="0"/>
              <a:t>моциональная</a:t>
            </a:r>
            <a:endParaRPr lang="ru-RU" sz="2400" b="1" dirty="0" smtClean="0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072462" y="6143644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9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9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9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9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9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9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9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9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WordArt 2"/>
          <p:cNvSpPr>
            <a:spLocks noChangeArrowheads="1" noChangeShapeType="1" noTextEdit="1"/>
          </p:cNvSpPr>
          <p:nvPr/>
        </p:nvSpPr>
        <p:spPr bwMode="auto">
          <a:xfrm>
            <a:off x="2786050" y="3714752"/>
            <a:ext cx="3094039" cy="25892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19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042988" y="2852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b="1"/>
              <a:t>Главная функция семьи:</a:t>
            </a:r>
            <a:r>
              <a:rPr lang="ru-RU" sz="4800"/>
              <a:t> 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00034" y="1285861"/>
            <a:ext cx="8215370" cy="2928958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ru-RU" b="1" dirty="0"/>
              <a:t>воспитательная</a:t>
            </a:r>
          </a:p>
          <a:p>
            <a:pPr marL="609600" indent="-609600">
              <a:buFontTx/>
              <a:buAutoNum type="arabicParenR"/>
            </a:pPr>
            <a:r>
              <a:rPr lang="ru-RU" b="1" dirty="0"/>
              <a:t>репродуктивная</a:t>
            </a:r>
          </a:p>
          <a:p>
            <a:pPr marL="609600" indent="-609600">
              <a:buFontTx/>
              <a:buAutoNum type="arabicParenR"/>
            </a:pPr>
            <a:r>
              <a:rPr lang="ru-RU" b="1" dirty="0" err="1"/>
              <a:t>досуговая</a:t>
            </a:r>
            <a:endParaRPr lang="ru-RU" b="1" dirty="0"/>
          </a:p>
          <a:p>
            <a:pPr marL="609600" indent="-609600">
              <a:buFontTx/>
              <a:buAutoNum type="arabicParenR"/>
            </a:pPr>
            <a:r>
              <a:rPr lang="ru-RU" b="1" dirty="0"/>
              <a:t>воспроизводство рабочей силы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29652" y="6143644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 smtClean="0"/>
              <a:t>Молодежь</a:t>
            </a:r>
            <a:r>
              <a:rPr lang="en-GB" sz="2800" dirty="0" smtClean="0"/>
              <a:t> </a:t>
            </a:r>
            <a:r>
              <a:rPr lang="en-GB" sz="2800" dirty="0" err="1" smtClean="0"/>
              <a:t>как</a:t>
            </a:r>
            <a:r>
              <a:rPr lang="en-GB" sz="2800" dirty="0" smtClean="0"/>
              <a:t> </a:t>
            </a:r>
            <a:r>
              <a:rPr lang="en-GB" sz="2800" dirty="0" err="1" smtClean="0"/>
              <a:t>социальная</a:t>
            </a:r>
            <a:r>
              <a:rPr lang="en-GB" sz="2800" dirty="0" smtClean="0"/>
              <a:t> </a:t>
            </a:r>
            <a:r>
              <a:rPr lang="en-GB" sz="2800" dirty="0" err="1" smtClean="0"/>
              <a:t>группа</a:t>
            </a:r>
            <a:endParaRPr lang="en-US" sz="2800" dirty="0"/>
          </a:p>
        </p:txBody>
      </p:sp>
      <p:sp>
        <p:nvSpPr>
          <p:cNvPr id="55299" name="Freeform 3"/>
          <p:cNvSpPr>
            <a:spLocks noEditPoints="1"/>
          </p:cNvSpPr>
          <p:nvPr/>
        </p:nvSpPr>
        <p:spPr bwMode="gray">
          <a:xfrm>
            <a:off x="838200" y="1981200"/>
            <a:ext cx="594360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5072066" y="2071678"/>
            <a:ext cx="3857652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ВОЗРАСТНЫЕ</a:t>
            </a:r>
          </a:p>
          <a:p>
            <a:pPr algn="ctr"/>
            <a:r>
              <a:rPr lang="ru-RU" sz="4000" b="1" dirty="0" smtClean="0"/>
              <a:t>ГРАНИЦЫ</a:t>
            </a:r>
            <a:endParaRPr lang="en-US" sz="4000" b="1" dirty="0"/>
          </a:p>
        </p:txBody>
      </p:sp>
      <p:sp>
        <p:nvSpPr>
          <p:cNvPr id="55330" name="Oval 34"/>
          <p:cNvSpPr>
            <a:spLocks noChangeArrowheads="1"/>
          </p:cNvSpPr>
          <p:nvPr/>
        </p:nvSpPr>
        <p:spPr bwMode="gray">
          <a:xfrm rot="-723406">
            <a:off x="3154363" y="492760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31" name="Oval 35"/>
          <p:cNvSpPr>
            <a:spLocks noChangeArrowheads="1"/>
          </p:cNvSpPr>
          <p:nvPr/>
        </p:nvSpPr>
        <p:spPr bwMode="gray">
          <a:xfrm>
            <a:off x="3086100" y="370840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2" name="Oval 36"/>
          <p:cNvSpPr>
            <a:spLocks noChangeArrowheads="1"/>
          </p:cNvSpPr>
          <p:nvPr/>
        </p:nvSpPr>
        <p:spPr bwMode="gray">
          <a:xfrm>
            <a:off x="3106738" y="371792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3" name="Oval 37"/>
          <p:cNvSpPr>
            <a:spLocks noChangeArrowheads="1"/>
          </p:cNvSpPr>
          <p:nvPr/>
        </p:nvSpPr>
        <p:spPr bwMode="gray">
          <a:xfrm>
            <a:off x="3124200" y="373380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4" name="Oval 38"/>
          <p:cNvSpPr>
            <a:spLocks noChangeArrowheads="1"/>
          </p:cNvSpPr>
          <p:nvPr/>
        </p:nvSpPr>
        <p:spPr bwMode="gray">
          <a:xfrm>
            <a:off x="3216275" y="377825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gray">
          <a:xfrm>
            <a:off x="3500430" y="3929066"/>
            <a:ext cx="869149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8000" b="1" dirty="0">
                <a:solidFill>
                  <a:srgbClr val="FF0000"/>
                </a:solidFill>
              </a:rPr>
              <a:t>Х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55336" name="Oval 40"/>
          <p:cNvSpPr>
            <a:spLocks noChangeArrowheads="1"/>
          </p:cNvSpPr>
          <p:nvPr/>
        </p:nvSpPr>
        <p:spPr bwMode="gray">
          <a:xfrm rot="-772996">
            <a:off x="1325563" y="4318000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249363" y="3327400"/>
            <a:ext cx="1371600" cy="1441450"/>
            <a:chOff x="732" y="2112"/>
            <a:chExt cx="842" cy="860"/>
          </a:xfrm>
        </p:grpSpPr>
        <p:sp>
          <p:nvSpPr>
            <p:cNvPr id="55338" name="Oval 42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39" name="Oval 43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40" name="Oval 44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41" name="Oval 45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42" name="Text Box 46"/>
            <p:cNvSpPr txBox="1">
              <a:spLocks noChangeArrowheads="1"/>
            </p:cNvSpPr>
            <p:nvPr/>
          </p:nvSpPr>
          <p:spPr bwMode="gray">
            <a:xfrm>
              <a:off x="904" y="2414"/>
              <a:ext cx="428" cy="3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</a:rPr>
                <a:t>25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5343" name="Oval 47"/>
          <p:cNvSpPr>
            <a:spLocks noChangeArrowheads="1"/>
          </p:cNvSpPr>
          <p:nvPr/>
        </p:nvSpPr>
        <p:spPr bwMode="gray">
          <a:xfrm>
            <a:off x="990600" y="2562225"/>
            <a:ext cx="9144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44" name="Oval 48"/>
          <p:cNvSpPr>
            <a:spLocks noChangeArrowheads="1"/>
          </p:cNvSpPr>
          <p:nvPr/>
        </p:nvSpPr>
        <p:spPr bwMode="gray">
          <a:xfrm>
            <a:off x="1066800" y="1955800"/>
            <a:ext cx="1023938" cy="10239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5" name="Oval 49"/>
          <p:cNvSpPr>
            <a:spLocks noChangeArrowheads="1"/>
          </p:cNvSpPr>
          <p:nvPr/>
        </p:nvSpPr>
        <p:spPr bwMode="gray">
          <a:xfrm>
            <a:off x="1079500" y="1960563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6" name="Oval 50"/>
          <p:cNvSpPr>
            <a:spLocks noChangeArrowheads="1"/>
          </p:cNvSpPr>
          <p:nvPr/>
        </p:nvSpPr>
        <p:spPr bwMode="gray">
          <a:xfrm>
            <a:off x="1090613" y="1971675"/>
            <a:ext cx="950912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7" name="Oval 51"/>
          <p:cNvSpPr>
            <a:spLocks noChangeArrowheads="1"/>
          </p:cNvSpPr>
          <p:nvPr/>
        </p:nvSpPr>
        <p:spPr bwMode="gray">
          <a:xfrm>
            <a:off x="1144588" y="1997075"/>
            <a:ext cx="847725" cy="757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8" name="Text Box 52"/>
          <p:cNvSpPr txBox="1">
            <a:spLocks noChangeArrowheads="1"/>
          </p:cNvSpPr>
          <p:nvPr/>
        </p:nvSpPr>
        <p:spPr bwMode="gray">
          <a:xfrm>
            <a:off x="1214414" y="2214554"/>
            <a:ext cx="58541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349" name="Oval 53"/>
          <p:cNvSpPr>
            <a:spLocks noChangeArrowheads="1"/>
          </p:cNvSpPr>
          <p:nvPr/>
        </p:nvSpPr>
        <p:spPr bwMode="gray">
          <a:xfrm>
            <a:off x="2286000" y="2032000"/>
            <a:ext cx="685800" cy="228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50" name="Oval 54"/>
          <p:cNvSpPr>
            <a:spLocks noChangeArrowheads="1"/>
          </p:cNvSpPr>
          <p:nvPr/>
        </p:nvSpPr>
        <p:spPr bwMode="gray">
          <a:xfrm>
            <a:off x="2408238" y="1498600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1" name="Oval 55"/>
          <p:cNvSpPr>
            <a:spLocks noChangeArrowheads="1"/>
          </p:cNvSpPr>
          <p:nvPr/>
        </p:nvSpPr>
        <p:spPr bwMode="gray">
          <a:xfrm>
            <a:off x="2417763" y="1501775"/>
            <a:ext cx="665162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2" name="Oval 56"/>
          <p:cNvSpPr>
            <a:spLocks noChangeArrowheads="1"/>
          </p:cNvSpPr>
          <p:nvPr/>
        </p:nvSpPr>
        <p:spPr bwMode="gray">
          <a:xfrm>
            <a:off x="2424113" y="1508125"/>
            <a:ext cx="633412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3" name="Oval 57"/>
          <p:cNvSpPr>
            <a:spLocks noChangeArrowheads="1"/>
          </p:cNvSpPr>
          <p:nvPr/>
        </p:nvSpPr>
        <p:spPr bwMode="gray">
          <a:xfrm>
            <a:off x="2460625" y="1527175"/>
            <a:ext cx="563563" cy="503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4" name="Text Box 58"/>
          <p:cNvSpPr txBox="1">
            <a:spLocks noChangeArrowheads="1"/>
          </p:cNvSpPr>
          <p:nvPr/>
        </p:nvSpPr>
        <p:spPr bwMode="gray">
          <a:xfrm>
            <a:off x="2500298" y="1571612"/>
            <a:ext cx="44114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0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1285852" y="2143116"/>
            <a:ext cx="571504" cy="5715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1500166" y="3714752"/>
            <a:ext cx="785818" cy="7143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домой 32">
            <a:hlinkClick r:id="rId2" action="ppaction://hlinksldjump" highlightClick="1"/>
          </p:cNvPr>
          <p:cNvSpPr/>
          <p:nvPr/>
        </p:nvSpPr>
        <p:spPr>
          <a:xfrm>
            <a:off x="8358214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1" y="1214422"/>
            <a:ext cx="550072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Презентацию подготовила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Зеленцова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Светлана Николаевна,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учитель истории 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Мстёрской СОШ  </a:t>
            </a:r>
          </a:p>
          <a:p>
            <a:pPr algn="ctr">
              <a:defRPr/>
            </a:pP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Вязниковского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района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Владимирской области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1988" name="Picture 3" descr="C:\Documents and Settings\Иятта\Рабочий стол\ЭТО СРОЧНО\Новая папка\свиток.gif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5500688" y="2714625"/>
            <a:ext cx="364331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 descr="F:\Мои Документы на диске 500Гб\МОИ ДОКУМЕНТЫ-2-КОПИЯ\getImage-ВЕЧЕР ВСТРЕЧИ.jpeg"/>
          <p:cNvPicPr>
            <a:picLocks noChangeAspect="1" noChangeArrowheads="1"/>
          </p:cNvPicPr>
          <p:nvPr/>
        </p:nvPicPr>
        <p:blipFill>
          <a:blip r:embed="rId3"/>
          <a:srcRect l="39453" t="32834" r="38574" b="30194"/>
          <a:stretch>
            <a:fillRect/>
          </a:stretch>
        </p:blipFill>
        <p:spPr bwMode="auto">
          <a:xfrm>
            <a:off x="6643688" y="3000375"/>
            <a:ext cx="178593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572250" y="5357813"/>
            <a:ext cx="145321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2013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620713"/>
            <a:ext cx="8007350" cy="5475287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ru-RU" sz="2800" dirty="0"/>
              <a:t>   </a:t>
            </a:r>
            <a:r>
              <a:rPr lang="ru-RU" sz="3600" b="1" dirty="0"/>
              <a:t>В нашем поселке проживает </a:t>
            </a:r>
            <a:r>
              <a:rPr lang="ru-RU" sz="3600" b="1" dirty="0" smtClean="0"/>
              <a:t>пять тысяч </a:t>
            </a:r>
            <a:r>
              <a:rPr lang="ru-RU" sz="3600" b="1" dirty="0"/>
              <a:t>человек.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/>
              <a:t>     Как вы думаете, какие критерии необходимо применить для описания социальной структуры населения поселка, чтобы она соответствовала реальному положению дел?</a:t>
            </a: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571504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ТИПЫ СТРАТИФИКАЦИИ</a:t>
            </a:r>
            <a:endParaRPr lang="en-US" dirty="0"/>
          </a:p>
        </p:txBody>
      </p:sp>
      <p:grpSp>
        <p:nvGrpSpPr>
          <p:cNvPr id="38992" name="Group 80"/>
          <p:cNvGrpSpPr>
            <a:grpSpLocks/>
          </p:cNvGrpSpPr>
          <p:nvPr/>
        </p:nvGrpSpPr>
        <p:grpSpPr bwMode="auto">
          <a:xfrm>
            <a:off x="3335338" y="4875213"/>
            <a:ext cx="5275262" cy="1308100"/>
            <a:chOff x="1702" y="3062"/>
            <a:chExt cx="3855" cy="867"/>
          </a:xfrm>
        </p:grpSpPr>
        <p:sp>
          <p:nvSpPr>
            <p:cNvPr id="38952" name="Freeform 40"/>
            <p:cNvSpPr>
              <a:spLocks/>
            </p:cNvSpPr>
            <p:nvPr/>
          </p:nvSpPr>
          <p:spPr bwMode="gray">
            <a:xfrm>
              <a:off x="4877" y="3062"/>
              <a:ext cx="680" cy="866"/>
            </a:xfrm>
            <a:custGeom>
              <a:avLst/>
              <a:gdLst/>
              <a:ahLst/>
              <a:cxnLst>
                <a:cxn ang="0">
                  <a:pos x="399" y="1078"/>
                </a:cxn>
                <a:cxn ang="0">
                  <a:pos x="0" y="459"/>
                </a:cxn>
                <a:cxn ang="0">
                  <a:pos x="374" y="0"/>
                </a:cxn>
                <a:cxn ang="0">
                  <a:pos x="846" y="536"/>
                </a:cxn>
                <a:cxn ang="0">
                  <a:pos x="399" y="1078"/>
                </a:cxn>
              </a:cxnLst>
              <a:rect l="0" t="0" r="r" b="b"/>
              <a:pathLst>
                <a:path w="847" h="1079">
                  <a:moveTo>
                    <a:pt x="399" y="1078"/>
                  </a:moveTo>
                  <a:lnTo>
                    <a:pt x="0" y="459"/>
                  </a:lnTo>
                  <a:lnTo>
                    <a:pt x="374" y="0"/>
                  </a:lnTo>
                  <a:lnTo>
                    <a:pt x="846" y="536"/>
                  </a:lnTo>
                  <a:lnTo>
                    <a:pt x="399" y="1078"/>
                  </a:lnTo>
                </a:path>
              </a:pathLst>
            </a:custGeom>
            <a:gradFill rotWithShape="0">
              <a:gsLst>
                <a:gs pos="0">
                  <a:srgbClr val="6666FF">
                    <a:gamma/>
                    <a:shade val="69804"/>
                    <a:invGamma/>
                  </a:srgbClr>
                </a:gs>
                <a:gs pos="100000">
                  <a:srgbClr val="6666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53" name="Freeform 41"/>
            <p:cNvSpPr>
              <a:spLocks/>
            </p:cNvSpPr>
            <p:nvPr/>
          </p:nvSpPr>
          <p:spPr bwMode="gray">
            <a:xfrm>
              <a:off x="2010" y="3062"/>
              <a:ext cx="3168" cy="369"/>
            </a:xfrm>
            <a:custGeom>
              <a:avLst/>
              <a:gdLst/>
              <a:ahLst/>
              <a:cxnLst>
                <a:cxn ang="0">
                  <a:pos x="0" y="459"/>
                </a:cxn>
                <a:cxn ang="0">
                  <a:pos x="3573" y="459"/>
                </a:cxn>
                <a:cxn ang="0">
                  <a:pos x="3946" y="0"/>
                </a:cxn>
                <a:cxn ang="0">
                  <a:pos x="505" y="0"/>
                </a:cxn>
                <a:cxn ang="0">
                  <a:pos x="0" y="459"/>
                </a:cxn>
              </a:cxnLst>
              <a:rect l="0" t="0" r="r" b="b"/>
              <a:pathLst>
                <a:path w="3947" h="460">
                  <a:moveTo>
                    <a:pt x="0" y="459"/>
                  </a:moveTo>
                  <a:lnTo>
                    <a:pt x="3573" y="459"/>
                  </a:lnTo>
                  <a:lnTo>
                    <a:pt x="3946" y="0"/>
                  </a:lnTo>
                  <a:lnTo>
                    <a:pt x="505" y="0"/>
                  </a:lnTo>
                  <a:lnTo>
                    <a:pt x="0" y="459"/>
                  </a:lnTo>
                </a:path>
              </a:pathLst>
            </a:custGeom>
            <a:gradFill rotWithShape="0">
              <a:gsLst>
                <a:gs pos="0">
                  <a:srgbClr val="6666FF"/>
                </a:gs>
                <a:gs pos="100000">
                  <a:srgbClr val="6666FF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54" name="Freeform 42"/>
            <p:cNvSpPr>
              <a:spLocks/>
            </p:cNvSpPr>
            <p:nvPr/>
          </p:nvSpPr>
          <p:spPr bwMode="gray">
            <a:xfrm>
              <a:off x="1702" y="3429"/>
              <a:ext cx="3497" cy="500"/>
            </a:xfrm>
            <a:custGeom>
              <a:avLst/>
              <a:gdLst/>
              <a:ahLst/>
              <a:cxnLst>
                <a:cxn ang="0">
                  <a:pos x="383" y="0"/>
                </a:cxn>
                <a:cxn ang="0">
                  <a:pos x="3954" y="0"/>
                </a:cxn>
                <a:cxn ang="0">
                  <a:pos x="4356" y="622"/>
                </a:cxn>
                <a:cxn ang="0">
                  <a:pos x="0" y="622"/>
                </a:cxn>
                <a:cxn ang="0">
                  <a:pos x="383" y="0"/>
                </a:cxn>
              </a:cxnLst>
              <a:rect l="0" t="0" r="r" b="b"/>
              <a:pathLst>
                <a:path w="4357" h="623">
                  <a:moveTo>
                    <a:pt x="383" y="0"/>
                  </a:moveTo>
                  <a:lnTo>
                    <a:pt x="3954" y="0"/>
                  </a:lnTo>
                  <a:lnTo>
                    <a:pt x="4356" y="622"/>
                  </a:lnTo>
                  <a:lnTo>
                    <a:pt x="0" y="622"/>
                  </a:lnTo>
                  <a:lnTo>
                    <a:pt x="383" y="0"/>
                  </a:lnTo>
                </a:path>
              </a:pathLst>
            </a:custGeom>
            <a:gradFill rotWithShape="0">
              <a:gsLst>
                <a:gs pos="0">
                  <a:srgbClr val="6666FF">
                    <a:gamma/>
                    <a:tint val="66667"/>
                    <a:invGamma/>
                  </a:srgbClr>
                </a:gs>
                <a:gs pos="100000">
                  <a:srgbClr val="6666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91" name="Group 79"/>
          <p:cNvGrpSpPr>
            <a:grpSpLocks/>
          </p:cNvGrpSpPr>
          <p:nvPr/>
        </p:nvGrpSpPr>
        <p:grpSpPr bwMode="auto">
          <a:xfrm>
            <a:off x="3849688" y="4092575"/>
            <a:ext cx="4179887" cy="1181100"/>
            <a:chOff x="2069" y="2572"/>
            <a:chExt cx="3054" cy="784"/>
          </a:xfrm>
        </p:grpSpPr>
        <p:sp>
          <p:nvSpPr>
            <p:cNvPr id="38955" name="Freeform 43"/>
            <p:cNvSpPr>
              <a:spLocks/>
            </p:cNvSpPr>
            <p:nvPr/>
          </p:nvSpPr>
          <p:spPr bwMode="gray">
            <a:xfrm>
              <a:off x="4522" y="2572"/>
              <a:ext cx="601" cy="784"/>
            </a:xfrm>
            <a:custGeom>
              <a:avLst/>
              <a:gdLst/>
              <a:ahLst/>
              <a:cxnLst>
                <a:cxn ang="0">
                  <a:pos x="382" y="976"/>
                </a:cxn>
                <a:cxn ang="0">
                  <a:pos x="0" y="342"/>
                </a:cxn>
                <a:cxn ang="0">
                  <a:pos x="280" y="0"/>
                </a:cxn>
                <a:cxn ang="0">
                  <a:pos x="748" y="538"/>
                </a:cxn>
                <a:cxn ang="0">
                  <a:pos x="382" y="976"/>
                </a:cxn>
              </a:cxnLst>
              <a:rect l="0" t="0" r="r" b="b"/>
              <a:pathLst>
                <a:path w="749" h="977">
                  <a:moveTo>
                    <a:pt x="382" y="976"/>
                  </a:moveTo>
                  <a:lnTo>
                    <a:pt x="0" y="342"/>
                  </a:lnTo>
                  <a:lnTo>
                    <a:pt x="280" y="0"/>
                  </a:lnTo>
                  <a:lnTo>
                    <a:pt x="748" y="538"/>
                  </a:lnTo>
                  <a:lnTo>
                    <a:pt x="382" y="976"/>
                  </a:lnTo>
                </a:path>
              </a:pathLst>
            </a:custGeom>
            <a:gradFill rotWithShape="0">
              <a:gsLst>
                <a:gs pos="0">
                  <a:srgbClr val="00CC99">
                    <a:gamma/>
                    <a:shade val="72941"/>
                    <a:invGamma/>
                  </a:srgbClr>
                </a:gs>
                <a:gs pos="100000">
                  <a:srgbClr val="00CC99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56" name="Freeform 44"/>
            <p:cNvSpPr>
              <a:spLocks/>
            </p:cNvSpPr>
            <p:nvPr/>
          </p:nvSpPr>
          <p:spPr bwMode="gray">
            <a:xfrm>
              <a:off x="2370" y="2572"/>
              <a:ext cx="2380" cy="276"/>
            </a:xfrm>
            <a:custGeom>
              <a:avLst/>
              <a:gdLst/>
              <a:ahLst/>
              <a:cxnLst>
                <a:cxn ang="0">
                  <a:pos x="0" y="343"/>
                </a:cxn>
                <a:cxn ang="0">
                  <a:pos x="2684" y="343"/>
                </a:cxn>
                <a:cxn ang="0">
                  <a:pos x="2963" y="0"/>
                </a:cxn>
                <a:cxn ang="0">
                  <a:pos x="531" y="1"/>
                </a:cxn>
                <a:cxn ang="0">
                  <a:pos x="0" y="343"/>
                </a:cxn>
              </a:cxnLst>
              <a:rect l="0" t="0" r="r" b="b"/>
              <a:pathLst>
                <a:path w="2964" h="344">
                  <a:moveTo>
                    <a:pt x="0" y="343"/>
                  </a:moveTo>
                  <a:lnTo>
                    <a:pt x="2684" y="343"/>
                  </a:lnTo>
                  <a:lnTo>
                    <a:pt x="2963" y="0"/>
                  </a:lnTo>
                  <a:lnTo>
                    <a:pt x="531" y="1"/>
                  </a:lnTo>
                  <a:lnTo>
                    <a:pt x="0" y="343"/>
                  </a:lnTo>
                </a:path>
              </a:pathLst>
            </a:custGeom>
            <a:gradFill rotWithShape="1">
              <a:gsLst>
                <a:gs pos="0">
                  <a:srgbClr val="00CC99"/>
                </a:gs>
                <a:gs pos="100000">
                  <a:srgbClr val="00CC99">
                    <a:gamma/>
                    <a:shade val="44314"/>
                    <a:invGamma/>
                  </a:srgb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57" name="Freeform 45"/>
            <p:cNvSpPr>
              <a:spLocks/>
            </p:cNvSpPr>
            <p:nvPr/>
          </p:nvSpPr>
          <p:spPr bwMode="gray">
            <a:xfrm>
              <a:off x="2069" y="2847"/>
              <a:ext cx="2763" cy="509"/>
            </a:xfrm>
            <a:custGeom>
              <a:avLst/>
              <a:gdLst/>
              <a:ahLst/>
              <a:cxnLst>
                <a:cxn ang="0">
                  <a:pos x="0" y="633"/>
                </a:cxn>
                <a:cxn ang="0">
                  <a:pos x="3442" y="633"/>
                </a:cxn>
                <a:cxn ang="0">
                  <a:pos x="3060" y="0"/>
                </a:cxn>
                <a:cxn ang="0">
                  <a:pos x="377" y="0"/>
                </a:cxn>
                <a:cxn ang="0">
                  <a:pos x="0" y="633"/>
                </a:cxn>
              </a:cxnLst>
              <a:rect l="0" t="0" r="r" b="b"/>
              <a:pathLst>
                <a:path w="3443" h="634">
                  <a:moveTo>
                    <a:pt x="0" y="633"/>
                  </a:moveTo>
                  <a:lnTo>
                    <a:pt x="3442" y="633"/>
                  </a:lnTo>
                  <a:lnTo>
                    <a:pt x="3060" y="0"/>
                  </a:lnTo>
                  <a:lnTo>
                    <a:pt x="377" y="0"/>
                  </a:lnTo>
                  <a:lnTo>
                    <a:pt x="0" y="633"/>
                  </a:lnTo>
                </a:path>
              </a:pathLst>
            </a:custGeom>
            <a:gradFill rotWithShape="0">
              <a:gsLst>
                <a:gs pos="0">
                  <a:srgbClr val="00CC99">
                    <a:gamma/>
                    <a:tint val="47451"/>
                    <a:invGamma/>
                  </a:srgbClr>
                </a:gs>
                <a:gs pos="100000">
                  <a:srgbClr val="00CC99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90" name="Group 78"/>
          <p:cNvGrpSpPr>
            <a:grpSpLocks/>
          </p:cNvGrpSpPr>
          <p:nvPr/>
        </p:nvGrpSpPr>
        <p:grpSpPr bwMode="auto">
          <a:xfrm>
            <a:off x="4343400" y="3313113"/>
            <a:ext cx="3108325" cy="1027112"/>
            <a:chOff x="2422" y="2087"/>
            <a:chExt cx="2271" cy="681"/>
          </a:xfrm>
        </p:grpSpPr>
        <p:sp>
          <p:nvSpPr>
            <p:cNvPr id="38958" name="Freeform 46"/>
            <p:cNvSpPr>
              <a:spLocks/>
            </p:cNvSpPr>
            <p:nvPr/>
          </p:nvSpPr>
          <p:spPr bwMode="gray">
            <a:xfrm>
              <a:off x="4167" y="2087"/>
              <a:ext cx="526" cy="681"/>
            </a:xfrm>
            <a:custGeom>
              <a:avLst/>
              <a:gdLst/>
              <a:ahLst/>
              <a:cxnLst>
                <a:cxn ang="0">
                  <a:pos x="0" y="230"/>
                </a:cxn>
                <a:cxn ang="0">
                  <a:pos x="387" y="848"/>
                </a:cxn>
                <a:cxn ang="0">
                  <a:pos x="654" y="531"/>
                </a:cxn>
                <a:cxn ang="0">
                  <a:pos x="188" y="0"/>
                </a:cxn>
                <a:cxn ang="0">
                  <a:pos x="0" y="230"/>
                </a:cxn>
              </a:cxnLst>
              <a:rect l="0" t="0" r="r" b="b"/>
              <a:pathLst>
                <a:path w="655" h="849">
                  <a:moveTo>
                    <a:pt x="0" y="230"/>
                  </a:moveTo>
                  <a:lnTo>
                    <a:pt x="387" y="848"/>
                  </a:lnTo>
                  <a:lnTo>
                    <a:pt x="654" y="531"/>
                  </a:lnTo>
                  <a:lnTo>
                    <a:pt x="188" y="0"/>
                  </a:lnTo>
                  <a:lnTo>
                    <a:pt x="0" y="230"/>
                  </a:lnTo>
                </a:path>
              </a:pathLst>
            </a:custGeom>
            <a:gradFill rotWithShape="1">
              <a:gsLst>
                <a:gs pos="0">
                  <a:srgbClr val="F4A70C">
                    <a:gamma/>
                    <a:shade val="72941"/>
                    <a:invGamma/>
                  </a:srgbClr>
                </a:gs>
                <a:gs pos="100000">
                  <a:srgbClr val="F4A70C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59" name="Freeform 47"/>
            <p:cNvSpPr>
              <a:spLocks/>
            </p:cNvSpPr>
            <p:nvPr/>
          </p:nvSpPr>
          <p:spPr bwMode="gray">
            <a:xfrm>
              <a:off x="2728" y="2087"/>
              <a:ext cx="1589" cy="184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1791" y="228"/>
                </a:cxn>
                <a:cxn ang="0">
                  <a:pos x="1979" y="0"/>
                </a:cxn>
                <a:cxn ang="0">
                  <a:pos x="500" y="0"/>
                </a:cxn>
                <a:cxn ang="0">
                  <a:pos x="0" y="228"/>
                </a:cxn>
              </a:cxnLst>
              <a:rect l="0" t="0" r="r" b="b"/>
              <a:pathLst>
                <a:path w="1980" h="229">
                  <a:moveTo>
                    <a:pt x="0" y="228"/>
                  </a:moveTo>
                  <a:lnTo>
                    <a:pt x="1791" y="228"/>
                  </a:lnTo>
                  <a:lnTo>
                    <a:pt x="1979" y="0"/>
                  </a:lnTo>
                  <a:lnTo>
                    <a:pt x="500" y="0"/>
                  </a:lnTo>
                  <a:lnTo>
                    <a:pt x="0" y="228"/>
                  </a:lnTo>
                </a:path>
              </a:pathLst>
            </a:custGeom>
            <a:gradFill rotWithShape="0">
              <a:gsLst>
                <a:gs pos="0">
                  <a:srgbClr val="F4A70C"/>
                </a:gs>
                <a:gs pos="100000">
                  <a:srgbClr val="F4A70C">
                    <a:gamma/>
                    <a:shade val="47451"/>
                    <a:invGamma/>
                  </a:srgb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60" name="Freeform 48"/>
            <p:cNvSpPr>
              <a:spLocks/>
            </p:cNvSpPr>
            <p:nvPr/>
          </p:nvSpPr>
          <p:spPr bwMode="gray">
            <a:xfrm>
              <a:off x="2422" y="2270"/>
              <a:ext cx="2056" cy="498"/>
            </a:xfrm>
            <a:custGeom>
              <a:avLst/>
              <a:gdLst/>
              <a:ahLst/>
              <a:cxnLst>
                <a:cxn ang="0">
                  <a:pos x="0" y="620"/>
                </a:cxn>
                <a:cxn ang="0">
                  <a:pos x="2560" y="620"/>
                </a:cxn>
                <a:cxn ang="0">
                  <a:pos x="2172" y="0"/>
                </a:cxn>
                <a:cxn ang="0">
                  <a:pos x="382" y="0"/>
                </a:cxn>
                <a:cxn ang="0">
                  <a:pos x="0" y="620"/>
                </a:cxn>
              </a:cxnLst>
              <a:rect l="0" t="0" r="r" b="b"/>
              <a:pathLst>
                <a:path w="2561" h="621">
                  <a:moveTo>
                    <a:pt x="0" y="620"/>
                  </a:moveTo>
                  <a:lnTo>
                    <a:pt x="2560" y="620"/>
                  </a:lnTo>
                  <a:lnTo>
                    <a:pt x="2172" y="0"/>
                  </a:lnTo>
                  <a:lnTo>
                    <a:pt x="382" y="0"/>
                  </a:lnTo>
                  <a:lnTo>
                    <a:pt x="0" y="620"/>
                  </a:lnTo>
                </a:path>
              </a:pathLst>
            </a:custGeom>
            <a:gradFill rotWithShape="0">
              <a:gsLst>
                <a:gs pos="0">
                  <a:srgbClr val="F4A70C">
                    <a:gamma/>
                    <a:tint val="47451"/>
                    <a:invGamma/>
                  </a:srgbClr>
                </a:gs>
                <a:gs pos="100000">
                  <a:srgbClr val="F4A70C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89" name="Group 77"/>
          <p:cNvGrpSpPr>
            <a:grpSpLocks/>
          </p:cNvGrpSpPr>
          <p:nvPr/>
        </p:nvGrpSpPr>
        <p:grpSpPr bwMode="auto">
          <a:xfrm>
            <a:off x="4845050" y="2525713"/>
            <a:ext cx="2025650" cy="893762"/>
            <a:chOff x="2780" y="1595"/>
            <a:chExt cx="1481" cy="593"/>
          </a:xfrm>
        </p:grpSpPr>
        <p:sp>
          <p:nvSpPr>
            <p:cNvPr id="38961" name="Freeform 49"/>
            <p:cNvSpPr>
              <a:spLocks/>
            </p:cNvSpPr>
            <p:nvPr/>
          </p:nvSpPr>
          <p:spPr bwMode="gray">
            <a:xfrm>
              <a:off x="3808" y="1595"/>
              <a:ext cx="453" cy="593"/>
            </a:xfrm>
            <a:custGeom>
              <a:avLst/>
              <a:gdLst/>
              <a:ahLst/>
              <a:cxnLst>
                <a:cxn ang="0">
                  <a:pos x="385" y="737"/>
                </a:cxn>
                <a:cxn ang="0">
                  <a:pos x="563" y="527"/>
                </a:cxn>
                <a:cxn ang="0">
                  <a:pos x="97" y="0"/>
                </a:cxn>
                <a:cxn ang="0">
                  <a:pos x="0" y="111"/>
                </a:cxn>
                <a:cxn ang="0">
                  <a:pos x="385" y="737"/>
                </a:cxn>
              </a:cxnLst>
              <a:rect l="0" t="0" r="r" b="b"/>
              <a:pathLst>
                <a:path w="564" h="738">
                  <a:moveTo>
                    <a:pt x="385" y="737"/>
                  </a:moveTo>
                  <a:lnTo>
                    <a:pt x="563" y="527"/>
                  </a:lnTo>
                  <a:lnTo>
                    <a:pt x="97" y="0"/>
                  </a:lnTo>
                  <a:lnTo>
                    <a:pt x="0" y="111"/>
                  </a:lnTo>
                  <a:lnTo>
                    <a:pt x="385" y="737"/>
                  </a:lnTo>
                </a:path>
              </a:pathLst>
            </a:custGeom>
            <a:gradFill rotWithShape="0">
              <a:gsLst>
                <a:gs pos="0">
                  <a:srgbClr val="C247FF">
                    <a:gamma/>
                    <a:shade val="79216"/>
                    <a:invGamma/>
                  </a:srgbClr>
                </a:gs>
                <a:gs pos="100000">
                  <a:srgbClr val="C247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62" name="Freeform 50"/>
            <p:cNvSpPr>
              <a:spLocks/>
            </p:cNvSpPr>
            <p:nvPr/>
          </p:nvSpPr>
          <p:spPr bwMode="gray">
            <a:xfrm>
              <a:off x="3092" y="1595"/>
              <a:ext cx="793" cy="89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889" y="109"/>
                </a:cxn>
                <a:cxn ang="0">
                  <a:pos x="986" y="0"/>
                </a:cxn>
                <a:cxn ang="0">
                  <a:pos x="308" y="0"/>
                </a:cxn>
                <a:cxn ang="0">
                  <a:pos x="0" y="109"/>
                </a:cxn>
              </a:cxnLst>
              <a:rect l="0" t="0" r="r" b="b"/>
              <a:pathLst>
                <a:path w="987" h="110">
                  <a:moveTo>
                    <a:pt x="0" y="109"/>
                  </a:moveTo>
                  <a:lnTo>
                    <a:pt x="889" y="109"/>
                  </a:lnTo>
                  <a:lnTo>
                    <a:pt x="986" y="0"/>
                  </a:lnTo>
                  <a:lnTo>
                    <a:pt x="308" y="0"/>
                  </a:lnTo>
                  <a:lnTo>
                    <a:pt x="0" y="109"/>
                  </a:lnTo>
                </a:path>
              </a:pathLst>
            </a:custGeom>
            <a:gradFill rotWithShape="0">
              <a:gsLst>
                <a:gs pos="0">
                  <a:srgbClr val="C247FF"/>
                </a:gs>
                <a:gs pos="100000">
                  <a:srgbClr val="C247FF">
                    <a:gamma/>
                    <a:shade val="50980"/>
                    <a:invGamma/>
                  </a:srgb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63" name="Freeform 51"/>
            <p:cNvSpPr>
              <a:spLocks/>
            </p:cNvSpPr>
            <p:nvPr/>
          </p:nvSpPr>
          <p:spPr bwMode="gray">
            <a:xfrm>
              <a:off x="2780" y="1683"/>
              <a:ext cx="1339" cy="505"/>
            </a:xfrm>
            <a:custGeom>
              <a:avLst/>
              <a:gdLst/>
              <a:ahLst/>
              <a:cxnLst>
                <a:cxn ang="0">
                  <a:pos x="0" y="628"/>
                </a:cxn>
                <a:cxn ang="0">
                  <a:pos x="1668" y="628"/>
                </a:cxn>
                <a:cxn ang="0">
                  <a:pos x="1281" y="0"/>
                </a:cxn>
                <a:cxn ang="0">
                  <a:pos x="388" y="0"/>
                </a:cxn>
                <a:cxn ang="0">
                  <a:pos x="0" y="628"/>
                </a:cxn>
              </a:cxnLst>
              <a:rect l="0" t="0" r="r" b="b"/>
              <a:pathLst>
                <a:path w="1669" h="629">
                  <a:moveTo>
                    <a:pt x="0" y="628"/>
                  </a:moveTo>
                  <a:lnTo>
                    <a:pt x="1668" y="628"/>
                  </a:lnTo>
                  <a:lnTo>
                    <a:pt x="1281" y="0"/>
                  </a:lnTo>
                  <a:lnTo>
                    <a:pt x="388" y="0"/>
                  </a:lnTo>
                  <a:lnTo>
                    <a:pt x="0" y="628"/>
                  </a:lnTo>
                </a:path>
              </a:pathLst>
            </a:custGeom>
            <a:gradFill rotWithShape="0">
              <a:gsLst>
                <a:gs pos="0">
                  <a:srgbClr val="C247FF">
                    <a:gamma/>
                    <a:tint val="50196"/>
                    <a:invGamma/>
                  </a:srgbClr>
                </a:gs>
                <a:gs pos="100000">
                  <a:srgbClr val="C247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93" name="Group 81"/>
          <p:cNvGrpSpPr>
            <a:grpSpLocks/>
          </p:cNvGrpSpPr>
          <p:nvPr/>
        </p:nvGrpSpPr>
        <p:grpSpPr bwMode="auto">
          <a:xfrm>
            <a:off x="1295400" y="2594024"/>
            <a:ext cx="3976347" cy="3563889"/>
            <a:chOff x="624" y="1603"/>
            <a:chExt cx="2153" cy="2324"/>
          </a:xfrm>
        </p:grpSpPr>
        <p:sp>
          <p:nvSpPr>
            <p:cNvPr id="38966" name="Line 54"/>
            <p:cNvSpPr>
              <a:spLocks noChangeShapeType="1"/>
            </p:cNvSpPr>
            <p:nvPr/>
          </p:nvSpPr>
          <p:spPr bwMode="black">
            <a:xfrm flipH="1">
              <a:off x="624" y="3926"/>
              <a:ext cx="106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7" name="Line 55"/>
            <p:cNvSpPr>
              <a:spLocks noChangeShapeType="1"/>
            </p:cNvSpPr>
            <p:nvPr/>
          </p:nvSpPr>
          <p:spPr bwMode="black">
            <a:xfrm flipH="1">
              <a:off x="624" y="3357"/>
              <a:ext cx="13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8" name="Line 56"/>
            <p:cNvSpPr>
              <a:spLocks noChangeShapeType="1"/>
            </p:cNvSpPr>
            <p:nvPr/>
          </p:nvSpPr>
          <p:spPr bwMode="black">
            <a:xfrm flipH="1">
              <a:off x="624" y="2767"/>
              <a:ext cx="160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9" name="Line 57"/>
            <p:cNvSpPr>
              <a:spLocks noChangeShapeType="1"/>
            </p:cNvSpPr>
            <p:nvPr/>
          </p:nvSpPr>
          <p:spPr bwMode="black">
            <a:xfrm flipH="1">
              <a:off x="624" y="2187"/>
              <a:ext cx="188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70" name="Line 58"/>
            <p:cNvSpPr>
              <a:spLocks noChangeShapeType="1"/>
            </p:cNvSpPr>
            <p:nvPr/>
          </p:nvSpPr>
          <p:spPr bwMode="black">
            <a:xfrm flipH="1">
              <a:off x="624" y="1603"/>
              <a:ext cx="215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8973" name="Line 61"/>
          <p:cNvSpPr>
            <a:spLocks noChangeShapeType="1"/>
          </p:cNvSpPr>
          <p:nvPr/>
        </p:nvSpPr>
        <p:spPr bwMode="black">
          <a:xfrm>
            <a:off x="1582738" y="2516188"/>
            <a:ext cx="1587" cy="887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4" name="Line 62"/>
          <p:cNvSpPr>
            <a:spLocks noChangeShapeType="1"/>
          </p:cNvSpPr>
          <p:nvPr/>
        </p:nvSpPr>
        <p:spPr bwMode="black">
          <a:xfrm>
            <a:off x="1582738" y="3451225"/>
            <a:ext cx="1587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black">
          <a:xfrm>
            <a:off x="1582738" y="4387850"/>
            <a:ext cx="1587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black">
          <a:xfrm>
            <a:off x="1582738" y="5319713"/>
            <a:ext cx="1587" cy="820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8" name="Text Box 66"/>
          <p:cNvSpPr txBox="1">
            <a:spLocks noChangeArrowheads="1"/>
          </p:cNvSpPr>
          <p:nvPr/>
        </p:nvSpPr>
        <p:spPr bwMode="black">
          <a:xfrm>
            <a:off x="1589088" y="2827338"/>
            <a:ext cx="26228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3600" b="1" dirty="0" smtClean="0">
                <a:latin typeface="Verdana" pitchFamily="34" charset="0"/>
              </a:rPr>
              <a:t>РАБСТВО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38979" name="Text Box 67"/>
          <p:cNvSpPr txBox="1">
            <a:spLocks noChangeArrowheads="1"/>
          </p:cNvSpPr>
          <p:nvPr/>
        </p:nvSpPr>
        <p:spPr bwMode="black">
          <a:xfrm>
            <a:off x="1589088" y="3741738"/>
            <a:ext cx="20377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3600" b="1" dirty="0" smtClean="0">
                <a:latin typeface="Verdana" pitchFamily="34" charset="0"/>
              </a:rPr>
              <a:t>КАСТЫ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38980" name="Text Box 68"/>
          <p:cNvSpPr txBox="1">
            <a:spLocks noChangeArrowheads="1"/>
          </p:cNvSpPr>
          <p:nvPr/>
        </p:nvSpPr>
        <p:spPr bwMode="black">
          <a:xfrm>
            <a:off x="1589088" y="4656138"/>
            <a:ext cx="31357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3600" b="1" dirty="0" smtClean="0">
                <a:latin typeface="Verdana" pitchFamily="34" charset="0"/>
              </a:rPr>
              <a:t>СОСЛОВИЯ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38981" name="Text Box 69"/>
          <p:cNvSpPr txBox="1">
            <a:spLocks noChangeArrowheads="1"/>
          </p:cNvSpPr>
          <p:nvPr/>
        </p:nvSpPr>
        <p:spPr bwMode="black">
          <a:xfrm>
            <a:off x="1589088" y="5570538"/>
            <a:ext cx="24465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3600" b="1" dirty="0" smtClean="0">
                <a:latin typeface="Verdana" pitchFamily="34" charset="0"/>
              </a:rPr>
              <a:t>КЛАССЫ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38983" name="Text Box 71"/>
          <p:cNvSpPr txBox="1">
            <a:spLocks noChangeArrowheads="1"/>
          </p:cNvSpPr>
          <p:nvPr/>
        </p:nvSpPr>
        <p:spPr bwMode="gray">
          <a:xfrm>
            <a:off x="5500694" y="2786058"/>
            <a:ext cx="44114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84" name="Text Box 72"/>
          <p:cNvSpPr txBox="1">
            <a:spLocks noChangeArrowheads="1"/>
          </p:cNvSpPr>
          <p:nvPr/>
        </p:nvSpPr>
        <p:spPr bwMode="gray">
          <a:xfrm>
            <a:off x="5500694" y="3714752"/>
            <a:ext cx="44114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85" name="Text Box 73"/>
          <p:cNvSpPr txBox="1">
            <a:spLocks noChangeArrowheads="1"/>
          </p:cNvSpPr>
          <p:nvPr/>
        </p:nvSpPr>
        <p:spPr bwMode="gray">
          <a:xfrm>
            <a:off x="5500694" y="4572008"/>
            <a:ext cx="44114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86" name="Text Box 74"/>
          <p:cNvSpPr txBox="1">
            <a:spLocks noChangeArrowheads="1"/>
          </p:cNvSpPr>
          <p:nvPr/>
        </p:nvSpPr>
        <p:spPr bwMode="gray">
          <a:xfrm>
            <a:off x="5429256" y="5572140"/>
            <a:ext cx="44114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Управляющая кнопка: далее 36">
            <a:hlinkClick r:id="" action="ppaction://hlinkshowjump?jump=nextslide" highlightClick="1"/>
          </p:cNvPr>
          <p:cNvSpPr/>
          <p:nvPr/>
        </p:nvSpPr>
        <p:spPr>
          <a:xfrm>
            <a:off x="8286776" y="6429396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78" grpId="0"/>
      <p:bldP spid="38979" grpId="0"/>
      <p:bldP spid="38980" grpId="0"/>
      <p:bldP spid="389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714356"/>
            <a:ext cx="6324600" cy="642942"/>
          </a:xfrm>
        </p:spPr>
        <p:txBody>
          <a:bodyPr/>
          <a:lstStyle/>
          <a:p>
            <a:r>
              <a:rPr lang="ru-RU" sz="2800" dirty="0"/>
              <a:t>СОЦИАЛЬНАЯ СТРАТИФИКАЦИЯ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5562600" y="3095625"/>
            <a:ext cx="3152804" cy="147638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357158" y="3095625"/>
            <a:ext cx="3071842" cy="147638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428596" y="3643314"/>
            <a:ext cx="2848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</a:rPr>
              <a:t>ВЕРТИКАЛЬНАЯ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44054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5" name="Freeform 23"/>
          <p:cNvSpPr>
            <a:spLocks/>
          </p:cNvSpPr>
          <p:nvPr/>
        </p:nvSpPr>
        <p:spPr bwMode="gray">
          <a:xfrm>
            <a:off x="3222625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6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7" name="Freeform 25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44059" name="Group 27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4060" name="Oval 28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1" name="Oval 29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4062" name="Oval 30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3286116" y="1571612"/>
            <a:ext cx="264559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ВИДЫ</a:t>
            </a:r>
          </a:p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МОБИЛЬНОСТИ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5786446" y="3714752"/>
            <a:ext cx="27813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</a:rPr>
              <a:t>ГОРИЗОНТАЛЬНАЯ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2" name="Выноска-облако 21"/>
          <p:cNvSpPr/>
          <p:nvPr/>
        </p:nvSpPr>
        <p:spPr>
          <a:xfrm>
            <a:off x="928662" y="5000636"/>
            <a:ext cx="1857388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?</a:t>
            </a:r>
            <a:endParaRPr lang="ru-RU" sz="6600" b="1" dirty="0"/>
          </a:p>
        </p:txBody>
      </p:sp>
      <p:sp>
        <p:nvSpPr>
          <p:cNvPr id="23" name="Выноска-облако 22"/>
          <p:cNvSpPr/>
          <p:nvPr/>
        </p:nvSpPr>
        <p:spPr>
          <a:xfrm>
            <a:off x="6072198" y="5000636"/>
            <a:ext cx="1857388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?</a:t>
            </a:r>
            <a:endParaRPr lang="ru-RU" sz="6600" b="1" dirty="0"/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501090" y="6286520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3" grpId="0"/>
      <p:bldP spid="440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103438" y="1284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79388" y="157163"/>
            <a:ext cx="8785225" cy="440120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544513" algn="ctr"/>
            <a:r>
              <a:rPr lang="ru-RU" sz="2800" b="1" dirty="0">
                <a:solidFill>
                  <a:srgbClr val="000000"/>
                </a:solidFill>
              </a:rPr>
              <a:t>После окончания технического колледжа молодой человек устроился консультантом в фирму по производству компьютеров. </a:t>
            </a:r>
            <a:endParaRPr lang="ru-RU" sz="2800" b="1" dirty="0" smtClean="0">
              <a:solidFill>
                <a:srgbClr val="000000"/>
              </a:solidFill>
            </a:endParaRPr>
          </a:p>
          <a:p>
            <a:pPr indent="544513" algn="ctr"/>
            <a:r>
              <a:rPr lang="ru-RU" sz="2800" b="1" dirty="0" smtClean="0">
                <a:solidFill>
                  <a:srgbClr val="000000"/>
                </a:solidFill>
              </a:rPr>
              <a:t>Спустя </a:t>
            </a:r>
            <a:r>
              <a:rPr lang="ru-RU" sz="2800" b="1" dirty="0">
                <a:solidFill>
                  <a:srgbClr val="000000"/>
                </a:solidFill>
              </a:rPr>
              <a:t>некоторое время он поступил на курсы повышения квалификации. </a:t>
            </a:r>
            <a:endParaRPr lang="ru-RU" sz="2800" b="1" dirty="0" smtClean="0">
              <a:solidFill>
                <a:srgbClr val="000000"/>
              </a:solidFill>
            </a:endParaRPr>
          </a:p>
          <a:p>
            <a:pPr indent="544513" algn="ctr"/>
            <a:r>
              <a:rPr lang="ru-RU" sz="2800" b="1" dirty="0" smtClean="0">
                <a:solidFill>
                  <a:srgbClr val="000000"/>
                </a:solidFill>
              </a:rPr>
              <a:t>Изменения </a:t>
            </a:r>
            <a:r>
              <a:rPr lang="ru-RU" sz="2800" b="1" dirty="0">
                <a:solidFill>
                  <a:srgbClr val="000000"/>
                </a:solidFill>
              </a:rPr>
              <a:t>произошли и в его личной жизни: он женился на дочери совладельца компании. Завершение учебы на курсах совпало с его назначением главным менеджером предприятия.</a:t>
            </a:r>
          </a:p>
        </p:txBody>
      </p:sp>
      <p:sp>
        <p:nvSpPr>
          <p:cNvPr id="56320" name="Text Box 1024"/>
          <p:cNvSpPr txBox="1">
            <a:spLocks noChangeArrowheads="1"/>
          </p:cNvSpPr>
          <p:nvPr/>
        </p:nvSpPr>
        <p:spPr bwMode="auto">
          <a:xfrm>
            <a:off x="0" y="4630738"/>
            <a:ext cx="9144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3300"/>
                </a:solidFill>
              </a:rPr>
              <a:t>? </a:t>
            </a:r>
            <a:r>
              <a:rPr lang="ru-RU" sz="5400" dirty="0" smtClean="0">
                <a:solidFill>
                  <a:srgbClr val="211E54"/>
                </a:solidFill>
              </a:rPr>
              <a:t>К</a:t>
            </a:r>
            <a:r>
              <a:rPr lang="ru-RU" sz="2800" b="1" dirty="0" smtClean="0">
                <a:solidFill>
                  <a:srgbClr val="211E54"/>
                </a:solidFill>
              </a:rPr>
              <a:t>акой социальный процесс иллюстрирует данный </a:t>
            </a:r>
            <a:r>
              <a:rPr lang="ru-RU" sz="2800" b="1" dirty="0" smtClean="0">
                <a:solidFill>
                  <a:srgbClr val="211E54"/>
                </a:solidFill>
              </a:rPr>
              <a:t>сюжет?</a:t>
            </a:r>
          </a:p>
          <a:p>
            <a:pPr algn="ctr"/>
            <a:r>
              <a:rPr lang="ru-RU" sz="2800" b="1" dirty="0" smtClean="0">
                <a:solidFill>
                  <a:srgbClr val="211E54"/>
                </a:solidFill>
              </a:rPr>
              <a:t>Какие </a:t>
            </a:r>
            <a:r>
              <a:rPr lang="ru-RU" sz="2800" b="1" dirty="0">
                <a:solidFill>
                  <a:srgbClr val="211E54"/>
                </a:solidFill>
              </a:rPr>
              <a:t>факторы сыграли здесь решающую роль?</a:t>
            </a:r>
          </a:p>
          <a:p>
            <a:pPr algn="ctr"/>
            <a:r>
              <a:rPr lang="ru-RU" sz="2800" b="1" dirty="0">
                <a:solidFill>
                  <a:srgbClr val="211E54"/>
                </a:solidFill>
              </a:rPr>
              <a:t>Как они называются в социологии?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01090" y="6429396"/>
            <a:ext cx="285752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6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6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/>
      <p:bldP spid="563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79438"/>
            <a:ext cx="6324600" cy="849298"/>
          </a:xfrm>
        </p:spPr>
        <p:txBody>
          <a:bodyPr/>
          <a:lstStyle/>
          <a:p>
            <a:pPr algn="ctr"/>
            <a:r>
              <a:rPr lang="ru-RU" sz="2800" dirty="0" smtClean="0"/>
              <a:t>СОЦИАЛЬНЫЕ ЛИФТЫ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319213" y="1768475"/>
            <a:ext cx="6376987" cy="3794125"/>
            <a:chOff x="831" y="1114"/>
            <a:chExt cx="4017" cy="2390"/>
          </a:xfrm>
        </p:grpSpPr>
        <p:sp>
          <p:nvSpPr>
            <p:cNvPr id="57347" name="Oval 3"/>
            <p:cNvSpPr>
              <a:spLocks noChangeArrowheads="1"/>
            </p:cNvSpPr>
            <p:nvPr/>
          </p:nvSpPr>
          <p:spPr bwMode="ltGray">
            <a:xfrm>
              <a:off x="1344" y="2669"/>
              <a:ext cx="3504" cy="835"/>
            </a:xfrm>
            <a:prstGeom prst="ellipse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105EAE"/>
                </a:gs>
              </a:gsLst>
              <a:lin ang="2700000" scaled="1"/>
            </a:gradFill>
            <a:ln w="3175">
              <a:noFill/>
              <a:round/>
              <a:headEnd/>
              <a:tailEnd type="none" w="sm" len="sm"/>
            </a:ln>
            <a:effectLst/>
          </p:spPr>
          <p:txBody>
            <a:bodyPr vert="eaVert" wrap="none" lIns="92075" tIns="46038" rIns="92075" bIns="46038" anchor="ctr"/>
            <a:lstStyle/>
            <a:p>
              <a:endParaRPr lang="ru-RU"/>
            </a:p>
          </p:txBody>
        </p:sp>
        <p:sp>
          <p:nvSpPr>
            <p:cNvPr id="57348" name="Oval 4"/>
            <p:cNvSpPr>
              <a:spLocks noChangeArrowheads="1"/>
            </p:cNvSpPr>
            <p:nvPr/>
          </p:nvSpPr>
          <p:spPr bwMode="ltGray">
            <a:xfrm rot="-998297">
              <a:off x="887" y="1338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29698D"/>
                </a:gs>
                <a:gs pos="50000">
                  <a:srgbClr val="29698D">
                    <a:gamma/>
                    <a:tint val="24314"/>
                    <a:invGamma/>
                  </a:srgbClr>
                </a:gs>
                <a:gs pos="100000">
                  <a:srgbClr val="29698D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49" name="Oval 5"/>
            <p:cNvSpPr>
              <a:spLocks noChangeArrowheads="1"/>
            </p:cNvSpPr>
            <p:nvPr/>
          </p:nvSpPr>
          <p:spPr bwMode="ltGray">
            <a:xfrm rot="-998297">
              <a:off x="923" y="1236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33CCCC">
                    <a:gamma/>
                    <a:shade val="63529"/>
                    <a:invGamma/>
                  </a:srgbClr>
                </a:gs>
                <a:gs pos="100000">
                  <a:srgbClr val="33CCCC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0" name="Arc 6"/>
            <p:cNvSpPr>
              <a:spLocks/>
            </p:cNvSpPr>
            <p:nvPr/>
          </p:nvSpPr>
          <p:spPr bwMode="gray">
            <a:xfrm rot="-998297">
              <a:off x="2591" y="1285"/>
              <a:ext cx="1796" cy="969"/>
            </a:xfrm>
            <a:custGeom>
              <a:avLst/>
              <a:gdLst>
                <a:gd name="G0" fmla="+- 0 0 0"/>
                <a:gd name="G1" fmla="+- 14335 0 0"/>
                <a:gd name="G2" fmla="+- 21600 0 0"/>
                <a:gd name="T0" fmla="*/ 16157 w 21600"/>
                <a:gd name="T1" fmla="*/ 0 h 22718"/>
                <a:gd name="T2" fmla="*/ 19907 w 21600"/>
                <a:gd name="T3" fmla="*/ 22718 h 22718"/>
                <a:gd name="T4" fmla="*/ 0 w 21600"/>
                <a:gd name="T5" fmla="*/ 14335 h 22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718" fill="none" extrusionOk="0">
                  <a:moveTo>
                    <a:pt x="16157" y="-1"/>
                  </a:moveTo>
                  <a:cubicBezTo>
                    <a:pt x="19663" y="3951"/>
                    <a:pt x="21600" y="9051"/>
                    <a:pt x="21600" y="14335"/>
                  </a:cubicBezTo>
                  <a:cubicBezTo>
                    <a:pt x="21600" y="17214"/>
                    <a:pt x="21024" y="20064"/>
                    <a:pt x="19906" y="22717"/>
                  </a:cubicBezTo>
                </a:path>
                <a:path w="21600" h="22718" stroke="0" extrusionOk="0">
                  <a:moveTo>
                    <a:pt x="16157" y="-1"/>
                  </a:moveTo>
                  <a:cubicBezTo>
                    <a:pt x="19663" y="3951"/>
                    <a:pt x="21600" y="9051"/>
                    <a:pt x="21600" y="14335"/>
                  </a:cubicBezTo>
                  <a:cubicBezTo>
                    <a:pt x="21600" y="17214"/>
                    <a:pt x="21024" y="20064"/>
                    <a:pt x="19906" y="22717"/>
                  </a:cubicBezTo>
                  <a:lnTo>
                    <a:pt x="0" y="14335"/>
                  </a:lnTo>
                  <a:close/>
                </a:path>
              </a:pathLst>
            </a:custGeom>
            <a:solidFill>
              <a:srgbClr val="0099CC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1" name="Arc 7"/>
            <p:cNvSpPr>
              <a:spLocks/>
            </p:cNvSpPr>
            <p:nvPr/>
          </p:nvSpPr>
          <p:spPr bwMode="gray">
            <a:xfrm rot="20601703" flipH="1">
              <a:off x="957" y="2112"/>
              <a:ext cx="1812" cy="1027"/>
            </a:xfrm>
            <a:custGeom>
              <a:avLst/>
              <a:gdLst>
                <a:gd name="G0" fmla="+- 0 0 0"/>
                <a:gd name="G1" fmla="+- 6947 0 0"/>
                <a:gd name="G2" fmla="+- 21600 0 0"/>
                <a:gd name="T0" fmla="*/ 20452 w 21600"/>
                <a:gd name="T1" fmla="*/ 0 h 24439"/>
                <a:gd name="T2" fmla="*/ 12673 w 21600"/>
                <a:gd name="T3" fmla="*/ 24439 h 24439"/>
                <a:gd name="T4" fmla="*/ 0 w 21600"/>
                <a:gd name="T5" fmla="*/ 6947 h 24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439" fill="none" extrusionOk="0">
                  <a:moveTo>
                    <a:pt x="20452" y="-1"/>
                  </a:moveTo>
                  <a:cubicBezTo>
                    <a:pt x="21212" y="2237"/>
                    <a:pt x="21600" y="4584"/>
                    <a:pt x="21600" y="6947"/>
                  </a:cubicBezTo>
                  <a:cubicBezTo>
                    <a:pt x="21600" y="13871"/>
                    <a:pt x="18280" y="20376"/>
                    <a:pt x="12672" y="24438"/>
                  </a:cubicBezTo>
                </a:path>
                <a:path w="21600" h="24439" stroke="0" extrusionOk="0">
                  <a:moveTo>
                    <a:pt x="20452" y="-1"/>
                  </a:moveTo>
                  <a:cubicBezTo>
                    <a:pt x="21212" y="2237"/>
                    <a:pt x="21600" y="4584"/>
                    <a:pt x="21600" y="6947"/>
                  </a:cubicBezTo>
                  <a:cubicBezTo>
                    <a:pt x="21600" y="13871"/>
                    <a:pt x="18280" y="20376"/>
                    <a:pt x="12672" y="24438"/>
                  </a:cubicBezTo>
                  <a:lnTo>
                    <a:pt x="0" y="6947"/>
                  </a:lnTo>
                  <a:close/>
                </a:path>
              </a:pathLst>
            </a:custGeom>
            <a:gradFill rotWithShape="1">
              <a:gsLst>
                <a:gs pos="0">
                  <a:srgbClr val="47ABE3">
                    <a:gamma/>
                    <a:tint val="45490"/>
                    <a:invGamma/>
                  </a:srgbClr>
                </a:gs>
                <a:gs pos="100000">
                  <a:srgbClr val="47ABE3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2" name="Arc 8"/>
            <p:cNvSpPr>
              <a:spLocks/>
            </p:cNvSpPr>
            <p:nvPr/>
          </p:nvSpPr>
          <p:spPr bwMode="gray">
            <a:xfrm rot="-998297">
              <a:off x="2115" y="1114"/>
              <a:ext cx="1772" cy="893"/>
            </a:xfrm>
            <a:custGeom>
              <a:avLst/>
              <a:gdLst>
                <a:gd name="G0" fmla="+- 4839 0 0"/>
                <a:gd name="G1" fmla="+- 21600 0 0"/>
                <a:gd name="G2" fmla="+- 21600 0 0"/>
                <a:gd name="T0" fmla="*/ 0 w 21397"/>
                <a:gd name="T1" fmla="*/ 549 h 21600"/>
                <a:gd name="T2" fmla="*/ 21397 w 21397"/>
                <a:gd name="T3" fmla="*/ 7730 h 21600"/>
                <a:gd name="T4" fmla="*/ 4839 w 213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97" h="21600" fill="none" extrusionOk="0">
                  <a:moveTo>
                    <a:pt x="0" y="549"/>
                  </a:moveTo>
                  <a:cubicBezTo>
                    <a:pt x="1587" y="184"/>
                    <a:pt x="3210" y="-1"/>
                    <a:pt x="4839" y="0"/>
                  </a:cubicBezTo>
                  <a:cubicBezTo>
                    <a:pt x="11230" y="0"/>
                    <a:pt x="17293" y="2830"/>
                    <a:pt x="21397" y="7729"/>
                  </a:cubicBezTo>
                </a:path>
                <a:path w="21397" h="21600" stroke="0" extrusionOk="0">
                  <a:moveTo>
                    <a:pt x="0" y="549"/>
                  </a:moveTo>
                  <a:cubicBezTo>
                    <a:pt x="1587" y="184"/>
                    <a:pt x="3210" y="-1"/>
                    <a:pt x="4839" y="0"/>
                  </a:cubicBezTo>
                  <a:cubicBezTo>
                    <a:pt x="11230" y="0"/>
                    <a:pt x="17293" y="2830"/>
                    <a:pt x="21397" y="7729"/>
                  </a:cubicBezTo>
                  <a:lnTo>
                    <a:pt x="4839" y="21600"/>
                  </a:lnTo>
                  <a:close/>
                </a:path>
              </a:pathLst>
            </a:custGeom>
            <a:gradFill rotWithShape="1">
              <a:gsLst>
                <a:gs pos="0">
                  <a:srgbClr val="AAA0F8">
                    <a:gamma/>
                    <a:shade val="46275"/>
                    <a:invGamma/>
                  </a:srgbClr>
                </a:gs>
                <a:gs pos="100000">
                  <a:srgbClr val="AAA0F8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3" name="Arc 9"/>
            <p:cNvSpPr>
              <a:spLocks/>
            </p:cNvSpPr>
            <p:nvPr/>
          </p:nvSpPr>
          <p:spPr bwMode="gray">
            <a:xfrm rot="20601703" flipH="1">
              <a:off x="831" y="1525"/>
              <a:ext cx="1740" cy="870"/>
            </a:xfrm>
            <a:custGeom>
              <a:avLst/>
              <a:gdLst>
                <a:gd name="G0" fmla="+- 0 0 0"/>
                <a:gd name="G1" fmla="+- 21142 0 0"/>
                <a:gd name="G2" fmla="+- 21600 0 0"/>
                <a:gd name="T0" fmla="*/ 4423 w 20934"/>
                <a:gd name="T1" fmla="*/ 0 h 21142"/>
                <a:gd name="T2" fmla="*/ 20934 w 20934"/>
                <a:gd name="T3" fmla="*/ 15820 h 21142"/>
                <a:gd name="T4" fmla="*/ 0 w 20934"/>
                <a:gd name="T5" fmla="*/ 21142 h 2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34" h="21142" fill="none" extrusionOk="0">
                  <a:moveTo>
                    <a:pt x="4423" y="-1"/>
                  </a:moveTo>
                  <a:cubicBezTo>
                    <a:pt x="12495" y="1688"/>
                    <a:pt x="18902" y="7826"/>
                    <a:pt x="20934" y="15819"/>
                  </a:cubicBezTo>
                </a:path>
                <a:path w="20934" h="21142" stroke="0" extrusionOk="0">
                  <a:moveTo>
                    <a:pt x="4423" y="-1"/>
                  </a:moveTo>
                  <a:cubicBezTo>
                    <a:pt x="12495" y="1688"/>
                    <a:pt x="18902" y="7826"/>
                    <a:pt x="20934" y="15819"/>
                  </a:cubicBezTo>
                  <a:lnTo>
                    <a:pt x="0" y="21142"/>
                  </a:lnTo>
                  <a:close/>
                </a:path>
              </a:pathLst>
            </a:custGeom>
            <a:gradFill rotWithShape="1">
              <a:gsLst>
                <a:gs pos="0">
                  <a:srgbClr val="47ABE3"/>
                </a:gs>
                <a:gs pos="100000">
                  <a:srgbClr val="47ABE3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4" name="Oval 10"/>
            <p:cNvSpPr>
              <a:spLocks noChangeArrowheads="1"/>
            </p:cNvSpPr>
            <p:nvPr/>
          </p:nvSpPr>
          <p:spPr bwMode="gray">
            <a:xfrm rot="-998297">
              <a:off x="1843" y="1686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24314"/>
                    <a:invGamma/>
                  </a:srgbClr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5" name="Text Box 11"/>
            <p:cNvSpPr txBox="1">
              <a:spLocks noChangeArrowheads="1"/>
            </p:cNvSpPr>
            <p:nvPr/>
          </p:nvSpPr>
          <p:spPr bwMode="auto">
            <a:xfrm>
              <a:off x="1260" y="1800"/>
              <a:ext cx="1059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20A53"/>
                  </a:solidFill>
                </a:rPr>
                <a:t>ЭКОНОМИКА</a:t>
              </a:r>
              <a:endParaRPr lang="en-US" b="1" dirty="0">
                <a:solidFill>
                  <a:srgbClr val="020A53"/>
                </a:solidFill>
              </a:endParaRPr>
            </a:p>
          </p:txBody>
        </p:sp>
        <p:sp>
          <p:nvSpPr>
            <p:cNvPr id="57356" name="Text Box 12"/>
            <p:cNvSpPr txBox="1">
              <a:spLocks noChangeArrowheads="1"/>
            </p:cNvSpPr>
            <p:nvPr/>
          </p:nvSpPr>
          <p:spPr bwMode="auto">
            <a:xfrm>
              <a:off x="2430" y="1260"/>
              <a:ext cx="92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20A53"/>
                  </a:solidFill>
                </a:rPr>
                <a:t>ПОЛИТИКА</a:t>
              </a:r>
              <a:endParaRPr lang="en-US" b="1" dirty="0">
                <a:solidFill>
                  <a:srgbClr val="020A53"/>
                </a:solidFill>
              </a:endParaRPr>
            </a:p>
          </p:txBody>
        </p:sp>
        <p:sp>
          <p:nvSpPr>
            <p:cNvPr id="57357" name="Text Box 13"/>
            <p:cNvSpPr txBox="1">
              <a:spLocks noChangeArrowheads="1"/>
            </p:cNvSpPr>
            <p:nvPr/>
          </p:nvSpPr>
          <p:spPr bwMode="auto">
            <a:xfrm>
              <a:off x="3600" y="1530"/>
              <a:ext cx="648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20A53"/>
                  </a:solidFill>
                </a:rPr>
                <a:t>АРМИЯ</a:t>
              </a:r>
              <a:endParaRPr lang="en-US" b="1" dirty="0">
                <a:solidFill>
                  <a:srgbClr val="020A53"/>
                </a:solidFill>
              </a:endParaRPr>
            </a:p>
          </p:txBody>
        </p:sp>
        <p:sp>
          <p:nvSpPr>
            <p:cNvPr id="57358" name="Freeform 14"/>
            <p:cNvSpPr>
              <a:spLocks/>
            </p:cNvSpPr>
            <p:nvPr/>
          </p:nvSpPr>
          <p:spPr bwMode="gray">
            <a:xfrm>
              <a:off x="3936" y="1874"/>
              <a:ext cx="816" cy="1078"/>
            </a:xfrm>
            <a:custGeom>
              <a:avLst/>
              <a:gdLst/>
              <a:ahLst/>
              <a:cxnLst>
                <a:cxn ang="0">
                  <a:pos x="0" y="841"/>
                </a:cxn>
                <a:cxn ang="0">
                  <a:pos x="784" y="0"/>
                </a:cxn>
                <a:cxn ang="0">
                  <a:pos x="816" y="280"/>
                </a:cxn>
                <a:cxn ang="0">
                  <a:pos x="544" y="672"/>
                </a:cxn>
                <a:cxn ang="0">
                  <a:pos x="25" y="1078"/>
                </a:cxn>
                <a:cxn ang="0">
                  <a:pos x="0" y="841"/>
                </a:cxn>
              </a:cxnLst>
              <a:rect l="0" t="0" r="r" b="b"/>
              <a:pathLst>
                <a:path w="816" h="1078">
                  <a:moveTo>
                    <a:pt x="0" y="841"/>
                  </a:moveTo>
                  <a:lnTo>
                    <a:pt x="784" y="0"/>
                  </a:lnTo>
                  <a:lnTo>
                    <a:pt x="816" y="280"/>
                  </a:lnTo>
                  <a:cubicBezTo>
                    <a:pt x="776" y="392"/>
                    <a:pt x="676" y="539"/>
                    <a:pt x="544" y="672"/>
                  </a:cubicBezTo>
                  <a:cubicBezTo>
                    <a:pt x="412" y="805"/>
                    <a:pt x="116" y="1050"/>
                    <a:pt x="25" y="1078"/>
                  </a:cubicBezTo>
                  <a:cubicBezTo>
                    <a:pt x="7" y="1006"/>
                    <a:pt x="0" y="841"/>
                    <a:pt x="0" y="841"/>
                  </a:cubicBezTo>
                  <a:close/>
                </a:path>
              </a:pathLst>
            </a:custGeom>
            <a:gradFill rotWithShape="0">
              <a:gsLst>
                <a:gs pos="0">
                  <a:srgbClr val="6600CC">
                    <a:gamma/>
                    <a:tint val="45490"/>
                    <a:invGamma/>
                  </a:srgbClr>
                </a:gs>
                <a:gs pos="100000">
                  <a:srgbClr val="6600CC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57359" name="Arc 15"/>
            <p:cNvSpPr>
              <a:spLocks/>
            </p:cNvSpPr>
            <p:nvPr/>
          </p:nvSpPr>
          <p:spPr bwMode="gray">
            <a:xfrm rot="-1060795">
              <a:off x="2927" y="1878"/>
              <a:ext cx="1880" cy="8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01 w 20601"/>
                <a:gd name="T1" fmla="*/ 6492 h 19523"/>
                <a:gd name="T2" fmla="*/ 9242 w 20601"/>
                <a:gd name="T3" fmla="*/ 19523 h 19523"/>
                <a:gd name="T4" fmla="*/ 0 w 20601"/>
                <a:gd name="T5" fmla="*/ 0 h 19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01" h="19523" fill="none" extrusionOk="0">
                  <a:moveTo>
                    <a:pt x="20601" y="6492"/>
                  </a:moveTo>
                  <a:cubicBezTo>
                    <a:pt x="18793" y="12227"/>
                    <a:pt x="14677" y="16949"/>
                    <a:pt x="9241" y="19522"/>
                  </a:cubicBezTo>
                </a:path>
                <a:path w="20601" h="19523" stroke="0" extrusionOk="0">
                  <a:moveTo>
                    <a:pt x="20601" y="6492"/>
                  </a:moveTo>
                  <a:cubicBezTo>
                    <a:pt x="18793" y="12227"/>
                    <a:pt x="14677" y="16949"/>
                    <a:pt x="9241" y="195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0" name="Freeform 16"/>
            <p:cNvSpPr>
              <a:spLocks/>
            </p:cNvSpPr>
            <p:nvPr/>
          </p:nvSpPr>
          <p:spPr bwMode="gray">
            <a:xfrm>
              <a:off x="2865" y="2177"/>
              <a:ext cx="1108" cy="779"/>
            </a:xfrm>
            <a:custGeom>
              <a:avLst/>
              <a:gdLst/>
              <a:ahLst/>
              <a:cxnLst>
                <a:cxn ang="0">
                  <a:pos x="1071" y="546"/>
                </a:cxn>
                <a:cxn ang="0">
                  <a:pos x="1108" y="779"/>
                </a:cxn>
                <a:cxn ang="0">
                  <a:pos x="67" y="168"/>
                </a:cxn>
                <a:cxn ang="0">
                  <a:pos x="0" y="0"/>
                </a:cxn>
                <a:cxn ang="0">
                  <a:pos x="1071" y="546"/>
                </a:cxn>
              </a:cxnLst>
              <a:rect l="0" t="0" r="r" b="b"/>
              <a:pathLst>
                <a:path w="1108" h="779">
                  <a:moveTo>
                    <a:pt x="1071" y="546"/>
                  </a:moveTo>
                  <a:lnTo>
                    <a:pt x="1108" y="779"/>
                  </a:lnTo>
                  <a:lnTo>
                    <a:pt x="67" y="168"/>
                  </a:lnTo>
                  <a:lnTo>
                    <a:pt x="0" y="0"/>
                  </a:lnTo>
                  <a:lnTo>
                    <a:pt x="1071" y="546"/>
                  </a:lnTo>
                  <a:close/>
                </a:path>
              </a:pathLst>
            </a:custGeom>
            <a:gradFill rotWithShape="1">
              <a:gsLst>
                <a:gs pos="0">
                  <a:srgbClr val="5007A1">
                    <a:gamma/>
                    <a:tint val="45490"/>
                    <a:invGamma/>
                  </a:srgbClr>
                </a:gs>
                <a:gs pos="100000">
                  <a:srgbClr val="5007A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3648" y="2162"/>
              <a:ext cx="11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362" name="Text Box 18"/>
            <p:cNvSpPr txBox="1">
              <a:spLocks noChangeArrowheads="1"/>
            </p:cNvSpPr>
            <p:nvPr/>
          </p:nvSpPr>
          <p:spPr bwMode="auto">
            <a:xfrm>
              <a:off x="2430" y="2700"/>
              <a:ext cx="499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20A53"/>
                  </a:solidFill>
                </a:rPr>
                <a:t>БРАК</a:t>
              </a:r>
              <a:endParaRPr lang="en-US" b="1" dirty="0">
                <a:solidFill>
                  <a:srgbClr val="020A53"/>
                </a:solidFill>
              </a:endParaRPr>
            </a:p>
          </p:txBody>
        </p:sp>
        <p:sp>
          <p:nvSpPr>
            <p:cNvPr id="57363" name="Text Box 19"/>
            <p:cNvSpPr txBox="1">
              <a:spLocks noChangeArrowheads="1"/>
            </p:cNvSpPr>
            <p:nvPr/>
          </p:nvSpPr>
          <p:spPr bwMode="auto">
            <a:xfrm>
              <a:off x="1215" y="2565"/>
              <a:ext cx="828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20A53"/>
                  </a:solidFill>
                </a:rPr>
                <a:t>ЦЕРКОВЬ</a:t>
              </a:r>
              <a:endParaRPr lang="en-US" b="1" dirty="0">
                <a:solidFill>
                  <a:srgbClr val="020A53"/>
                </a:solidFill>
              </a:endParaRPr>
            </a:p>
          </p:txBody>
        </p:sp>
        <p:sp>
          <p:nvSpPr>
            <p:cNvPr id="57364" name="Oval 20"/>
            <p:cNvSpPr>
              <a:spLocks noChangeArrowheads="1"/>
            </p:cNvSpPr>
            <p:nvPr/>
          </p:nvSpPr>
          <p:spPr bwMode="white">
            <a:xfrm rot="-998297">
              <a:off x="1907" y="1845"/>
              <a:ext cx="1629" cy="687"/>
            </a:xfrm>
            <a:prstGeom prst="ellipse">
              <a:avLst/>
            </a:prstGeom>
            <a:gradFill rotWithShape="1">
              <a:gsLst>
                <a:gs pos="0">
                  <a:srgbClr val="003399">
                    <a:gamma/>
                    <a:shade val="46275"/>
                    <a:invGamma/>
                  </a:srgbClr>
                </a:gs>
                <a:gs pos="100000">
                  <a:srgbClr val="003399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5" name="Freeform 21"/>
            <p:cNvSpPr>
              <a:spLocks/>
            </p:cNvSpPr>
            <p:nvPr/>
          </p:nvSpPr>
          <p:spPr bwMode="gray">
            <a:xfrm>
              <a:off x="2976" y="2426"/>
              <a:ext cx="808" cy="648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52" y="448"/>
                </a:cxn>
                <a:cxn ang="0">
                  <a:pos x="360" y="648"/>
                </a:cxn>
                <a:cxn ang="0">
                  <a:pos x="808" y="424"/>
                </a:cxn>
                <a:cxn ang="0">
                  <a:pos x="104" y="0"/>
                </a:cxn>
                <a:cxn ang="0">
                  <a:pos x="0" y="24"/>
                </a:cxn>
              </a:cxnLst>
              <a:rect l="0" t="0" r="r" b="b"/>
              <a:pathLst>
                <a:path w="808" h="648">
                  <a:moveTo>
                    <a:pt x="0" y="24"/>
                  </a:moveTo>
                  <a:lnTo>
                    <a:pt x="352" y="448"/>
                  </a:lnTo>
                  <a:lnTo>
                    <a:pt x="360" y="648"/>
                  </a:lnTo>
                  <a:lnTo>
                    <a:pt x="808" y="424"/>
                  </a:lnTo>
                  <a:lnTo>
                    <a:pt x="10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3399">
                <a:alpha val="49001"/>
              </a:srgb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5286380" y="3357562"/>
            <a:ext cx="1961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20A53"/>
                </a:solidFill>
              </a:rPr>
              <a:t>ОБРАЗОВАНИЕ</a:t>
            </a:r>
            <a:endParaRPr lang="en-US" b="1" dirty="0">
              <a:solidFill>
                <a:srgbClr val="020A53"/>
              </a:solidFill>
            </a:endParaRP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714356"/>
            <a:ext cx="6324600" cy="642942"/>
          </a:xfrm>
        </p:spPr>
        <p:txBody>
          <a:bodyPr/>
          <a:lstStyle/>
          <a:p>
            <a:r>
              <a:rPr lang="ru-RU" sz="2800" dirty="0"/>
              <a:t>СОЦИАЛЬНАЯ СТРАТИФИКАЦИЯ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5562600" y="3095625"/>
            <a:ext cx="3152804" cy="147638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357158" y="3095625"/>
            <a:ext cx="3071842" cy="147638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428596" y="3643314"/>
            <a:ext cx="2848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</a:rPr>
              <a:t>ЛЮМПЕНЫ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44054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5" name="Freeform 23"/>
          <p:cNvSpPr>
            <a:spLocks/>
          </p:cNvSpPr>
          <p:nvPr/>
        </p:nvSpPr>
        <p:spPr bwMode="gray">
          <a:xfrm>
            <a:off x="3222625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6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7" name="Freeform 25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4060" name="Oval 28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1" name="Oval 29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4062" name="Oval 30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5786446" y="3714752"/>
            <a:ext cx="27813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</a:rPr>
              <a:t>МАРГИНАЛЫ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2" name="Выноска-облако 21"/>
          <p:cNvSpPr/>
          <p:nvPr/>
        </p:nvSpPr>
        <p:spPr>
          <a:xfrm>
            <a:off x="928662" y="5000636"/>
            <a:ext cx="1857388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?</a:t>
            </a:r>
            <a:endParaRPr lang="ru-RU" sz="6600" b="1" dirty="0"/>
          </a:p>
        </p:txBody>
      </p:sp>
      <p:sp>
        <p:nvSpPr>
          <p:cNvPr id="23" name="Выноска-облако 22"/>
          <p:cNvSpPr/>
          <p:nvPr/>
        </p:nvSpPr>
        <p:spPr>
          <a:xfrm>
            <a:off x="6072198" y="5000636"/>
            <a:ext cx="1857388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?</a:t>
            </a:r>
            <a:endParaRPr lang="ru-RU" sz="66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071934" y="1214422"/>
            <a:ext cx="9364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?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501090" y="6429396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79438"/>
            <a:ext cx="6324600" cy="920736"/>
          </a:xfrm>
        </p:spPr>
        <p:txBody>
          <a:bodyPr/>
          <a:lstStyle/>
          <a:p>
            <a:r>
              <a:rPr lang="ru-RU" sz="2800" dirty="0" smtClean="0"/>
              <a:t>СОЦИАЛЬНАЯ СТРАТИФИКАЦИЯ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invGray">
          <a:xfrm>
            <a:off x="0" y="1524000"/>
            <a:ext cx="6096000" cy="4495800"/>
          </a:xfrm>
          <a:prstGeom prst="rightArrow">
            <a:avLst>
              <a:gd name="adj1" fmla="val 79306"/>
              <a:gd name="adj2" fmla="val 33584"/>
            </a:avLst>
          </a:prstGeom>
          <a:gradFill rotWithShape="1">
            <a:gsLst>
              <a:gs pos="0">
                <a:srgbClr val="105EAE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blackWhite">
          <a:xfrm>
            <a:off x="533400" y="2133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800" b="1" dirty="0" smtClean="0"/>
              <a:t>ПОЛИТИЧЕСКАЯ</a:t>
            </a:r>
            <a:endParaRPr lang="en-US" sz="2800" b="1" dirty="0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blackWhite">
          <a:xfrm>
            <a:off x="533400" y="3276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800" b="1" dirty="0" smtClean="0"/>
              <a:t>ЭКОНОМИЧЕСКАЯ</a:t>
            </a:r>
            <a:endParaRPr lang="en-US" sz="2800" b="1" dirty="0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blackWhite">
          <a:xfrm>
            <a:off x="533400" y="4419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800" b="1" dirty="0" smtClean="0"/>
              <a:t>ПРОФЕССИОНАЛЬНАЯ</a:t>
            </a:r>
            <a:endParaRPr lang="en-US" sz="2800" b="1" dirty="0"/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black">
          <a:xfrm>
            <a:off x="5715008" y="3124200"/>
            <a:ext cx="3428992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ВИДЫ</a:t>
            </a:r>
          </a:p>
          <a:p>
            <a:pPr algn="ctr"/>
            <a:r>
              <a:rPr lang="ru-RU" sz="2400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СОЦИАЛЬНОЙ</a:t>
            </a:r>
          </a:p>
          <a:p>
            <a:pPr algn="ctr"/>
            <a:r>
              <a:rPr lang="ru-RU" sz="2400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ДИФФЕРЕНЦИАЦИИ</a:t>
            </a:r>
            <a:endParaRPr lang="en-US" sz="2400" dirty="0">
              <a:solidFill>
                <a:srgbClr val="FFE10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286776" y="6357958"/>
            <a:ext cx="500066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1" grpId="0" animBg="1"/>
      <p:bldP spid="45062" grpId="0" animBg="1"/>
    </p:bldLst>
  </p:timing>
</p:sld>
</file>

<file path=ppt/theme/theme1.xml><?xml version="1.0" encoding="utf-8"?>
<a:theme xmlns:a="http://schemas.openxmlformats.org/drawingml/2006/main" name="cdb2004214d">
  <a:themeElements>
    <a:clrScheme name="sample_dark 2">
      <a:dk1>
        <a:srgbClr val="969696"/>
      </a:dk1>
      <a:lt1>
        <a:srgbClr val="FFFFFF"/>
      </a:lt1>
      <a:dk2>
        <a:srgbClr val="003399"/>
      </a:dk2>
      <a:lt2>
        <a:srgbClr val="85D9F7"/>
      </a:lt2>
      <a:accent1>
        <a:srgbClr val="5AB14B"/>
      </a:accent1>
      <a:accent2>
        <a:srgbClr val="2F7ADF"/>
      </a:accent2>
      <a:accent3>
        <a:srgbClr val="AAADCA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sampl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2">
        <a:dk1>
          <a:srgbClr val="969696"/>
        </a:dk1>
        <a:lt1>
          <a:srgbClr val="FFFFFF"/>
        </a:lt1>
        <a:dk2>
          <a:srgbClr val="003399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DCA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3">
        <a:dk1>
          <a:srgbClr val="969696"/>
        </a:dk1>
        <a:lt1>
          <a:srgbClr val="FFFFFF"/>
        </a:lt1>
        <a:dk2>
          <a:srgbClr val="331A82"/>
        </a:dk2>
        <a:lt2>
          <a:srgbClr val="CFB5F5"/>
        </a:lt2>
        <a:accent1>
          <a:srgbClr val="557FE7"/>
        </a:accent1>
        <a:accent2>
          <a:srgbClr val="218CB7"/>
        </a:accent2>
        <a:accent3>
          <a:srgbClr val="ADABC1"/>
        </a:accent3>
        <a:accent4>
          <a:srgbClr val="DADADA"/>
        </a:accent4>
        <a:accent5>
          <a:srgbClr val="B4C0F1"/>
        </a:accent5>
        <a:accent6>
          <a:srgbClr val="1D7EA6"/>
        </a:accent6>
        <a:hlink>
          <a:srgbClr val="7B2B9B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cdb2004214d</Template>
  <TotalTime>370</TotalTime>
  <Words>706</Words>
  <Application>Microsoft PowerPoint</Application>
  <PresentationFormat>Экран (4:3)</PresentationFormat>
  <Paragraphs>199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cdb2004214d</vt:lpstr>
      <vt:lpstr>СОЦИАЛЬНАЯ СФЕРА</vt:lpstr>
      <vt:lpstr>ВАШ  ВЫБОР</vt:lpstr>
      <vt:lpstr>Слайд 3</vt:lpstr>
      <vt:lpstr>ТИПЫ СТРАТИФИКАЦИИ</vt:lpstr>
      <vt:lpstr>СОЦИАЛЬНАЯ СТРАТИФИКАЦИЯ </vt:lpstr>
      <vt:lpstr>Слайд 6</vt:lpstr>
      <vt:lpstr>СОЦИАЛЬНЫЕ ЛИФТЫ </vt:lpstr>
      <vt:lpstr>СОЦИАЛЬНАЯ СТРАТИФИКАЦИЯ </vt:lpstr>
      <vt:lpstr>СОЦИАЛЬНАЯ СТРАТИФИКАЦИЯ </vt:lpstr>
      <vt:lpstr>КРИТЕРИИ ВЫДЕЛЕНИЯ СТРАТ</vt:lpstr>
      <vt:lpstr>Слайд 11</vt:lpstr>
      <vt:lpstr>Слайд 12</vt:lpstr>
      <vt:lpstr>СОЦИАЛЬНЫЕ РОЛИ И СТАТУСЫ </vt:lpstr>
      <vt:lpstr>СОЦИАЛЬНЫЕ РОЛИ И СТАТУСЫ </vt:lpstr>
      <vt:lpstr>Слайд 15</vt:lpstr>
      <vt:lpstr>ЭТНИЧЕСКИЕ ОБЩНОСТИ </vt:lpstr>
      <vt:lpstr>ЭТНОС</vt:lpstr>
      <vt:lpstr>Верны ли следующие суждения о социальных нормах? </vt:lpstr>
      <vt:lpstr>Слайд 19</vt:lpstr>
      <vt:lpstr>СОЦИАЛЬНЫЕ ИНСТИТУТЫ</vt:lpstr>
      <vt:lpstr>СЕМЬЯ</vt:lpstr>
      <vt:lpstr>Главная функция семьи: </vt:lpstr>
      <vt:lpstr>Молодежь как социальная группа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СФЕРА</dc:title>
  <dc:creator>Светлана</dc:creator>
  <cp:lastModifiedBy>Светлана</cp:lastModifiedBy>
  <cp:revision>53</cp:revision>
  <dcterms:created xsi:type="dcterms:W3CDTF">2011-03-16T14:17:15Z</dcterms:created>
  <dcterms:modified xsi:type="dcterms:W3CDTF">2014-02-11T05:24:21Z</dcterms:modified>
</cp:coreProperties>
</file>