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8" r:id="rId6"/>
    <p:sldId id="264" r:id="rId7"/>
    <p:sldId id="267" r:id="rId8"/>
    <p:sldId id="265" r:id="rId9"/>
    <p:sldId id="259" r:id="rId10"/>
    <p:sldId id="260" r:id="rId11"/>
    <p:sldId id="272" r:id="rId12"/>
    <p:sldId id="263" r:id="rId13"/>
    <p:sldId id="269" r:id="rId14"/>
    <p:sldId id="261" r:id="rId15"/>
    <p:sldId id="273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F891B3-F6E5-48C6-912B-FC30FCEAA7F9}" type="doc">
      <dgm:prSet loTypeId="urn:microsoft.com/office/officeart/2005/8/layout/hList2" loCatId="list" qsTypeId="urn:microsoft.com/office/officeart/2005/8/quickstyle/3d5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79425C1-CF72-41D8-8421-6DBE12129C8D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Буддизм</a:t>
          </a:r>
          <a:endParaRPr lang="ru-RU" b="1" dirty="0">
            <a:solidFill>
              <a:srgbClr val="FF0000"/>
            </a:solidFill>
          </a:endParaRPr>
        </a:p>
      </dgm:t>
    </dgm:pt>
    <dgm:pt modelId="{789FAB72-4BE9-4CA9-853D-ADD0E2986A83}" type="parTrans" cxnId="{AAE905CA-555B-407A-86B3-B833FACF8B88}">
      <dgm:prSet/>
      <dgm:spPr/>
      <dgm:t>
        <a:bodyPr/>
        <a:lstStyle/>
        <a:p>
          <a:endParaRPr lang="ru-RU"/>
        </a:p>
      </dgm:t>
    </dgm:pt>
    <dgm:pt modelId="{A3C1E5BF-75B1-4516-8926-057EFBCCC9F6}" type="sibTrans" cxnId="{AAE905CA-555B-407A-86B3-B833FACF8B88}">
      <dgm:prSet/>
      <dgm:spPr/>
      <dgm:t>
        <a:bodyPr/>
        <a:lstStyle/>
        <a:p>
          <a:endParaRPr lang="ru-RU"/>
        </a:p>
      </dgm:t>
    </dgm:pt>
    <dgm:pt modelId="{050C6324-F5D2-407D-B844-838DD4D5ED0B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400" b="1" dirty="0" smtClean="0">
              <a:solidFill>
                <a:srgbClr val="C00000"/>
              </a:solidFill>
            </a:rPr>
            <a:t> VI-V</a:t>
          </a:r>
          <a:r>
            <a:rPr lang="ru-RU" sz="1400" b="1" dirty="0" smtClean="0">
              <a:solidFill>
                <a:srgbClr val="C00000"/>
              </a:solidFill>
            </a:rPr>
            <a:t> вв. до н.э. Индия.</a:t>
          </a:r>
          <a:endParaRPr lang="ru-RU" sz="1400" b="1" dirty="0">
            <a:solidFill>
              <a:srgbClr val="C00000"/>
            </a:solidFill>
          </a:endParaRPr>
        </a:p>
      </dgm:t>
    </dgm:pt>
    <dgm:pt modelId="{16F57B85-74CA-4ECB-AB5D-EA0AD7375F16}" type="parTrans" cxnId="{2948A847-1FAD-47EE-9E96-75B184DEB929}">
      <dgm:prSet/>
      <dgm:spPr/>
      <dgm:t>
        <a:bodyPr/>
        <a:lstStyle/>
        <a:p>
          <a:endParaRPr lang="ru-RU"/>
        </a:p>
      </dgm:t>
    </dgm:pt>
    <dgm:pt modelId="{8B814AEE-65E1-46E2-A73F-21C1352D41F5}" type="sibTrans" cxnId="{2948A847-1FAD-47EE-9E96-75B184DEB929}">
      <dgm:prSet/>
      <dgm:spPr/>
      <dgm:t>
        <a:bodyPr/>
        <a:lstStyle/>
        <a:p>
          <a:endParaRPr lang="ru-RU"/>
        </a:p>
      </dgm:t>
    </dgm:pt>
    <dgm:pt modelId="{29CDB1E4-9E5A-4C5D-A366-29354A7B31B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1400" dirty="0"/>
        </a:p>
      </dgm:t>
    </dgm:pt>
    <dgm:pt modelId="{1153A659-B690-41D2-B25F-536CE56551CA}" type="parTrans" cxnId="{28CD9571-77C5-4C66-AEF7-1F6FB8148D82}">
      <dgm:prSet/>
      <dgm:spPr/>
      <dgm:t>
        <a:bodyPr/>
        <a:lstStyle/>
        <a:p>
          <a:endParaRPr lang="ru-RU"/>
        </a:p>
      </dgm:t>
    </dgm:pt>
    <dgm:pt modelId="{67212BA0-926F-4FBF-9B47-DB9A27E4546E}" type="sibTrans" cxnId="{28CD9571-77C5-4C66-AEF7-1F6FB8148D82}">
      <dgm:prSet/>
      <dgm:spPr/>
      <dgm:t>
        <a:bodyPr/>
        <a:lstStyle/>
        <a:p>
          <a:endParaRPr lang="ru-RU"/>
        </a:p>
      </dgm:t>
    </dgm:pt>
    <dgm:pt modelId="{052E4364-3316-444A-B046-014153546EC3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Христианство</a:t>
          </a:r>
          <a:endParaRPr lang="ru-RU" b="1" dirty="0">
            <a:solidFill>
              <a:srgbClr val="FF0000"/>
            </a:solidFill>
          </a:endParaRPr>
        </a:p>
      </dgm:t>
    </dgm:pt>
    <dgm:pt modelId="{4910A480-A455-44AA-9E3E-15F030429E2D}" type="parTrans" cxnId="{F66301FA-BD78-44B8-BE83-139CBAF4364D}">
      <dgm:prSet/>
      <dgm:spPr/>
      <dgm:t>
        <a:bodyPr/>
        <a:lstStyle/>
        <a:p>
          <a:endParaRPr lang="ru-RU"/>
        </a:p>
      </dgm:t>
    </dgm:pt>
    <dgm:pt modelId="{EAD97D3D-3A1C-4248-8069-827ECED7B1C9}" type="sibTrans" cxnId="{F66301FA-BD78-44B8-BE83-139CBAF4364D}">
      <dgm:prSet/>
      <dgm:spPr/>
      <dgm:t>
        <a:bodyPr/>
        <a:lstStyle/>
        <a:p>
          <a:endParaRPr lang="ru-RU"/>
        </a:p>
      </dgm:t>
    </dgm:pt>
    <dgm:pt modelId="{B29DFDEF-42BD-4B31-BEC4-8CEF9D59B7BF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600" b="1" dirty="0" smtClean="0">
              <a:solidFill>
                <a:srgbClr val="002060"/>
              </a:solidFill>
            </a:rPr>
            <a:t> I</a:t>
          </a:r>
          <a:r>
            <a:rPr lang="ru-RU" sz="1600" b="1" dirty="0" smtClean="0">
              <a:solidFill>
                <a:srgbClr val="002060"/>
              </a:solidFill>
            </a:rPr>
            <a:t> век н.э. Восточные провинции Римской империи</a:t>
          </a:r>
          <a:endParaRPr lang="ru-RU" sz="1600" b="1" dirty="0">
            <a:solidFill>
              <a:srgbClr val="002060"/>
            </a:solidFill>
          </a:endParaRPr>
        </a:p>
      </dgm:t>
    </dgm:pt>
    <dgm:pt modelId="{794F71DD-DA58-4BEC-89FA-D04414DDDB49}" type="parTrans" cxnId="{3B41DDFB-B27D-4AA7-AB57-726048D84BEF}">
      <dgm:prSet/>
      <dgm:spPr/>
      <dgm:t>
        <a:bodyPr/>
        <a:lstStyle/>
        <a:p>
          <a:endParaRPr lang="ru-RU"/>
        </a:p>
      </dgm:t>
    </dgm:pt>
    <dgm:pt modelId="{B40B1307-8973-47AD-9E4F-D90E0D182A55}" type="sibTrans" cxnId="{3B41DDFB-B27D-4AA7-AB57-726048D84BEF}">
      <dgm:prSet/>
      <dgm:spPr/>
      <dgm:t>
        <a:bodyPr/>
        <a:lstStyle/>
        <a:p>
          <a:endParaRPr lang="ru-RU"/>
        </a:p>
      </dgm:t>
    </dgm:pt>
    <dgm:pt modelId="{3847BAA4-0CC5-4DBA-B24A-B089E1E32220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2 млрд. человек</a:t>
          </a:r>
          <a:endParaRPr lang="ru-RU" sz="1600" b="1" dirty="0">
            <a:solidFill>
              <a:srgbClr val="002060"/>
            </a:solidFill>
          </a:endParaRPr>
        </a:p>
      </dgm:t>
    </dgm:pt>
    <dgm:pt modelId="{3D32D504-99A1-41AE-A16E-9C79BAEB2C7C}" type="parTrans" cxnId="{7FC89C5A-0AAC-469A-B6D5-6F6A34A31399}">
      <dgm:prSet/>
      <dgm:spPr/>
      <dgm:t>
        <a:bodyPr/>
        <a:lstStyle/>
        <a:p>
          <a:endParaRPr lang="ru-RU"/>
        </a:p>
      </dgm:t>
    </dgm:pt>
    <dgm:pt modelId="{8BC3FBD8-29CD-4EFD-9E50-0AFEA53222EA}" type="sibTrans" cxnId="{7FC89C5A-0AAC-469A-B6D5-6F6A34A31399}">
      <dgm:prSet/>
      <dgm:spPr/>
      <dgm:t>
        <a:bodyPr/>
        <a:lstStyle/>
        <a:p>
          <a:endParaRPr lang="ru-RU"/>
        </a:p>
      </dgm:t>
    </dgm:pt>
    <dgm:pt modelId="{2B1CD056-5E46-4B45-A080-18F307EB713D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Ислам</a:t>
          </a:r>
          <a:endParaRPr lang="ru-RU" b="1" dirty="0">
            <a:solidFill>
              <a:srgbClr val="FF0000"/>
            </a:solidFill>
          </a:endParaRPr>
        </a:p>
      </dgm:t>
    </dgm:pt>
    <dgm:pt modelId="{7390A607-28CB-447F-8830-B7EA3DFBA2FB}" type="parTrans" cxnId="{7D0BAC82-9231-47E2-96FB-AABF1BB1DEEE}">
      <dgm:prSet/>
      <dgm:spPr/>
      <dgm:t>
        <a:bodyPr/>
        <a:lstStyle/>
        <a:p>
          <a:endParaRPr lang="ru-RU"/>
        </a:p>
      </dgm:t>
    </dgm:pt>
    <dgm:pt modelId="{AC0EA7E4-703D-4C4B-8F52-D96310529D95}" type="sibTrans" cxnId="{7D0BAC82-9231-47E2-96FB-AABF1BB1DEEE}">
      <dgm:prSet/>
      <dgm:spPr/>
      <dgm:t>
        <a:bodyPr/>
        <a:lstStyle/>
        <a:p>
          <a:endParaRPr lang="ru-RU"/>
        </a:p>
      </dgm:t>
    </dgm:pt>
    <dgm:pt modelId="{FF22DAC6-3008-410E-8D6D-1E9F8D84B8F2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Начало </a:t>
          </a:r>
          <a:r>
            <a:rPr lang="en-US" sz="1400" b="1" dirty="0" smtClean="0">
              <a:solidFill>
                <a:schemeClr val="tx1"/>
              </a:solidFill>
            </a:rPr>
            <a:t> VII </a:t>
          </a:r>
          <a:r>
            <a:rPr lang="ru-RU" sz="1400" b="1" dirty="0" smtClean="0">
              <a:solidFill>
                <a:schemeClr val="tx1"/>
              </a:solidFill>
            </a:rPr>
            <a:t>века н.э. Азия, Аравийский полуостров</a:t>
          </a:r>
          <a:endParaRPr lang="ru-RU" sz="1400" b="1" dirty="0">
            <a:solidFill>
              <a:schemeClr val="tx1"/>
            </a:solidFill>
          </a:endParaRPr>
        </a:p>
      </dgm:t>
    </dgm:pt>
    <dgm:pt modelId="{16380A2B-2BA7-47CE-BDC0-47472C785911}" type="parTrans" cxnId="{0EBB7F08-6DD1-4F12-A75D-18FE21B18D3F}">
      <dgm:prSet/>
      <dgm:spPr/>
      <dgm:t>
        <a:bodyPr/>
        <a:lstStyle/>
        <a:p>
          <a:endParaRPr lang="ru-RU"/>
        </a:p>
      </dgm:t>
    </dgm:pt>
    <dgm:pt modelId="{6B204A35-B1A4-4A8E-AD87-93467BAF9033}" type="sibTrans" cxnId="{0EBB7F08-6DD1-4F12-A75D-18FE21B18D3F}">
      <dgm:prSet/>
      <dgm:spPr/>
      <dgm:t>
        <a:bodyPr/>
        <a:lstStyle/>
        <a:p>
          <a:endParaRPr lang="ru-RU"/>
        </a:p>
      </dgm:t>
    </dgm:pt>
    <dgm:pt modelId="{4468D114-20C8-4767-B2C2-E06725F9511A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Ближний Восток, Северная Африка. В России - Татарстан, Башкортостан, республики Кавказа</a:t>
          </a:r>
          <a:endParaRPr lang="ru-RU" sz="1400" b="1" dirty="0">
            <a:solidFill>
              <a:schemeClr val="tx1"/>
            </a:solidFill>
          </a:endParaRPr>
        </a:p>
      </dgm:t>
    </dgm:pt>
    <dgm:pt modelId="{9128D96B-4A3C-415C-9337-7AB77364C806}" type="parTrans" cxnId="{A4AD37BE-DBF5-4AF9-9766-BAEAAE2FD8F9}">
      <dgm:prSet/>
      <dgm:spPr/>
      <dgm:t>
        <a:bodyPr/>
        <a:lstStyle/>
        <a:p>
          <a:endParaRPr lang="ru-RU"/>
        </a:p>
      </dgm:t>
    </dgm:pt>
    <dgm:pt modelId="{93AE2FD3-BE41-4C81-B2C3-2B81028D3737}" type="sibTrans" cxnId="{A4AD37BE-DBF5-4AF9-9766-BAEAAE2FD8F9}">
      <dgm:prSet/>
      <dgm:spPr/>
      <dgm:t>
        <a:bodyPr/>
        <a:lstStyle/>
        <a:p>
          <a:endParaRPr lang="ru-RU"/>
        </a:p>
      </dgm:t>
    </dgm:pt>
    <dgm:pt modelId="{929F6391-7CBF-4026-A71C-321DC518F0D0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rgbClr val="C00000"/>
              </a:solidFill>
            </a:rPr>
            <a:t>Южная, Юго-Восточная и Восточная Азия, Россия- Тува, Бурятия и Калмыкия.</a:t>
          </a:r>
          <a:endParaRPr lang="ru-RU" sz="1400" b="1" dirty="0">
            <a:solidFill>
              <a:srgbClr val="C00000"/>
            </a:solidFill>
          </a:endParaRPr>
        </a:p>
      </dgm:t>
    </dgm:pt>
    <dgm:pt modelId="{68B91ABB-C2A6-4242-8086-213429B296EA}" type="parTrans" cxnId="{78B7884F-0AA1-441C-B756-780590B576A1}">
      <dgm:prSet/>
      <dgm:spPr/>
      <dgm:t>
        <a:bodyPr/>
        <a:lstStyle/>
        <a:p>
          <a:endParaRPr lang="ru-RU"/>
        </a:p>
      </dgm:t>
    </dgm:pt>
    <dgm:pt modelId="{BBBC7DEC-A82B-4CA2-B9FC-6C5A0898166E}" type="sibTrans" cxnId="{78B7884F-0AA1-441C-B756-780590B576A1}">
      <dgm:prSet/>
      <dgm:spPr/>
      <dgm:t>
        <a:bodyPr/>
        <a:lstStyle/>
        <a:p>
          <a:endParaRPr lang="ru-RU"/>
        </a:p>
      </dgm:t>
    </dgm:pt>
    <dgm:pt modelId="{86D3B4C7-B3DB-4A8D-B1DF-DBE523B72251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rgbClr val="C00000"/>
              </a:solidFill>
            </a:rPr>
            <a:t>Источник вероучения: </a:t>
          </a:r>
          <a:r>
            <a:rPr lang="ru-RU" sz="1400" b="1" dirty="0" err="1" smtClean="0">
              <a:solidFill>
                <a:srgbClr val="C00000"/>
              </a:solidFill>
            </a:rPr>
            <a:t>Типитака</a:t>
          </a:r>
          <a:r>
            <a:rPr lang="ru-RU" sz="1400" b="1" dirty="0" smtClean="0">
              <a:solidFill>
                <a:srgbClr val="C00000"/>
              </a:solidFill>
            </a:rPr>
            <a:t> ("Три корзины") </a:t>
          </a:r>
          <a:endParaRPr lang="ru-RU" sz="1400" b="1" dirty="0">
            <a:solidFill>
              <a:srgbClr val="C00000"/>
            </a:solidFill>
          </a:endParaRPr>
        </a:p>
      </dgm:t>
    </dgm:pt>
    <dgm:pt modelId="{F67A27E1-F1FE-417F-80AE-0656422C7D40}" type="parTrans" cxnId="{C7EEE572-8625-4294-8526-8CB185103F58}">
      <dgm:prSet/>
      <dgm:spPr/>
      <dgm:t>
        <a:bodyPr/>
        <a:lstStyle/>
        <a:p>
          <a:endParaRPr lang="ru-RU"/>
        </a:p>
      </dgm:t>
    </dgm:pt>
    <dgm:pt modelId="{B0E2D4CD-B665-4934-9100-769E0745B2E1}" type="sibTrans" cxnId="{C7EEE572-8625-4294-8526-8CB185103F58}">
      <dgm:prSet/>
      <dgm:spPr/>
      <dgm:t>
        <a:bodyPr/>
        <a:lstStyle/>
        <a:p>
          <a:endParaRPr lang="ru-RU"/>
        </a:p>
      </dgm:t>
    </dgm:pt>
    <dgm:pt modelId="{888850EF-5D8D-4067-8B51-8ACFC16DAD4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rgbClr val="C00000"/>
              </a:solidFill>
            </a:rPr>
            <a:t>Через размышление и созерцание  человек может достичь истины, найти правильный путь к спасению и,  соблюдая заповеди святого учения, прийти к совершенству.</a:t>
          </a:r>
          <a:endParaRPr lang="ru-RU" sz="1400" b="1" dirty="0">
            <a:solidFill>
              <a:srgbClr val="C00000"/>
            </a:solidFill>
          </a:endParaRPr>
        </a:p>
      </dgm:t>
    </dgm:pt>
    <dgm:pt modelId="{6174E7AC-9688-439B-BD3C-5516264C1E2E}" type="parTrans" cxnId="{D5729876-20BD-4743-9F13-355682938BDD}">
      <dgm:prSet/>
      <dgm:spPr/>
      <dgm:t>
        <a:bodyPr/>
        <a:lstStyle/>
        <a:p>
          <a:endParaRPr lang="ru-RU"/>
        </a:p>
      </dgm:t>
    </dgm:pt>
    <dgm:pt modelId="{FDB08876-92B8-4CC3-BD77-7543088E6131}" type="sibTrans" cxnId="{D5729876-20BD-4743-9F13-355682938BDD}">
      <dgm:prSet/>
      <dgm:spPr/>
      <dgm:t>
        <a:bodyPr/>
        <a:lstStyle/>
        <a:p>
          <a:endParaRPr lang="ru-RU"/>
        </a:p>
      </dgm:t>
    </dgm:pt>
    <dgm:pt modelId="{D79F1EDA-6295-45EA-82BA-A26E69ED9432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rgbClr val="C00000"/>
              </a:solidFill>
            </a:rPr>
            <a:t>Одна из важнейших заповедей - любовь и милосердие ко всем живым существам, независимо от того, добрые они или злые</a:t>
          </a:r>
          <a:endParaRPr lang="ru-RU" sz="1400" b="1" dirty="0">
            <a:solidFill>
              <a:srgbClr val="C00000"/>
            </a:solidFill>
          </a:endParaRPr>
        </a:p>
      </dgm:t>
    </dgm:pt>
    <dgm:pt modelId="{265CDA98-6563-4B95-95A3-A897AEAF1255}" type="parTrans" cxnId="{98FBCE3A-DD12-49FB-9325-FCDBC6098E4A}">
      <dgm:prSet/>
      <dgm:spPr/>
      <dgm:t>
        <a:bodyPr/>
        <a:lstStyle/>
        <a:p>
          <a:endParaRPr lang="ru-RU"/>
        </a:p>
      </dgm:t>
    </dgm:pt>
    <dgm:pt modelId="{888288C6-42F6-49CF-BF6B-727FD96CA5E8}" type="sibTrans" cxnId="{98FBCE3A-DD12-49FB-9325-FCDBC6098E4A}">
      <dgm:prSet/>
      <dgm:spPr/>
      <dgm:t>
        <a:bodyPr/>
        <a:lstStyle/>
        <a:p>
          <a:endParaRPr lang="ru-RU"/>
        </a:p>
      </dgm:t>
    </dgm:pt>
    <dgm:pt modelId="{2856BEDA-770A-42B5-9253-7D4F128647AE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Преимущественно Европа и Северная Америка</a:t>
          </a:r>
          <a:endParaRPr lang="ru-RU" sz="1600" b="1" dirty="0">
            <a:solidFill>
              <a:srgbClr val="002060"/>
            </a:solidFill>
          </a:endParaRPr>
        </a:p>
      </dgm:t>
    </dgm:pt>
    <dgm:pt modelId="{86A54907-58ED-43B4-98CB-8447589187DB}" type="parTrans" cxnId="{C005E083-ADF4-4275-96AC-ED8190E5DAEE}">
      <dgm:prSet/>
      <dgm:spPr/>
      <dgm:t>
        <a:bodyPr/>
        <a:lstStyle/>
        <a:p>
          <a:endParaRPr lang="ru-RU"/>
        </a:p>
      </dgm:t>
    </dgm:pt>
    <dgm:pt modelId="{B23B51CA-9A37-486F-A2D9-9E62E0321C25}" type="sibTrans" cxnId="{C005E083-ADF4-4275-96AC-ED8190E5DAEE}">
      <dgm:prSet/>
      <dgm:spPr/>
      <dgm:t>
        <a:bodyPr/>
        <a:lstStyle/>
        <a:p>
          <a:endParaRPr lang="ru-RU"/>
        </a:p>
      </dgm:t>
    </dgm:pt>
    <dgm:pt modelId="{AD1D8209-B4D1-4DAB-BA87-F6B2A7029DB8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Библия</a:t>
          </a:r>
          <a:endParaRPr lang="ru-RU" sz="1600" b="1" dirty="0">
            <a:solidFill>
              <a:srgbClr val="002060"/>
            </a:solidFill>
          </a:endParaRPr>
        </a:p>
      </dgm:t>
    </dgm:pt>
    <dgm:pt modelId="{AB699CD6-DEB9-48A3-A0CA-0D400464BE23}" type="parTrans" cxnId="{C84EC51C-A1DE-438A-B0BE-4D46CBAFE7F0}">
      <dgm:prSet/>
      <dgm:spPr/>
      <dgm:t>
        <a:bodyPr/>
        <a:lstStyle/>
        <a:p>
          <a:endParaRPr lang="ru-RU"/>
        </a:p>
      </dgm:t>
    </dgm:pt>
    <dgm:pt modelId="{3F75D4D0-8344-4ECB-AADA-A46F55A10904}" type="sibTrans" cxnId="{C84EC51C-A1DE-438A-B0BE-4D46CBAFE7F0}">
      <dgm:prSet/>
      <dgm:spPr/>
      <dgm:t>
        <a:bodyPr/>
        <a:lstStyle/>
        <a:p>
          <a:endParaRPr lang="ru-RU"/>
        </a:p>
      </dgm:t>
    </dgm:pt>
    <dgm:pt modelId="{E3768A3E-8C9A-472F-8318-FA2D83B5F890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Идея греховности человека как причина всех его несчастий и учение об избавлении от грехов путём молитвы и покаяния. Проповедь терпения, смирения, прощения обид.</a:t>
          </a:r>
          <a:endParaRPr lang="ru-RU" sz="1600" b="1" dirty="0">
            <a:solidFill>
              <a:srgbClr val="002060"/>
            </a:solidFill>
          </a:endParaRPr>
        </a:p>
      </dgm:t>
    </dgm:pt>
    <dgm:pt modelId="{42C44A21-17DF-4ADC-9F05-AC628C185C11}" type="parTrans" cxnId="{259D059E-13D1-4097-911F-01EEC59F7BAF}">
      <dgm:prSet/>
      <dgm:spPr/>
      <dgm:t>
        <a:bodyPr/>
        <a:lstStyle/>
        <a:p>
          <a:endParaRPr lang="ru-RU"/>
        </a:p>
      </dgm:t>
    </dgm:pt>
    <dgm:pt modelId="{32BD66F8-DD0B-4F43-A240-81AF66D3FEF6}" type="sibTrans" cxnId="{259D059E-13D1-4097-911F-01EEC59F7BAF}">
      <dgm:prSet/>
      <dgm:spPr/>
      <dgm:t>
        <a:bodyPr/>
        <a:lstStyle/>
        <a:p>
          <a:endParaRPr lang="ru-RU"/>
        </a:p>
      </dgm:t>
    </dgm:pt>
    <dgm:pt modelId="{C83ED3A9-6518-4771-AB7B-8D57BFD9F651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rgbClr val="C00000"/>
              </a:solidFill>
            </a:rPr>
            <a:t>Около 500 млн. человек</a:t>
          </a:r>
          <a:endParaRPr lang="ru-RU" sz="1600" b="1" dirty="0">
            <a:solidFill>
              <a:srgbClr val="C00000"/>
            </a:solidFill>
          </a:endParaRPr>
        </a:p>
      </dgm:t>
    </dgm:pt>
    <dgm:pt modelId="{4D96BBD4-7788-4076-B05C-24CF3DBAE461}" type="parTrans" cxnId="{9A1DC600-F326-49F2-9D78-4033DF501133}">
      <dgm:prSet/>
      <dgm:spPr/>
      <dgm:t>
        <a:bodyPr/>
        <a:lstStyle/>
        <a:p>
          <a:endParaRPr lang="ru-RU"/>
        </a:p>
      </dgm:t>
    </dgm:pt>
    <dgm:pt modelId="{50C68E6A-C3AD-4A53-AA6C-9036E1F08D03}" type="sibTrans" cxnId="{9A1DC600-F326-49F2-9D78-4033DF501133}">
      <dgm:prSet/>
      <dgm:spPr/>
      <dgm:t>
        <a:bodyPr/>
        <a:lstStyle/>
        <a:p>
          <a:endParaRPr lang="ru-RU"/>
        </a:p>
      </dgm:t>
    </dgm:pt>
    <dgm:pt modelId="{F5BA162D-68F6-4A13-B935-6A051E613C46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Коран, Сунна, Шариат - мусульманское законодательство</a:t>
          </a:r>
          <a:endParaRPr lang="ru-RU" sz="1400" b="1" dirty="0">
            <a:solidFill>
              <a:schemeClr val="tx1"/>
            </a:solidFill>
          </a:endParaRPr>
        </a:p>
      </dgm:t>
    </dgm:pt>
    <dgm:pt modelId="{9E13A2CA-A080-4A31-BFB8-C87AF66A5BE5}" type="parTrans" cxnId="{BE5A0D4A-CCF4-4505-9F20-E0EB2F6D9873}">
      <dgm:prSet/>
      <dgm:spPr/>
      <dgm:t>
        <a:bodyPr/>
        <a:lstStyle/>
        <a:p>
          <a:endParaRPr lang="ru-RU"/>
        </a:p>
      </dgm:t>
    </dgm:pt>
    <dgm:pt modelId="{C226E870-017B-400D-B6CB-86092FE7CCEF}" type="sibTrans" cxnId="{BE5A0D4A-CCF4-4505-9F20-E0EB2F6D9873}">
      <dgm:prSet/>
      <dgm:spPr/>
      <dgm:t>
        <a:bodyPr/>
        <a:lstStyle/>
        <a:p>
          <a:endParaRPr lang="ru-RU"/>
        </a:p>
      </dgm:t>
    </dgm:pt>
    <dgm:pt modelId="{C378441A-EB78-40A2-AC28-AC6E8FE425D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Человек - существо слабое, склонное к греху, он не в состоянии  ничего добиться в жизни самостоятельно, ему остаётся уповать на милосердие и помощь Аллаха. Если человек будет верить в  Бога, выполнять предписания мусульманской религии, то заслужит вечную жизнь в раю.</a:t>
          </a:r>
          <a:endParaRPr lang="ru-RU" sz="1400" b="1" dirty="0">
            <a:solidFill>
              <a:schemeClr val="tx1"/>
            </a:solidFill>
          </a:endParaRPr>
        </a:p>
      </dgm:t>
    </dgm:pt>
    <dgm:pt modelId="{881C6AF8-7C16-45E5-BBA9-17126D43B298}" type="parTrans" cxnId="{1C6CE746-BB3C-40F0-9FA7-FA85783FDB8A}">
      <dgm:prSet/>
      <dgm:spPr/>
      <dgm:t>
        <a:bodyPr/>
        <a:lstStyle/>
        <a:p>
          <a:endParaRPr lang="ru-RU"/>
        </a:p>
      </dgm:t>
    </dgm:pt>
    <dgm:pt modelId="{04B7B7BC-5AD4-4D87-ABD0-A1CD513CFB4D}" type="sibTrans" cxnId="{1C6CE746-BB3C-40F0-9FA7-FA85783FDB8A}">
      <dgm:prSet/>
      <dgm:spPr/>
      <dgm:t>
        <a:bodyPr/>
        <a:lstStyle/>
        <a:p>
          <a:endParaRPr lang="ru-RU"/>
        </a:p>
      </dgm:t>
    </dgm:pt>
    <dgm:pt modelId="{03451984-1BD4-4E15-90B4-7828F9BF7D82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1,5 млрд. человек </a:t>
          </a:r>
          <a:endParaRPr lang="ru-RU" sz="1600" b="1" dirty="0">
            <a:solidFill>
              <a:schemeClr val="tx1"/>
            </a:solidFill>
          </a:endParaRPr>
        </a:p>
      </dgm:t>
    </dgm:pt>
    <dgm:pt modelId="{C869C62B-AAAA-4B15-A82F-737501823A2B}" type="parTrans" cxnId="{D70C268D-3EC0-4867-BF75-B1D7E1181566}">
      <dgm:prSet/>
      <dgm:spPr/>
      <dgm:t>
        <a:bodyPr/>
        <a:lstStyle/>
        <a:p>
          <a:endParaRPr lang="ru-RU"/>
        </a:p>
      </dgm:t>
    </dgm:pt>
    <dgm:pt modelId="{7D3FCF1C-A8E4-43AF-9B00-F803CC888994}" type="sibTrans" cxnId="{D70C268D-3EC0-4867-BF75-B1D7E1181566}">
      <dgm:prSet/>
      <dgm:spPr/>
      <dgm:t>
        <a:bodyPr/>
        <a:lstStyle/>
        <a:p>
          <a:endParaRPr lang="ru-RU"/>
        </a:p>
      </dgm:t>
    </dgm:pt>
    <dgm:pt modelId="{B2BA46E3-FFAC-4912-AFC0-3C659262513A}" type="pres">
      <dgm:prSet presAssocID="{25F891B3-F6E5-48C6-912B-FC30FCEAA7F9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428955E-1635-4EE7-AA80-35C825C453ED}" type="pres">
      <dgm:prSet presAssocID="{879425C1-CF72-41D8-8421-6DBE12129C8D}" presName="compositeNode" presStyleCnt="0">
        <dgm:presLayoutVars>
          <dgm:bulletEnabled val="1"/>
        </dgm:presLayoutVars>
      </dgm:prSet>
      <dgm:spPr/>
    </dgm:pt>
    <dgm:pt modelId="{A11445CA-58F8-44D0-8270-13076C356FA7}" type="pres">
      <dgm:prSet presAssocID="{879425C1-CF72-41D8-8421-6DBE12129C8D}" presName="image" presStyleLbl="fgImgPlace1" presStyleIdx="0" presStyleCnt="3"/>
      <dgm:spPr>
        <a:prstGeom prst="star4">
          <a:avLst/>
        </a:prstGeom>
      </dgm:spPr>
    </dgm:pt>
    <dgm:pt modelId="{A2E1DB90-A52B-420E-984E-8023D001EC7B}" type="pres">
      <dgm:prSet presAssocID="{879425C1-CF72-41D8-8421-6DBE12129C8D}" presName="childNode" presStyleLbl="node1" presStyleIdx="0" presStyleCnt="3" custScaleX="99157" custScaleY="115367" custLinFactNeighborX="568" custLinFactNeighborY="24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ECC4D9-655B-42B8-B7E0-D9F0730945EF}" type="pres">
      <dgm:prSet presAssocID="{879425C1-CF72-41D8-8421-6DBE12129C8D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433981-454D-4020-AA66-2A925A05B20B}" type="pres">
      <dgm:prSet presAssocID="{A3C1E5BF-75B1-4516-8926-057EFBCCC9F6}" presName="sibTrans" presStyleCnt="0"/>
      <dgm:spPr/>
    </dgm:pt>
    <dgm:pt modelId="{CD6E8B5C-28B1-49BC-A74D-A2BFA58A68FD}" type="pres">
      <dgm:prSet presAssocID="{052E4364-3316-444A-B046-014153546EC3}" presName="compositeNode" presStyleCnt="0">
        <dgm:presLayoutVars>
          <dgm:bulletEnabled val="1"/>
        </dgm:presLayoutVars>
      </dgm:prSet>
      <dgm:spPr/>
    </dgm:pt>
    <dgm:pt modelId="{97520547-2788-4EBF-9D07-FA1CD8D5F47C}" type="pres">
      <dgm:prSet presAssocID="{052E4364-3316-444A-B046-014153546EC3}" presName="image" presStyleLbl="fgImgPlace1" presStyleIdx="1" presStyleCnt="3"/>
      <dgm:spPr>
        <a:prstGeom prst="star4">
          <a:avLst/>
        </a:prstGeom>
      </dgm:spPr>
    </dgm:pt>
    <dgm:pt modelId="{BFB46111-5A52-4EEA-95BF-BAF8DA2DE15C}" type="pres">
      <dgm:prSet presAssocID="{052E4364-3316-444A-B046-014153546EC3}" presName="childNode" presStyleLbl="node1" presStyleIdx="1" presStyleCnt="3" custScaleY="106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789848-4068-42D1-A199-87A859E0DBB7}" type="pres">
      <dgm:prSet presAssocID="{052E4364-3316-444A-B046-014153546EC3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00831-C732-423F-938B-5FCD0ADD77CF}" type="pres">
      <dgm:prSet presAssocID="{EAD97D3D-3A1C-4248-8069-827ECED7B1C9}" presName="sibTrans" presStyleCnt="0"/>
      <dgm:spPr/>
    </dgm:pt>
    <dgm:pt modelId="{00A3AA81-4E74-4D9C-AE44-1D2E6BA2DFDB}" type="pres">
      <dgm:prSet presAssocID="{2B1CD056-5E46-4B45-A080-18F307EB713D}" presName="compositeNode" presStyleCnt="0">
        <dgm:presLayoutVars>
          <dgm:bulletEnabled val="1"/>
        </dgm:presLayoutVars>
      </dgm:prSet>
      <dgm:spPr/>
    </dgm:pt>
    <dgm:pt modelId="{CDCF513B-3C29-41E1-A512-68E6A089E3B3}" type="pres">
      <dgm:prSet presAssocID="{2B1CD056-5E46-4B45-A080-18F307EB713D}" presName="image" presStyleLbl="fgImgPlace1" presStyleIdx="2" presStyleCnt="3"/>
      <dgm:spPr>
        <a:prstGeom prst="star4">
          <a:avLst/>
        </a:prstGeom>
      </dgm:spPr>
    </dgm:pt>
    <dgm:pt modelId="{CD66AC8E-91A2-4ACE-880B-EF1A1D94DBA0}" type="pres">
      <dgm:prSet presAssocID="{2B1CD056-5E46-4B45-A080-18F307EB713D}" presName="childNode" presStyleLbl="node1" presStyleIdx="2" presStyleCnt="3" custScaleY="118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92D013-4BC0-49A9-B80D-781748BC6665}" type="pres">
      <dgm:prSet presAssocID="{2B1CD056-5E46-4B45-A080-18F307EB713D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C780F6-0228-4C5B-9F19-8AEDEC05808C}" type="presOf" srcId="{052E4364-3316-444A-B046-014153546EC3}" destId="{87789848-4068-42D1-A199-87A859E0DBB7}" srcOrd="0" destOrd="0" presId="urn:microsoft.com/office/officeart/2005/8/layout/hList2"/>
    <dgm:cxn modelId="{A4AD37BE-DBF5-4AF9-9766-BAEAAE2FD8F9}" srcId="{2B1CD056-5E46-4B45-A080-18F307EB713D}" destId="{4468D114-20C8-4767-B2C2-E06725F9511A}" srcOrd="1" destOrd="0" parTransId="{9128D96B-4A3C-415C-9337-7AB77364C806}" sibTransId="{93AE2FD3-BE41-4C81-B2C3-2B81028D3737}"/>
    <dgm:cxn modelId="{5D047D53-C4B8-419E-88C8-85F6009380F2}" type="presOf" srcId="{3847BAA4-0CC5-4DBA-B24A-B089E1E32220}" destId="{BFB46111-5A52-4EEA-95BF-BAF8DA2DE15C}" srcOrd="0" destOrd="4" presId="urn:microsoft.com/office/officeart/2005/8/layout/hList2"/>
    <dgm:cxn modelId="{9A1DC600-F326-49F2-9D78-4033DF501133}" srcId="{879425C1-CF72-41D8-8421-6DBE12129C8D}" destId="{C83ED3A9-6518-4771-AB7B-8D57BFD9F651}" srcOrd="5" destOrd="0" parTransId="{4D96BBD4-7788-4076-B05C-24CF3DBAE461}" sibTransId="{50C68E6A-C3AD-4A53-AA6C-9036E1F08D03}"/>
    <dgm:cxn modelId="{C7EEE572-8625-4294-8526-8CB185103F58}" srcId="{879425C1-CF72-41D8-8421-6DBE12129C8D}" destId="{86D3B4C7-B3DB-4A8D-B1DF-DBE523B72251}" srcOrd="2" destOrd="0" parTransId="{F67A27E1-F1FE-417F-80AE-0656422C7D40}" sibTransId="{B0E2D4CD-B665-4934-9100-769E0745B2E1}"/>
    <dgm:cxn modelId="{D70C268D-3EC0-4867-BF75-B1D7E1181566}" srcId="{2B1CD056-5E46-4B45-A080-18F307EB713D}" destId="{03451984-1BD4-4E15-90B4-7828F9BF7D82}" srcOrd="4" destOrd="0" parTransId="{C869C62B-AAAA-4B15-A82F-737501823A2B}" sibTransId="{7D3FCF1C-A8E4-43AF-9B00-F803CC888994}"/>
    <dgm:cxn modelId="{7D0BAC82-9231-47E2-96FB-AABF1BB1DEEE}" srcId="{25F891B3-F6E5-48C6-912B-FC30FCEAA7F9}" destId="{2B1CD056-5E46-4B45-A080-18F307EB713D}" srcOrd="2" destOrd="0" parTransId="{7390A607-28CB-447F-8830-B7EA3DFBA2FB}" sibTransId="{AC0EA7E4-703D-4C4B-8F52-D96310529D95}"/>
    <dgm:cxn modelId="{A25F8A14-EC71-4D47-A171-E9FE03F63131}" type="presOf" srcId="{E3768A3E-8C9A-472F-8318-FA2D83B5F890}" destId="{BFB46111-5A52-4EEA-95BF-BAF8DA2DE15C}" srcOrd="0" destOrd="3" presId="urn:microsoft.com/office/officeart/2005/8/layout/hList2"/>
    <dgm:cxn modelId="{0EBB7F08-6DD1-4F12-A75D-18FE21B18D3F}" srcId="{2B1CD056-5E46-4B45-A080-18F307EB713D}" destId="{FF22DAC6-3008-410E-8D6D-1E9F8D84B8F2}" srcOrd="0" destOrd="0" parTransId="{16380A2B-2BA7-47CE-BDC0-47472C785911}" sibTransId="{6B204A35-B1A4-4A8E-AD87-93467BAF9033}"/>
    <dgm:cxn modelId="{0DEB4F98-F40B-454D-B340-E146CBA03144}" type="presOf" srcId="{879425C1-CF72-41D8-8421-6DBE12129C8D}" destId="{BAECC4D9-655B-42B8-B7E0-D9F0730945EF}" srcOrd="0" destOrd="0" presId="urn:microsoft.com/office/officeart/2005/8/layout/hList2"/>
    <dgm:cxn modelId="{78B7884F-0AA1-441C-B756-780590B576A1}" srcId="{879425C1-CF72-41D8-8421-6DBE12129C8D}" destId="{929F6391-7CBF-4026-A71C-321DC518F0D0}" srcOrd="1" destOrd="0" parTransId="{68B91ABB-C2A6-4242-8086-213429B296EA}" sibTransId="{BBBC7DEC-A82B-4CA2-B9FC-6C5A0898166E}"/>
    <dgm:cxn modelId="{1C6CE746-BB3C-40F0-9FA7-FA85783FDB8A}" srcId="{2B1CD056-5E46-4B45-A080-18F307EB713D}" destId="{C378441A-EB78-40A2-AC28-AC6E8FE425D9}" srcOrd="3" destOrd="0" parTransId="{881C6AF8-7C16-45E5-BBA9-17126D43B298}" sibTransId="{04B7B7BC-5AD4-4D87-ABD0-A1CD513CFB4D}"/>
    <dgm:cxn modelId="{F7184529-730F-4A46-96E5-C8A2C9D4ADC7}" type="presOf" srcId="{888850EF-5D8D-4067-8B51-8ACFC16DAD48}" destId="{A2E1DB90-A52B-420E-984E-8023D001EC7B}" srcOrd="0" destOrd="3" presId="urn:microsoft.com/office/officeart/2005/8/layout/hList2"/>
    <dgm:cxn modelId="{2AF1ECD2-67C0-486D-9B68-8D30340DDBFC}" type="presOf" srcId="{03451984-1BD4-4E15-90B4-7828F9BF7D82}" destId="{CD66AC8E-91A2-4ACE-880B-EF1A1D94DBA0}" srcOrd="0" destOrd="4" presId="urn:microsoft.com/office/officeart/2005/8/layout/hList2"/>
    <dgm:cxn modelId="{0A9FC143-1D21-4602-8A33-A309599573D6}" type="presOf" srcId="{C83ED3A9-6518-4771-AB7B-8D57BFD9F651}" destId="{A2E1DB90-A52B-420E-984E-8023D001EC7B}" srcOrd="0" destOrd="5" presId="urn:microsoft.com/office/officeart/2005/8/layout/hList2"/>
    <dgm:cxn modelId="{EA14CEBE-2D46-4F6F-8442-AC14B3C5F321}" type="presOf" srcId="{29CDB1E4-9E5A-4C5D-A366-29354A7B31B5}" destId="{A2E1DB90-A52B-420E-984E-8023D001EC7B}" srcOrd="0" destOrd="6" presId="urn:microsoft.com/office/officeart/2005/8/layout/hList2"/>
    <dgm:cxn modelId="{A70190A7-714A-4533-B1A7-73903C673479}" type="presOf" srcId="{FF22DAC6-3008-410E-8D6D-1E9F8D84B8F2}" destId="{CD66AC8E-91A2-4ACE-880B-EF1A1D94DBA0}" srcOrd="0" destOrd="0" presId="urn:microsoft.com/office/officeart/2005/8/layout/hList2"/>
    <dgm:cxn modelId="{BE5A0D4A-CCF4-4505-9F20-E0EB2F6D9873}" srcId="{2B1CD056-5E46-4B45-A080-18F307EB713D}" destId="{F5BA162D-68F6-4A13-B935-6A051E613C46}" srcOrd="2" destOrd="0" parTransId="{9E13A2CA-A080-4A31-BFB8-C87AF66A5BE5}" sibTransId="{C226E870-017B-400D-B6CB-86092FE7CCEF}"/>
    <dgm:cxn modelId="{2948A847-1FAD-47EE-9E96-75B184DEB929}" srcId="{879425C1-CF72-41D8-8421-6DBE12129C8D}" destId="{050C6324-F5D2-407D-B844-838DD4D5ED0B}" srcOrd="0" destOrd="0" parTransId="{16F57B85-74CA-4ECB-AB5D-EA0AD7375F16}" sibTransId="{8B814AEE-65E1-46E2-A73F-21C1352D41F5}"/>
    <dgm:cxn modelId="{750D6359-E42A-42F8-A137-5400153DE2BB}" type="presOf" srcId="{B29DFDEF-42BD-4B31-BEC4-8CEF9D59B7BF}" destId="{BFB46111-5A52-4EEA-95BF-BAF8DA2DE15C}" srcOrd="0" destOrd="0" presId="urn:microsoft.com/office/officeart/2005/8/layout/hList2"/>
    <dgm:cxn modelId="{F4656484-6019-4EC2-8EB2-836B66E7B921}" type="presOf" srcId="{F5BA162D-68F6-4A13-B935-6A051E613C46}" destId="{CD66AC8E-91A2-4ACE-880B-EF1A1D94DBA0}" srcOrd="0" destOrd="2" presId="urn:microsoft.com/office/officeart/2005/8/layout/hList2"/>
    <dgm:cxn modelId="{A3F661C0-FFEE-4765-9751-7E83513A7A73}" type="presOf" srcId="{86D3B4C7-B3DB-4A8D-B1DF-DBE523B72251}" destId="{A2E1DB90-A52B-420E-984E-8023D001EC7B}" srcOrd="0" destOrd="2" presId="urn:microsoft.com/office/officeart/2005/8/layout/hList2"/>
    <dgm:cxn modelId="{AAE905CA-555B-407A-86B3-B833FACF8B88}" srcId="{25F891B3-F6E5-48C6-912B-FC30FCEAA7F9}" destId="{879425C1-CF72-41D8-8421-6DBE12129C8D}" srcOrd="0" destOrd="0" parTransId="{789FAB72-4BE9-4CA9-853D-ADD0E2986A83}" sibTransId="{A3C1E5BF-75B1-4516-8926-057EFBCCC9F6}"/>
    <dgm:cxn modelId="{4BCB3D49-CA59-4B87-A55A-C22C9F8730F7}" type="presOf" srcId="{929F6391-7CBF-4026-A71C-321DC518F0D0}" destId="{A2E1DB90-A52B-420E-984E-8023D001EC7B}" srcOrd="0" destOrd="1" presId="urn:microsoft.com/office/officeart/2005/8/layout/hList2"/>
    <dgm:cxn modelId="{7FC89C5A-0AAC-469A-B6D5-6F6A34A31399}" srcId="{052E4364-3316-444A-B046-014153546EC3}" destId="{3847BAA4-0CC5-4DBA-B24A-B089E1E32220}" srcOrd="4" destOrd="0" parTransId="{3D32D504-99A1-41AE-A16E-9C79BAEB2C7C}" sibTransId="{8BC3FBD8-29CD-4EFD-9E50-0AFEA53222EA}"/>
    <dgm:cxn modelId="{98FBCE3A-DD12-49FB-9325-FCDBC6098E4A}" srcId="{879425C1-CF72-41D8-8421-6DBE12129C8D}" destId="{D79F1EDA-6295-45EA-82BA-A26E69ED9432}" srcOrd="4" destOrd="0" parTransId="{265CDA98-6563-4B95-95A3-A897AEAF1255}" sibTransId="{888288C6-42F6-49CF-BF6B-727FD96CA5E8}"/>
    <dgm:cxn modelId="{F66301FA-BD78-44B8-BE83-139CBAF4364D}" srcId="{25F891B3-F6E5-48C6-912B-FC30FCEAA7F9}" destId="{052E4364-3316-444A-B046-014153546EC3}" srcOrd="1" destOrd="0" parTransId="{4910A480-A455-44AA-9E3E-15F030429E2D}" sibTransId="{EAD97D3D-3A1C-4248-8069-827ECED7B1C9}"/>
    <dgm:cxn modelId="{C84EC51C-A1DE-438A-B0BE-4D46CBAFE7F0}" srcId="{052E4364-3316-444A-B046-014153546EC3}" destId="{AD1D8209-B4D1-4DAB-BA87-F6B2A7029DB8}" srcOrd="2" destOrd="0" parTransId="{AB699CD6-DEB9-48A3-A0CA-0D400464BE23}" sibTransId="{3F75D4D0-8344-4ECB-AADA-A46F55A10904}"/>
    <dgm:cxn modelId="{E93B2F22-6FEF-4BF6-AE33-1B0C7A6B0648}" type="presOf" srcId="{C378441A-EB78-40A2-AC28-AC6E8FE425D9}" destId="{CD66AC8E-91A2-4ACE-880B-EF1A1D94DBA0}" srcOrd="0" destOrd="3" presId="urn:microsoft.com/office/officeart/2005/8/layout/hList2"/>
    <dgm:cxn modelId="{259D059E-13D1-4097-911F-01EEC59F7BAF}" srcId="{052E4364-3316-444A-B046-014153546EC3}" destId="{E3768A3E-8C9A-472F-8318-FA2D83B5F890}" srcOrd="3" destOrd="0" parTransId="{42C44A21-17DF-4ADC-9F05-AC628C185C11}" sibTransId="{32BD66F8-DD0B-4F43-A240-81AF66D3FEF6}"/>
    <dgm:cxn modelId="{917CACDD-7F06-4031-ABAA-746945C24AA7}" type="presOf" srcId="{D79F1EDA-6295-45EA-82BA-A26E69ED9432}" destId="{A2E1DB90-A52B-420E-984E-8023D001EC7B}" srcOrd="0" destOrd="4" presId="urn:microsoft.com/office/officeart/2005/8/layout/hList2"/>
    <dgm:cxn modelId="{D5729876-20BD-4743-9F13-355682938BDD}" srcId="{879425C1-CF72-41D8-8421-6DBE12129C8D}" destId="{888850EF-5D8D-4067-8B51-8ACFC16DAD48}" srcOrd="3" destOrd="0" parTransId="{6174E7AC-9688-439B-BD3C-5516264C1E2E}" sibTransId="{FDB08876-92B8-4CC3-BD77-7543088E6131}"/>
    <dgm:cxn modelId="{3219E99C-FFBD-412F-A551-9669C7DC1C01}" type="presOf" srcId="{4468D114-20C8-4767-B2C2-E06725F9511A}" destId="{CD66AC8E-91A2-4ACE-880B-EF1A1D94DBA0}" srcOrd="0" destOrd="1" presId="urn:microsoft.com/office/officeart/2005/8/layout/hList2"/>
    <dgm:cxn modelId="{34A27924-6485-4771-B7FD-B471BF8F9519}" type="presOf" srcId="{AD1D8209-B4D1-4DAB-BA87-F6B2A7029DB8}" destId="{BFB46111-5A52-4EEA-95BF-BAF8DA2DE15C}" srcOrd="0" destOrd="2" presId="urn:microsoft.com/office/officeart/2005/8/layout/hList2"/>
    <dgm:cxn modelId="{3B41DDFB-B27D-4AA7-AB57-726048D84BEF}" srcId="{052E4364-3316-444A-B046-014153546EC3}" destId="{B29DFDEF-42BD-4B31-BEC4-8CEF9D59B7BF}" srcOrd="0" destOrd="0" parTransId="{794F71DD-DA58-4BEC-89FA-D04414DDDB49}" sibTransId="{B40B1307-8973-47AD-9E4F-D90E0D182A55}"/>
    <dgm:cxn modelId="{B3F4D6E6-7CE0-4311-AA77-716289E3D982}" type="presOf" srcId="{2B1CD056-5E46-4B45-A080-18F307EB713D}" destId="{A692D013-4BC0-49A9-B80D-781748BC6665}" srcOrd="0" destOrd="0" presId="urn:microsoft.com/office/officeart/2005/8/layout/hList2"/>
    <dgm:cxn modelId="{FB5512D5-7B6A-49CF-9248-0F577015E310}" type="presOf" srcId="{050C6324-F5D2-407D-B844-838DD4D5ED0B}" destId="{A2E1DB90-A52B-420E-984E-8023D001EC7B}" srcOrd="0" destOrd="0" presId="urn:microsoft.com/office/officeart/2005/8/layout/hList2"/>
    <dgm:cxn modelId="{C005E083-ADF4-4275-96AC-ED8190E5DAEE}" srcId="{052E4364-3316-444A-B046-014153546EC3}" destId="{2856BEDA-770A-42B5-9253-7D4F128647AE}" srcOrd="1" destOrd="0" parTransId="{86A54907-58ED-43B4-98CB-8447589187DB}" sibTransId="{B23B51CA-9A37-486F-A2D9-9E62E0321C25}"/>
    <dgm:cxn modelId="{FD1D6366-9605-46E2-802E-33C2C05FB1C3}" type="presOf" srcId="{2856BEDA-770A-42B5-9253-7D4F128647AE}" destId="{BFB46111-5A52-4EEA-95BF-BAF8DA2DE15C}" srcOrd="0" destOrd="1" presId="urn:microsoft.com/office/officeart/2005/8/layout/hList2"/>
    <dgm:cxn modelId="{28CD9571-77C5-4C66-AEF7-1F6FB8148D82}" srcId="{879425C1-CF72-41D8-8421-6DBE12129C8D}" destId="{29CDB1E4-9E5A-4C5D-A366-29354A7B31B5}" srcOrd="6" destOrd="0" parTransId="{1153A659-B690-41D2-B25F-536CE56551CA}" sibTransId="{67212BA0-926F-4FBF-9B47-DB9A27E4546E}"/>
    <dgm:cxn modelId="{8F3E09A3-7817-46DD-B7CB-A9B2405DB025}" type="presOf" srcId="{25F891B3-F6E5-48C6-912B-FC30FCEAA7F9}" destId="{B2BA46E3-FFAC-4912-AFC0-3C659262513A}" srcOrd="0" destOrd="0" presId="urn:microsoft.com/office/officeart/2005/8/layout/hList2"/>
    <dgm:cxn modelId="{E1951CC3-2490-49CB-96A1-DDEF1ED4B42C}" type="presParOf" srcId="{B2BA46E3-FFAC-4912-AFC0-3C659262513A}" destId="{D428955E-1635-4EE7-AA80-35C825C453ED}" srcOrd="0" destOrd="0" presId="urn:microsoft.com/office/officeart/2005/8/layout/hList2"/>
    <dgm:cxn modelId="{486C65F9-DB64-4C8D-A3B9-C5A2F4BF160B}" type="presParOf" srcId="{D428955E-1635-4EE7-AA80-35C825C453ED}" destId="{A11445CA-58F8-44D0-8270-13076C356FA7}" srcOrd="0" destOrd="0" presId="urn:microsoft.com/office/officeart/2005/8/layout/hList2"/>
    <dgm:cxn modelId="{C72664C4-ECE7-4F3B-96F2-E60A664BDE30}" type="presParOf" srcId="{D428955E-1635-4EE7-AA80-35C825C453ED}" destId="{A2E1DB90-A52B-420E-984E-8023D001EC7B}" srcOrd="1" destOrd="0" presId="urn:microsoft.com/office/officeart/2005/8/layout/hList2"/>
    <dgm:cxn modelId="{40BCA909-C79A-44CD-BE03-93F54EB0FEC9}" type="presParOf" srcId="{D428955E-1635-4EE7-AA80-35C825C453ED}" destId="{BAECC4D9-655B-42B8-B7E0-D9F0730945EF}" srcOrd="2" destOrd="0" presId="urn:microsoft.com/office/officeart/2005/8/layout/hList2"/>
    <dgm:cxn modelId="{E69D1F1E-95D3-4694-BF6F-B0E231DD9926}" type="presParOf" srcId="{B2BA46E3-FFAC-4912-AFC0-3C659262513A}" destId="{EB433981-454D-4020-AA66-2A925A05B20B}" srcOrd="1" destOrd="0" presId="urn:microsoft.com/office/officeart/2005/8/layout/hList2"/>
    <dgm:cxn modelId="{DF932573-6175-4E28-9D0D-47172BC49DEC}" type="presParOf" srcId="{B2BA46E3-FFAC-4912-AFC0-3C659262513A}" destId="{CD6E8B5C-28B1-49BC-A74D-A2BFA58A68FD}" srcOrd="2" destOrd="0" presId="urn:microsoft.com/office/officeart/2005/8/layout/hList2"/>
    <dgm:cxn modelId="{50FA5EDC-5C2C-44E8-9748-A73B9D2CC691}" type="presParOf" srcId="{CD6E8B5C-28B1-49BC-A74D-A2BFA58A68FD}" destId="{97520547-2788-4EBF-9D07-FA1CD8D5F47C}" srcOrd="0" destOrd="0" presId="urn:microsoft.com/office/officeart/2005/8/layout/hList2"/>
    <dgm:cxn modelId="{D3C288CA-6E4A-4D60-B8FA-A13CA5FA3503}" type="presParOf" srcId="{CD6E8B5C-28B1-49BC-A74D-A2BFA58A68FD}" destId="{BFB46111-5A52-4EEA-95BF-BAF8DA2DE15C}" srcOrd="1" destOrd="0" presId="urn:microsoft.com/office/officeart/2005/8/layout/hList2"/>
    <dgm:cxn modelId="{4751FABF-FEEE-4A02-BA0E-F0DC870A0E54}" type="presParOf" srcId="{CD6E8B5C-28B1-49BC-A74D-A2BFA58A68FD}" destId="{87789848-4068-42D1-A199-87A859E0DBB7}" srcOrd="2" destOrd="0" presId="urn:microsoft.com/office/officeart/2005/8/layout/hList2"/>
    <dgm:cxn modelId="{B40FF230-835B-4114-AE5F-5F86D090BFA5}" type="presParOf" srcId="{B2BA46E3-FFAC-4912-AFC0-3C659262513A}" destId="{56600831-C732-423F-938B-5FCD0ADD77CF}" srcOrd="3" destOrd="0" presId="urn:microsoft.com/office/officeart/2005/8/layout/hList2"/>
    <dgm:cxn modelId="{15E16C07-376D-4659-9A4C-861689B72B1A}" type="presParOf" srcId="{B2BA46E3-FFAC-4912-AFC0-3C659262513A}" destId="{00A3AA81-4E74-4D9C-AE44-1D2E6BA2DFDB}" srcOrd="4" destOrd="0" presId="urn:microsoft.com/office/officeart/2005/8/layout/hList2"/>
    <dgm:cxn modelId="{D689E290-A44F-4724-A0F7-03142E76A605}" type="presParOf" srcId="{00A3AA81-4E74-4D9C-AE44-1D2E6BA2DFDB}" destId="{CDCF513B-3C29-41E1-A512-68E6A089E3B3}" srcOrd="0" destOrd="0" presId="urn:microsoft.com/office/officeart/2005/8/layout/hList2"/>
    <dgm:cxn modelId="{0FE9DFB7-C68B-4E49-8F59-9E8FB263C52D}" type="presParOf" srcId="{00A3AA81-4E74-4D9C-AE44-1D2E6BA2DFDB}" destId="{CD66AC8E-91A2-4ACE-880B-EF1A1D94DBA0}" srcOrd="1" destOrd="0" presId="urn:microsoft.com/office/officeart/2005/8/layout/hList2"/>
    <dgm:cxn modelId="{76A05ED4-52A2-4F9C-961C-683DF83FCDB0}" type="presParOf" srcId="{00A3AA81-4E74-4D9C-AE44-1D2E6BA2DFDB}" destId="{A692D013-4BC0-49A9-B80D-781748BC6665}" srcOrd="2" destOrd="0" presId="urn:microsoft.com/office/officeart/2005/8/layout/h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9AC7-7D87-470B-B397-569716856C95}" type="datetimeFigureOut">
              <a:rPr lang="ru-RU" smtClean="0"/>
              <a:pPr/>
              <a:t>04.03.2011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3166-B020-4F94-A3C2-A87A041BE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9AC7-7D87-470B-B397-569716856C95}" type="datetimeFigureOut">
              <a:rPr lang="ru-RU" smtClean="0"/>
              <a:pPr/>
              <a:t>04.03.2011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3166-B020-4F94-A3C2-A87A041BE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9AC7-7D87-470B-B397-569716856C95}" type="datetimeFigureOut">
              <a:rPr lang="ru-RU" smtClean="0"/>
              <a:pPr/>
              <a:t>04.03.2011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3166-B020-4F94-A3C2-A87A041BE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9AC7-7D87-470B-B397-569716856C95}" type="datetimeFigureOut">
              <a:rPr lang="ru-RU" smtClean="0"/>
              <a:pPr/>
              <a:t>04.03.2011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3166-B020-4F94-A3C2-A87A041BE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9AC7-7D87-470B-B397-569716856C95}" type="datetimeFigureOut">
              <a:rPr lang="ru-RU" smtClean="0"/>
              <a:pPr/>
              <a:t>04.03.2011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3166-B020-4F94-A3C2-A87A041BE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9AC7-7D87-470B-B397-569716856C95}" type="datetimeFigureOut">
              <a:rPr lang="ru-RU" smtClean="0"/>
              <a:pPr/>
              <a:t>04.03.2011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3166-B020-4F94-A3C2-A87A041BE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9AC7-7D87-470B-B397-569716856C95}" type="datetimeFigureOut">
              <a:rPr lang="ru-RU" smtClean="0"/>
              <a:pPr/>
              <a:t>04.03.2011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3166-B020-4F94-A3C2-A87A041BE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9AC7-7D87-470B-B397-569716856C95}" type="datetimeFigureOut">
              <a:rPr lang="ru-RU" smtClean="0"/>
              <a:pPr/>
              <a:t>04.03.2011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3166-B020-4F94-A3C2-A87A041BE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9AC7-7D87-470B-B397-569716856C95}" type="datetimeFigureOut">
              <a:rPr lang="ru-RU" smtClean="0"/>
              <a:pPr/>
              <a:t>04.03.2011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3166-B020-4F94-A3C2-A87A041BE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9AC7-7D87-470B-B397-569716856C95}" type="datetimeFigureOut">
              <a:rPr lang="ru-RU" smtClean="0"/>
              <a:pPr/>
              <a:t>04.03.2011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3166-B020-4F94-A3C2-A87A041BE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39AC7-7D87-470B-B397-569716856C95}" type="datetimeFigureOut">
              <a:rPr lang="ru-RU" smtClean="0"/>
              <a:pPr/>
              <a:t>04.03.2011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3166-B020-4F94-A3C2-A87A041BE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39AC7-7D87-470B-B397-569716856C95}" type="datetimeFigureOut">
              <a:rPr lang="ru-RU" smtClean="0"/>
              <a:pPr/>
              <a:t>04.03.2011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23166-B020-4F94-A3C2-A87A041BE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100408"/>
          </a:xfrm>
        </p:spPr>
        <p:txBody>
          <a:bodyPr/>
          <a:lstStyle/>
          <a:p>
            <a:r>
              <a:rPr lang="ru-RU" dirty="0" smtClean="0"/>
              <a:t>Религия в современном мире. Религиозные объединения и организации в Российской Федерации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643446"/>
            <a:ext cx="4071966" cy="200026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</a:rPr>
              <a:t>Презентационное сопровождение урока обществознания 11 класс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Автор: Куликов Р.В.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Учитель обществознания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 МОУ СОШ № 28 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ст. </a:t>
            </a:r>
            <a:r>
              <a:rPr lang="ru-RU" sz="1800" dirty="0" err="1" smtClean="0">
                <a:solidFill>
                  <a:srgbClr val="002060"/>
                </a:solidFill>
              </a:rPr>
              <a:t>Анастасиевской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Роль религии в жизни общества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785794"/>
            <a:ext cx="821537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Религия - один из способов найти ответы на философские вопросы: </a:t>
            </a:r>
          </a:p>
          <a:p>
            <a:pPr algn="ctr"/>
            <a:r>
              <a:rPr lang="ru-RU" i="1" dirty="0" smtClean="0"/>
              <a:t>"Есть ли душа?" , "Что лежит в основе поступков человека?", "В чём разница между добром и злом?"</a:t>
            </a:r>
          </a:p>
          <a:p>
            <a:r>
              <a:rPr lang="ru-RU" dirty="0" smtClean="0"/>
              <a:t>Некоторые утверждают, что дополнительные силы  человеку придавала уверенность в том, что он не один, что у него есть божественные покровители, которые приходят к нему в трудную минуту. Другие считают, что в мире остаётся множество непознанных вещей, тайну которых человек жаждет раскрыть, но не может этого сделать, а когда нет научных ответов на вопросы, их находят в религиозных представлениях.</a:t>
            </a:r>
          </a:p>
          <a:p>
            <a:r>
              <a:rPr lang="ru-RU" dirty="0" smtClean="0"/>
              <a:t>Принадлежность людей к одной религиозной вере, совместное отправление ими религиозных обрядов, сплачивали их в одно целое. Общая религия и совместная религиозная деятельность были мощным объединяющим фактором, способствовали национальной консолидации. Проповедуя моральные (нравственные) заповеди, религия оказала громадное влияние на развитие духовной культуры - священные книги (Веды, Библия, Коран) - источники мудрости, доброты. Архитектура, музыка, живопись, распространение грамотности; мощный источник патриотизма (Сергий Радонежский, Великая Отечественная война)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14393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По данным справочника "Религиозные объединения Российской Федерации" </a:t>
            </a:r>
            <a:r>
              <a:rPr lang="ru-RU" b="1" i="1" dirty="0" smtClean="0"/>
              <a:t>на долю Русской православной церкви приходится свыше половины религиозных общин (6709 из 12 тыс.), объединяющих примерно 75% верующих россиян</a:t>
            </a:r>
            <a:r>
              <a:rPr lang="ru-RU" b="1" dirty="0" smtClean="0"/>
              <a:t>. </a:t>
            </a:r>
            <a:r>
              <a:rPr lang="ru-RU" b="1" i="1" dirty="0" smtClean="0"/>
              <a:t>Мусульманских общин 2349, в них состоит 18% верующих россиян</a:t>
            </a:r>
            <a:r>
              <a:rPr lang="ru-RU" b="1" dirty="0" smtClean="0"/>
              <a:t>. </a:t>
            </a:r>
            <a:r>
              <a:rPr lang="ru-RU" dirty="0" smtClean="0"/>
              <a:t>Религиозной жизнью приверженцев ислама руководит 43 духовных управления мусульман. Кроме того в России </a:t>
            </a:r>
            <a:r>
              <a:rPr lang="ru-RU" b="1" i="1" dirty="0" smtClean="0"/>
              <a:t>действуют 113 буддийских общин</a:t>
            </a:r>
            <a:r>
              <a:rPr lang="ru-RU" i="1" dirty="0" smtClean="0"/>
              <a:t> </a:t>
            </a:r>
            <a:r>
              <a:rPr lang="ru-RU" dirty="0" smtClean="0"/>
              <a:t>(Калмыкия, Тыва, Москва, Краснодар, Санкт-Петербург, Казань, Анапа и др.) </a:t>
            </a:r>
            <a:r>
              <a:rPr lang="ru-RU" b="1" dirty="0" smtClean="0"/>
              <a:t>Зарегистрированы в России организации и других </a:t>
            </a:r>
            <a:r>
              <a:rPr lang="ru-RU" b="1" dirty="0" err="1" smtClean="0"/>
              <a:t>конфессий</a:t>
            </a:r>
            <a:r>
              <a:rPr lang="ru-RU" b="1" dirty="0" smtClean="0"/>
              <a:t>: </a:t>
            </a:r>
            <a:r>
              <a:rPr lang="ru-RU" b="1" i="1" dirty="0" smtClean="0"/>
              <a:t>Римско-католической церкви, старообрядцев, евангельских христиан баптистов, христиан веры евангельской -пятидесятников, адвентистов седьмого дня, иудеев, лютеран и др.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Государственная регистрация религиозных организаций осуществляется органами юстиции на основе представленных документов.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Государство оставляет за собой право отказать в регистрации религиозной организации. В ст. 12 Федерального закона "О свободе совести и религиозных объединениях" указывает в качестве оснований для отказа противоречие целей и задач религиозной организации Конституции РФ и российскому законодательству; несоответствие устава и других документов требованиям законодательства или недостоверность содержащихся сведений. (</a:t>
            </a:r>
            <a:r>
              <a:rPr lang="ru-RU" i="1" dirty="0" smtClean="0"/>
              <a:t>1996 г. в Москве было возбуждено уголовное дело против отделения </a:t>
            </a:r>
            <a:r>
              <a:rPr lang="ru-RU" i="1" dirty="0" err="1" smtClean="0"/>
              <a:t>Аум</a:t>
            </a:r>
            <a:r>
              <a:rPr lang="ru-RU" i="1" dirty="0" smtClean="0"/>
              <a:t> </a:t>
            </a:r>
            <a:r>
              <a:rPr lang="ru-RU" i="1" dirty="0" err="1" smtClean="0"/>
              <a:t>Синрикё</a:t>
            </a:r>
            <a:r>
              <a:rPr lang="ru-RU" i="1" dirty="0" smtClean="0"/>
              <a:t> по обвинению в антиобщественной деятельности)</a:t>
            </a:r>
            <a:endParaRPr lang="ru-RU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142852"/>
            <a:ext cx="650082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Конституция Российской Федерации  </a:t>
            </a:r>
            <a:r>
              <a:rPr lang="ru-RU" b="1" dirty="0" smtClean="0">
                <a:solidFill>
                  <a:srgbClr val="7030A0"/>
                </a:solidFill>
              </a:rPr>
              <a:t>(статья 14)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Федеральный закон "О свободе совести и религиозных объединениях" 1997 года</a:t>
            </a:r>
          </a:p>
          <a:p>
            <a:r>
              <a:rPr lang="ru-RU" sz="1600" dirty="0" smtClean="0"/>
              <a:t>Государство представляет своим гражданам право исповедовать индивидуально или совместно  с другими любую религию или не исповедовать никакой, свободно выбирать, менять, иметь  и распространять религиозные и иные убеждения и действовать в соответствии с ними.</a:t>
            </a:r>
            <a:endParaRPr lang="ru-RU" sz="1600" dirty="0"/>
          </a:p>
          <a:p>
            <a:r>
              <a:rPr lang="ru-RU" sz="1600" i="1" dirty="0" smtClean="0"/>
              <a:t>Религиозным объединением в России признаётся добровольное объединение граждан, иных лиц, постоянно и на законных основаниях проживающих на территории страны, образованное в целях совместного исповедования и распространения веры.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14612" y="3286124"/>
            <a:ext cx="5286412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 </a:t>
            </a:r>
            <a:r>
              <a:rPr lang="ru-RU" sz="2000" b="1" dirty="0" smtClean="0">
                <a:solidFill>
                  <a:srgbClr val="C00000"/>
                </a:solidFill>
              </a:rPr>
              <a:t>Религиозные объединения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3929066"/>
            <a:ext cx="2571768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2000" dirty="0" smtClean="0">
                <a:solidFill>
                  <a:srgbClr val="C00000"/>
                </a:solidFill>
              </a:rPr>
              <a:t>Религиозная группа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4143380"/>
            <a:ext cx="3643338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     Религиозная организация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500562" y="3714752"/>
            <a:ext cx="357190" cy="571504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000892" y="5072074"/>
            <a:ext cx="142876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Секта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5143512"/>
            <a:ext cx="135732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Церковь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11" name="Прямая со стрелкой 10"/>
          <p:cNvCxnSpPr>
            <a:stCxn id="6" idx="2"/>
          </p:cNvCxnSpPr>
          <p:nvPr/>
        </p:nvCxnSpPr>
        <p:spPr>
          <a:xfrm rot="5400000">
            <a:off x="6154438" y="4461251"/>
            <a:ext cx="514183" cy="6786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6" idx="2"/>
          </p:cNvCxnSpPr>
          <p:nvPr/>
        </p:nvCxnSpPr>
        <p:spPr>
          <a:xfrm rot="16200000" flipH="1">
            <a:off x="6790178" y="4504170"/>
            <a:ext cx="457148" cy="5357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142852"/>
            <a:ext cx="242889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572140"/>
            <a:ext cx="471487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Прямая со стрелкой 14"/>
          <p:cNvCxnSpPr>
            <a:stCxn id="4" idx="2"/>
          </p:cNvCxnSpPr>
          <p:nvPr/>
        </p:nvCxnSpPr>
        <p:spPr>
          <a:xfrm rot="5400000">
            <a:off x="2914667" y="4486311"/>
            <a:ext cx="3142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5720" y="4643446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Добровольное объединение граждан, постоянно и на законных основаниях проживающих на территории нашей страны, осуществляет свою деятельность без государственной регистрации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3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5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4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643998" cy="551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642918"/>
            <a:ext cx="807249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 концу </a:t>
            </a:r>
            <a:r>
              <a:rPr lang="en-US" dirty="0" smtClean="0"/>
              <a:t> XX </a:t>
            </a:r>
            <a:r>
              <a:rPr lang="ru-RU" dirty="0" smtClean="0"/>
              <a:t>века позиции религии и церкви в мире значительно укрепились.</a:t>
            </a:r>
          </a:p>
          <a:p>
            <a:endParaRPr lang="ru-RU" dirty="0" smtClean="0"/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Как вы думаете, с чем это связано ?</a:t>
            </a: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Это связано с теми социальными потрясениями, которое перенесло человечество (революции, мировые и религиозные войны, последствия НТР). Люди уставшие от социальных катастроф ищут душевного равновесия в Боге, церкви, в вере и религия помогает обрести человеку душевное спокойствие.</a:t>
            </a:r>
          </a:p>
          <a:p>
            <a:endParaRPr lang="ru-RU" dirty="0" smtClean="0"/>
          </a:p>
          <a:p>
            <a:pPr algn="ctr"/>
            <a:r>
              <a:rPr lang="ru-RU" b="1" dirty="0" smtClean="0"/>
              <a:t>Однако</a:t>
            </a:r>
          </a:p>
          <a:p>
            <a:pPr algn="ctr"/>
            <a:endParaRPr lang="ru-RU" b="1" dirty="0" smtClean="0"/>
          </a:p>
          <a:p>
            <a:r>
              <a:rPr lang="ru-RU" dirty="0" smtClean="0"/>
              <a:t>В современной религиозной деятельности значительна доля </a:t>
            </a:r>
            <a:r>
              <a:rPr lang="ru-RU" sz="2000" dirty="0" smtClean="0">
                <a:solidFill>
                  <a:srgbClr val="C00000"/>
                </a:solidFill>
              </a:rPr>
              <a:t>фанатизма</a:t>
            </a:r>
            <a:r>
              <a:rPr lang="ru-RU" dirty="0" smtClean="0"/>
              <a:t> и </a:t>
            </a:r>
            <a:r>
              <a:rPr lang="ru-RU" b="1" dirty="0" smtClean="0">
                <a:solidFill>
                  <a:srgbClr val="FF0000"/>
                </a:solidFill>
              </a:rPr>
              <a:t>религиозного экстремизма, </a:t>
            </a:r>
            <a:r>
              <a:rPr lang="ru-RU" dirty="0" smtClean="0"/>
              <a:t>неприятие инакомыслящих и инаковерующих.</a:t>
            </a:r>
            <a:endParaRPr lang="ru-RU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357694"/>
            <a:ext cx="300039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4357693"/>
            <a:ext cx="3429024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857232"/>
            <a:ext cx="750099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Для устойчивого и стабильного развития </a:t>
            </a:r>
            <a:r>
              <a:rPr lang="ru-RU" b="1" dirty="0" err="1" smtClean="0"/>
              <a:t>многоконфессиональной</a:t>
            </a:r>
            <a:r>
              <a:rPr lang="ru-RU" b="1" dirty="0" smtClean="0"/>
              <a:t> России необходимо сохранять межрелигиозный мир. В противном случае наша страна окажется на грани катастрофы.</a:t>
            </a:r>
          </a:p>
          <a:p>
            <a:endParaRPr lang="ru-RU" dirty="0" smtClean="0"/>
          </a:p>
          <a:p>
            <a:pPr algn="ctr"/>
            <a:r>
              <a:rPr lang="ru-RU" b="1" i="1" dirty="0" smtClean="0"/>
              <a:t>Каковы "факторы риска", угрожающие межрелигиозному миру и согласию?</a:t>
            </a:r>
          </a:p>
          <a:p>
            <a:pPr algn="ctr"/>
            <a:endParaRPr lang="ru-RU" dirty="0" smtClean="0"/>
          </a:p>
          <a:p>
            <a:r>
              <a:rPr lang="ru-RU" sz="2000" dirty="0" smtClean="0"/>
              <a:t>1. Религиозная нетерпимость</a:t>
            </a:r>
          </a:p>
          <a:p>
            <a:endParaRPr lang="ru-RU" sz="2000" dirty="0" smtClean="0"/>
          </a:p>
          <a:p>
            <a:r>
              <a:rPr lang="ru-RU" sz="2000" dirty="0" smtClean="0"/>
              <a:t>2. Расширение деятельности нетрадиционных </a:t>
            </a:r>
            <a:r>
              <a:rPr lang="ru-RU" sz="2000" dirty="0" err="1" smtClean="0"/>
              <a:t>конфессий</a:t>
            </a:r>
            <a:r>
              <a:rPr lang="ru-RU" sz="2000" dirty="0" smtClean="0"/>
              <a:t> и религий и возникновение не менее широкого противодействия им, стремление лишить нетрадиционные </a:t>
            </a:r>
            <a:r>
              <a:rPr lang="ru-RU" sz="2000" dirty="0" err="1" smtClean="0"/>
              <a:t>конфессии</a:t>
            </a:r>
            <a:r>
              <a:rPr lang="ru-RU" sz="2000" dirty="0" smtClean="0"/>
              <a:t> и религии доступа к СМИ, сфере образования, возможности заниматься благотворительной деятельностью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14356"/>
            <a:ext cx="642942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00034" y="142852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Глава Русской Православной церкви Святейший Патриарх Кирилл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План урока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Религия как одна из форм культуры</a:t>
            </a:r>
          </a:p>
          <a:p>
            <a:r>
              <a:rPr lang="ru-RU" dirty="0" smtClean="0"/>
              <a:t>2.Роль религии в жизни общества</a:t>
            </a:r>
          </a:p>
          <a:p>
            <a:r>
              <a:rPr lang="ru-RU" dirty="0" smtClean="0"/>
              <a:t>3. Мировые религии</a:t>
            </a:r>
          </a:p>
          <a:p>
            <a:r>
              <a:rPr lang="ru-RU" dirty="0" smtClean="0"/>
              <a:t>4. Свобода совести</a:t>
            </a:r>
          </a:p>
          <a:p>
            <a:r>
              <a:rPr lang="ru-RU" dirty="0" smtClean="0"/>
              <a:t>5. Религиозные организации и объединения в РФ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357166"/>
            <a:ext cx="835824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Одной из древнейших форм культуры является </a:t>
            </a:r>
            <a:r>
              <a:rPr lang="ru-RU" b="1" i="1" dirty="0" smtClean="0"/>
              <a:t>РЕЛИГИЯ.</a:t>
            </a:r>
          </a:p>
          <a:p>
            <a:r>
              <a:rPr lang="ru-RU" b="1" i="1" dirty="0" smtClean="0"/>
              <a:t> </a:t>
            </a:r>
            <a:r>
              <a:rPr lang="ru-RU" sz="2400" b="1" dirty="0" smtClean="0"/>
              <a:t>Религия </a:t>
            </a:r>
            <a:r>
              <a:rPr lang="ru-RU" dirty="0" smtClean="0"/>
              <a:t>- </a:t>
            </a:r>
            <a:r>
              <a:rPr lang="ru-RU" i="1" dirty="0" smtClean="0"/>
              <a:t>это мировоззрение и мироощущение, а также соответствующее поведение, основанное на вере в существование Бога или богов, сверхъестественное. </a:t>
            </a:r>
          </a:p>
          <a:p>
            <a:endParaRPr lang="ru-RU" i="1" dirty="0" smtClean="0"/>
          </a:p>
          <a:p>
            <a:r>
              <a:rPr lang="ru-RU" dirty="0" smtClean="0"/>
              <a:t>За время существования человечества было немало религий. Известен: </a:t>
            </a:r>
            <a:r>
              <a:rPr lang="ru-RU" b="1" dirty="0" smtClean="0"/>
              <a:t>ПАНТЕИЗМ</a:t>
            </a:r>
            <a:r>
              <a:rPr lang="ru-RU" dirty="0" smtClean="0"/>
              <a:t> (греч. - всеобщий) - отождествление Бога со всем миром, обожествление природы. </a:t>
            </a:r>
          </a:p>
          <a:p>
            <a:r>
              <a:rPr lang="ru-RU" b="1" dirty="0" smtClean="0"/>
              <a:t>ПОЛИТЕИЗ</a:t>
            </a:r>
            <a:r>
              <a:rPr lang="ru-RU" dirty="0" smtClean="0"/>
              <a:t> (греч. - многий) - многобожие (античная Греция, Рим, древние славяне, Индия)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МОНОТЕИЗМ</a:t>
            </a:r>
            <a:r>
              <a:rPr lang="ru-RU" dirty="0" smtClean="0"/>
              <a:t> (греч.- один) единобожие, религиозная система, признающая единого Бога.</a:t>
            </a:r>
          </a:p>
          <a:p>
            <a:r>
              <a:rPr lang="ru-RU" b="1" dirty="0" smtClean="0"/>
              <a:t> АТЕИЗМ </a:t>
            </a:r>
            <a:r>
              <a:rPr lang="ru-RU" dirty="0" smtClean="0"/>
              <a:t>(греч. - отрицание) - </a:t>
            </a:r>
            <a:r>
              <a:rPr lang="ru-RU" dirty="0" err="1" smtClean="0"/>
              <a:t>отрицание</a:t>
            </a:r>
            <a:r>
              <a:rPr lang="ru-RU" dirty="0" smtClean="0"/>
              <a:t> существования Бога.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4214818"/>
            <a:ext cx="7000924" cy="42862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Отличительные признаки религии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5000636"/>
            <a:ext cx="12858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верования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5000636"/>
            <a:ext cx="107157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ритуалы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5000636"/>
            <a:ext cx="1643074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Этос</a:t>
            </a:r>
            <a:r>
              <a:rPr lang="ru-RU" b="1" dirty="0" smtClean="0">
                <a:solidFill>
                  <a:srgbClr val="002060"/>
                </a:solidFill>
              </a:rPr>
              <a:t>     </a:t>
            </a:r>
            <a:r>
              <a:rPr lang="ru-RU" dirty="0" smtClean="0">
                <a:solidFill>
                  <a:srgbClr val="002060"/>
                </a:solidFill>
              </a:rPr>
              <a:t>  (нравственная позиция)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6380" y="5000636"/>
            <a:ext cx="128588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Взгляд на мир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16" y="5000636"/>
            <a:ext cx="142876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Система символов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3143240" y="4643446"/>
            <a:ext cx="100013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286248" y="464344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1439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Религия в своём развитии прошла длинный и сложный путь.</a:t>
            </a:r>
          </a:p>
          <a:p>
            <a:r>
              <a:rPr lang="ru-RU" dirty="0" smtClean="0"/>
              <a:t>ТОТЕМИЗМ - поклонение рода, племени животному, растению, предмету, считавшемуся предком.</a:t>
            </a:r>
          </a:p>
          <a:p>
            <a:r>
              <a:rPr lang="ru-RU" dirty="0" smtClean="0"/>
              <a:t>АНИМИЗМ - вера в существование души, духов</a:t>
            </a:r>
          </a:p>
          <a:p>
            <a:r>
              <a:rPr lang="ru-RU" dirty="0" smtClean="0"/>
              <a:t>ФЕТИШИЗМ - вера в сверхъестественные свойства особых предметов</a:t>
            </a:r>
          </a:p>
          <a:p>
            <a:r>
              <a:rPr lang="ru-RU" dirty="0" smtClean="0"/>
              <a:t>МАГИЯ - вера в действенность обрядов, ритуалов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Национальные религии:</a:t>
            </a:r>
            <a:r>
              <a:rPr lang="ru-RU" b="1" dirty="0" smtClean="0">
                <a:solidFill>
                  <a:srgbClr val="0070C0"/>
                </a:solidFill>
              </a:rPr>
              <a:t>               </a:t>
            </a:r>
            <a:r>
              <a:rPr lang="ru-RU" b="1" dirty="0" smtClean="0">
                <a:solidFill>
                  <a:srgbClr val="C00000"/>
                </a:solidFill>
              </a:rPr>
              <a:t>иудаизм</a:t>
            </a:r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    индуизм</a:t>
            </a:r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    конфуцианство</a:t>
            </a:r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    синтоизм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3286124"/>
            <a:ext cx="4572032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Мировые религии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4357694"/>
            <a:ext cx="142876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    Буддизм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28992" y="4357694"/>
            <a:ext cx="192882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/>
              <a:t>Христианство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57884" y="4357694"/>
            <a:ext cx="1714512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         Ислам</a:t>
            </a:r>
            <a:endParaRPr lang="ru-RU" sz="20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643174" y="3786190"/>
            <a:ext cx="135732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3786976" y="407114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000496" y="3786190"/>
            <a:ext cx="135732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85852" y="5072074"/>
            <a:ext cx="142876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Хинаяна</a:t>
            </a:r>
          </a:p>
          <a:p>
            <a:pPr algn="ctr"/>
            <a:r>
              <a:rPr lang="ru-RU" b="1" dirty="0" err="1" smtClean="0"/>
              <a:t>Тантризм</a:t>
            </a:r>
            <a:endParaRPr lang="ru-RU" b="1" dirty="0" smtClean="0"/>
          </a:p>
          <a:p>
            <a:pPr algn="ctr"/>
            <a:r>
              <a:rPr lang="ru-RU" b="1" dirty="0" smtClean="0"/>
              <a:t>Ламаизм</a:t>
            </a:r>
          </a:p>
          <a:p>
            <a:pPr algn="ctr"/>
            <a:r>
              <a:rPr lang="ru-RU" b="1" dirty="0" smtClean="0"/>
              <a:t>Махаяна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428992" y="5072074"/>
            <a:ext cx="1857388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Православие</a:t>
            </a:r>
          </a:p>
          <a:p>
            <a:pPr algn="ctr"/>
            <a:r>
              <a:rPr lang="ru-RU" b="1" dirty="0" smtClean="0"/>
              <a:t>Католицизм</a:t>
            </a:r>
          </a:p>
          <a:p>
            <a:pPr algn="ctr"/>
            <a:r>
              <a:rPr lang="ru-RU" b="1" dirty="0" smtClean="0"/>
              <a:t>Протестантизм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57884" y="5072074"/>
            <a:ext cx="171451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Суннизм</a:t>
            </a:r>
          </a:p>
          <a:p>
            <a:pPr algn="ctr"/>
            <a:r>
              <a:rPr lang="ru-RU" b="1" dirty="0" smtClean="0"/>
              <a:t>Шиизм</a:t>
            </a:r>
          </a:p>
          <a:p>
            <a:pPr algn="ctr"/>
            <a:r>
              <a:rPr lang="ru-RU" b="1" dirty="0" err="1" smtClean="0"/>
              <a:t>Хариджизм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8643997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643042" y="142852"/>
            <a:ext cx="63579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Какие самые многочисленные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религии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Мире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42844" y="142852"/>
          <a:ext cx="878687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357686" y="214290"/>
            <a:ext cx="407196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Мировые религии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764386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00034" y="142852"/>
            <a:ext cx="82153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Ареалы распространения крупнейших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религий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современном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мире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72152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Таблица. 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Современные религии</a:t>
            </a:r>
          </a:p>
          <a:p>
            <a:pPr algn="ctr"/>
            <a:r>
              <a:rPr lang="ru-RU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(</a:t>
            </a:r>
            <a:r>
              <a:rPr lang="ru-RU" sz="1600" b="1" i="1" dirty="0" smtClean="0">
                <a:solidFill>
                  <a:srgbClr val="002060"/>
                </a:solidFill>
                <a:latin typeface="Book Antiqua" pitchFamily="18" charset="0"/>
              </a:rPr>
              <a:t>практическая работа</a:t>
            </a:r>
            <a:r>
              <a:rPr lang="ru-RU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)</a:t>
            </a:r>
            <a:endParaRPr lang="ru-RU" sz="1600" i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5" y="1071549"/>
          <a:ext cx="8786872" cy="5652974"/>
        </p:xfrm>
        <a:graphic>
          <a:graphicData uri="http://schemas.openxmlformats.org/drawingml/2006/table">
            <a:tbl>
              <a:tblPr/>
              <a:tblGrid>
                <a:gridCol w="732239"/>
                <a:gridCol w="3203547"/>
                <a:gridCol w="4851086"/>
              </a:tblGrid>
              <a:tr h="6429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Название религии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Основные положения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 Antiqua" pitchFamily="18" charset="0"/>
                          <a:cs typeface="Times New Roman" pitchFamily="18" charset="0"/>
                        </a:rPr>
                        <a:t>Буддизм: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8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Тантризм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8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 Antiqua" pitchFamily="18" charset="0"/>
                          <a:cs typeface="Times New Roman" pitchFamily="18" charset="0"/>
                        </a:rPr>
                        <a:t>Ламаизм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83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 Antiqua" pitchFamily="18" charset="0"/>
                          <a:cs typeface="Times New Roman" pitchFamily="18" charset="0"/>
                        </a:rPr>
                        <a:t>Христианство: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83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Православие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83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Католицизм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83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Протестантизм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83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Book Antiqua" pitchFamily="18" charset="0"/>
                          <a:cs typeface="Times New Roman" pitchFamily="18" charset="0"/>
                        </a:rPr>
                        <a:t>Ислам: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83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Суннизм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83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Шиизм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488" y="500042"/>
            <a:ext cx="278608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Религия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785926"/>
            <a:ext cx="2714644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Структура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43504" y="1785926"/>
            <a:ext cx="257176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Функции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2857496"/>
            <a:ext cx="3286148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- Религиозное сознание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- Религиозный культ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- Религиозная организации</a:t>
            </a:r>
          </a:p>
          <a:p>
            <a:pPr algn="ctr"/>
            <a:endParaRPr lang="ru-RU" b="1" dirty="0" smtClean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2857496"/>
            <a:ext cx="3786214" cy="37647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- Мировоззренческая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- Регулятивная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- Терапевтическая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- Коммуникативная 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</a:rPr>
              <a:t>Культуротранслирующая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- Интегрирующая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</a:rPr>
              <a:t>Легитимизирующая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10" name="Прямая со стрелкой 9"/>
          <p:cNvCxnSpPr>
            <a:stCxn id="4" idx="2"/>
            <a:endCxn id="5" idx="0"/>
          </p:cNvCxnSpPr>
          <p:nvPr/>
        </p:nvCxnSpPr>
        <p:spPr>
          <a:xfrm rot="5400000">
            <a:off x="2886925" y="422322"/>
            <a:ext cx="762664" cy="19645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5137222" y="363450"/>
            <a:ext cx="762664" cy="21788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Стрелка вниз 12"/>
          <p:cNvSpPr/>
          <p:nvPr/>
        </p:nvSpPr>
        <p:spPr>
          <a:xfrm flipH="1">
            <a:off x="2214546" y="2285992"/>
            <a:ext cx="142876" cy="50006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429388" y="2285992"/>
            <a:ext cx="142876" cy="50006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1226</Words>
  <Application>Microsoft Office PowerPoint</Application>
  <PresentationFormat>Экран (4:3)</PresentationFormat>
  <Paragraphs>143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Религия в современном мире. Религиозные объединения и организации в Российской Федерации</vt:lpstr>
      <vt:lpstr>План урока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Религия в современном мире. Религиозные объединения и организации в Российской Федерации</dc:title>
  <dc:creator>Роман</dc:creator>
  <cp:lastModifiedBy>Роман</cp:lastModifiedBy>
  <cp:revision>40</cp:revision>
  <dcterms:created xsi:type="dcterms:W3CDTF">2010-02-02T19:56:45Z</dcterms:created>
  <dcterms:modified xsi:type="dcterms:W3CDTF">2011-03-03T22:42:44Z</dcterms:modified>
</cp:coreProperties>
</file>