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60"/>
  </p:normalViewPr>
  <p:slideViewPr>
    <p:cSldViewPr>
      <p:cViewPr>
        <p:scale>
          <a:sx n="70" d="100"/>
          <a:sy n="70" d="100"/>
        </p:scale>
        <p:origin x="-14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2B37-0B41-4BAE-B513-F94531B6E5A7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BC06-B7A9-47D4-B2C7-F56B943A9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BC06-B7A9-47D4-B2C7-F56B943A9A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9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3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5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5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0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6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5A4A-322F-45D9-B3CC-62ABA5CAB7B4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4641-0B68-43AC-B300-EE10DC07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gif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8C74~1\AppData\Local\Temp\Rar$DI32.063\37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" y="-9128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1" y="568147"/>
            <a:ext cx="254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Кроссворд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6714" y="1484784"/>
            <a:ext cx="616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Колбасные изделия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1248"/>
            <a:ext cx="7340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6278" y="3702223"/>
            <a:ext cx="406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Зубенко Татьяна Николаевна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4060730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нутый угол 22"/>
          <p:cNvSpPr/>
          <p:nvPr/>
        </p:nvSpPr>
        <p:spPr>
          <a:xfrm>
            <a:off x="7151100" y="1291288"/>
            <a:ext cx="1604910" cy="1538878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Users\8C74~1\AppData\Local\Temp\Rar$DI32.063\37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-67839"/>
            <a:ext cx="9217742" cy="69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05164"/>
              </p:ext>
            </p:extLst>
          </p:nvPr>
        </p:nvGraphicFramePr>
        <p:xfrm>
          <a:off x="87059" y="1546598"/>
          <a:ext cx="5080048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14942"/>
                <a:gridCol w="355918"/>
                <a:gridCol w="314942"/>
                <a:gridCol w="314942"/>
                <a:gridCol w="314942"/>
              </a:tblGrid>
              <a:tr h="334899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>
                  <a:txBody>
                    <a:bodyPr/>
                    <a:lstStyle/>
                    <a:p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34899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34899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 grid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7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34899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075" y="150620"/>
            <a:ext cx="8424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«Колбасные изделия и мясные копчёности»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75" name="Группа 1074"/>
          <p:cNvGrpSpPr/>
          <p:nvPr/>
        </p:nvGrpSpPr>
        <p:grpSpPr>
          <a:xfrm>
            <a:off x="5422908" y="4262249"/>
            <a:ext cx="3456384" cy="1071948"/>
            <a:chOff x="3419873" y="1268759"/>
            <a:chExt cx="3456384" cy="1454468"/>
          </a:xfrm>
        </p:grpSpPr>
        <p:sp>
          <p:nvSpPr>
            <p:cNvPr id="1061" name="Скругленная прямоугольная выноска 1060"/>
            <p:cNvSpPr/>
            <p:nvPr/>
          </p:nvSpPr>
          <p:spPr>
            <a:xfrm>
              <a:off x="3419873" y="1268759"/>
              <a:ext cx="3456384" cy="1454468"/>
            </a:xfrm>
            <a:prstGeom prst="wedgeRoundRectCallout">
              <a:avLst>
                <a:gd name="adj1" fmla="val -21686"/>
                <a:gd name="adj2" fmla="val 858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3" name="TextBox 1072"/>
            <p:cNvSpPr txBox="1"/>
            <p:nvPr/>
          </p:nvSpPr>
          <p:spPr>
            <a:xfrm>
              <a:off x="3593908" y="1540788"/>
              <a:ext cx="3186513" cy="876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1. Варёные колбасные изделия в оболочке из</a:t>
              </a:r>
            </a:p>
            <a:p>
              <a:r>
                <a:rPr lang="ru-RU" sz="1200" dirty="0"/>
                <a:t>т</a:t>
              </a:r>
              <a:r>
                <a:rPr lang="ru-RU" sz="1200" dirty="0" smtClean="0"/>
                <a:t>онкоизмельчённого фарша, изготовленного</a:t>
              </a:r>
            </a:p>
            <a:p>
              <a:r>
                <a:rPr lang="ru-RU" sz="1200" dirty="0"/>
                <a:t>и</a:t>
              </a:r>
              <a:r>
                <a:rPr lang="ru-RU" sz="1200" dirty="0" smtClean="0"/>
                <a:t>з варёных субпродуктов, мяса, жира, соли</a:t>
              </a:r>
              <a:endParaRPr lang="ru-RU" sz="1200" dirty="0"/>
            </a:p>
          </p:txBody>
        </p:sp>
      </p:grpSp>
      <p:sp>
        <p:nvSpPr>
          <p:cNvPr id="1091" name="TextBox 1090"/>
          <p:cNvSpPr txBox="1"/>
          <p:nvPr/>
        </p:nvSpPr>
        <p:spPr>
          <a:xfrm>
            <a:off x="2287904" y="14771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1092" name="TextBox 1091"/>
          <p:cNvSpPr txBox="1"/>
          <p:nvPr/>
        </p:nvSpPr>
        <p:spPr>
          <a:xfrm>
            <a:off x="1680014" y="517932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093" name="TextBox 1092"/>
          <p:cNvSpPr txBox="1"/>
          <p:nvPr/>
        </p:nvSpPr>
        <p:spPr>
          <a:xfrm>
            <a:off x="2256646" y="224539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</a:t>
            </a:r>
            <a:endParaRPr lang="ru-RU" b="1" dirty="0"/>
          </a:p>
        </p:txBody>
      </p:sp>
      <p:sp>
        <p:nvSpPr>
          <p:cNvPr id="1094" name="TextBox 1093"/>
          <p:cNvSpPr txBox="1"/>
          <p:nvPr/>
        </p:nvSpPr>
        <p:spPr>
          <a:xfrm>
            <a:off x="2321568" y="261472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095" name="TextBox 1094"/>
          <p:cNvSpPr txBox="1"/>
          <p:nvPr/>
        </p:nvSpPr>
        <p:spPr>
          <a:xfrm>
            <a:off x="2323820" y="2973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096" name="TextBox 1095"/>
          <p:cNvSpPr txBox="1"/>
          <p:nvPr/>
        </p:nvSpPr>
        <p:spPr>
          <a:xfrm>
            <a:off x="2304736" y="334083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097" name="TextBox 1096"/>
          <p:cNvSpPr txBox="1"/>
          <p:nvPr/>
        </p:nvSpPr>
        <p:spPr>
          <a:xfrm>
            <a:off x="1671197" y="26172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1098" name="TextBox 1097"/>
          <p:cNvSpPr txBox="1"/>
          <p:nvPr/>
        </p:nvSpPr>
        <p:spPr>
          <a:xfrm>
            <a:off x="1672466" y="298405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99" name="TextBox 1098"/>
          <p:cNvSpPr txBox="1"/>
          <p:nvPr/>
        </p:nvSpPr>
        <p:spPr>
          <a:xfrm>
            <a:off x="1666900" y="336882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1100" name="TextBox 1099"/>
          <p:cNvSpPr txBox="1"/>
          <p:nvPr/>
        </p:nvSpPr>
        <p:spPr>
          <a:xfrm>
            <a:off x="1679213" y="3708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101" name="TextBox 1100"/>
          <p:cNvSpPr txBox="1"/>
          <p:nvPr/>
        </p:nvSpPr>
        <p:spPr>
          <a:xfrm>
            <a:off x="1662046" y="480999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102" name="TextBox 1101"/>
          <p:cNvSpPr txBox="1"/>
          <p:nvPr/>
        </p:nvSpPr>
        <p:spPr>
          <a:xfrm>
            <a:off x="1663649" y="40775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103" name="TextBox 1102"/>
          <p:cNvSpPr txBox="1"/>
          <p:nvPr/>
        </p:nvSpPr>
        <p:spPr>
          <a:xfrm>
            <a:off x="1668794" y="4440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1104" name="TextBox 1103"/>
          <p:cNvSpPr txBox="1"/>
          <p:nvPr/>
        </p:nvSpPr>
        <p:spPr>
          <a:xfrm>
            <a:off x="1058085" y="296792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105" name="TextBox 1104"/>
          <p:cNvSpPr txBox="1"/>
          <p:nvPr/>
        </p:nvSpPr>
        <p:spPr>
          <a:xfrm>
            <a:off x="1350661" y="295750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106" name="TextBox 1105"/>
          <p:cNvSpPr txBox="1"/>
          <p:nvPr/>
        </p:nvSpPr>
        <p:spPr>
          <a:xfrm>
            <a:off x="1983883" y="29994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107" name="TextBox 1106"/>
          <p:cNvSpPr txBox="1"/>
          <p:nvPr/>
        </p:nvSpPr>
        <p:spPr>
          <a:xfrm>
            <a:off x="2623902" y="29700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108" name="TextBox 1107"/>
          <p:cNvSpPr txBox="1"/>
          <p:nvPr/>
        </p:nvSpPr>
        <p:spPr>
          <a:xfrm>
            <a:off x="2941008" y="2989963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110" name="TextBox 1109"/>
          <p:cNvSpPr txBox="1"/>
          <p:nvPr/>
        </p:nvSpPr>
        <p:spPr>
          <a:xfrm>
            <a:off x="2599056" y="371228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</a:t>
            </a:r>
            <a:endParaRPr lang="ru-RU" b="1" dirty="0"/>
          </a:p>
        </p:txBody>
      </p:sp>
      <p:sp>
        <p:nvSpPr>
          <p:cNvPr id="1111" name="TextBox 1110"/>
          <p:cNvSpPr txBox="1"/>
          <p:nvPr/>
        </p:nvSpPr>
        <p:spPr>
          <a:xfrm>
            <a:off x="2599056" y="40604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1112" name="TextBox 1111"/>
          <p:cNvSpPr txBox="1"/>
          <p:nvPr/>
        </p:nvSpPr>
        <p:spPr>
          <a:xfrm>
            <a:off x="2617490" y="4458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1113" name="TextBox 1112"/>
          <p:cNvSpPr txBox="1"/>
          <p:nvPr/>
        </p:nvSpPr>
        <p:spPr>
          <a:xfrm>
            <a:off x="2599056" y="482159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1114" name="TextBox 1113"/>
          <p:cNvSpPr txBox="1"/>
          <p:nvPr/>
        </p:nvSpPr>
        <p:spPr>
          <a:xfrm>
            <a:off x="4513180" y="482159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115" name="TextBox 1114"/>
          <p:cNvSpPr txBox="1"/>
          <p:nvPr/>
        </p:nvSpPr>
        <p:spPr>
          <a:xfrm>
            <a:off x="3239488" y="48119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116" name="TextBox 1115"/>
          <p:cNvSpPr txBox="1"/>
          <p:nvPr/>
        </p:nvSpPr>
        <p:spPr>
          <a:xfrm>
            <a:off x="3554602" y="48215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1117" name="TextBox 1116"/>
          <p:cNvSpPr txBox="1"/>
          <p:nvPr/>
        </p:nvSpPr>
        <p:spPr>
          <a:xfrm>
            <a:off x="3880531" y="48080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118" name="TextBox 1117"/>
          <p:cNvSpPr txBox="1"/>
          <p:nvPr/>
        </p:nvSpPr>
        <p:spPr>
          <a:xfrm>
            <a:off x="4204291" y="48276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119" name="TextBox 1118"/>
          <p:cNvSpPr txBox="1"/>
          <p:nvPr/>
        </p:nvSpPr>
        <p:spPr>
          <a:xfrm>
            <a:off x="2923984" y="482766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1120" name="TextBox 1119"/>
          <p:cNvSpPr txBox="1"/>
          <p:nvPr/>
        </p:nvSpPr>
        <p:spPr>
          <a:xfrm>
            <a:off x="4843641" y="48215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121" name="TextBox 1120"/>
          <p:cNvSpPr txBox="1"/>
          <p:nvPr/>
        </p:nvSpPr>
        <p:spPr>
          <a:xfrm>
            <a:off x="3246702" y="407133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1122" name="TextBox 1121"/>
          <p:cNvSpPr txBox="1"/>
          <p:nvPr/>
        </p:nvSpPr>
        <p:spPr>
          <a:xfrm>
            <a:off x="3242694" y="445832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123" name="TextBox 1122"/>
          <p:cNvSpPr txBox="1"/>
          <p:nvPr/>
        </p:nvSpPr>
        <p:spPr>
          <a:xfrm>
            <a:off x="3862700" y="52127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124" name="TextBox 1123"/>
          <p:cNvSpPr txBox="1"/>
          <p:nvPr/>
        </p:nvSpPr>
        <p:spPr>
          <a:xfrm>
            <a:off x="3246702" y="51909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125" name="TextBox 1124"/>
          <p:cNvSpPr txBox="1"/>
          <p:nvPr/>
        </p:nvSpPr>
        <p:spPr>
          <a:xfrm>
            <a:off x="3265824" y="5548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1126" name="TextBox 1125"/>
          <p:cNvSpPr txBox="1"/>
          <p:nvPr/>
        </p:nvSpPr>
        <p:spPr>
          <a:xfrm>
            <a:off x="3244151" y="595091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</a:t>
            </a:r>
          </a:p>
        </p:txBody>
      </p:sp>
      <p:sp>
        <p:nvSpPr>
          <p:cNvPr id="1127" name="TextBox 1126"/>
          <p:cNvSpPr txBox="1"/>
          <p:nvPr/>
        </p:nvSpPr>
        <p:spPr>
          <a:xfrm>
            <a:off x="3253627" y="632024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128" name="TextBox 1127"/>
          <p:cNvSpPr txBox="1"/>
          <p:nvPr/>
        </p:nvSpPr>
        <p:spPr>
          <a:xfrm>
            <a:off x="3896193" y="40592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129" name="TextBox 1128"/>
          <p:cNvSpPr txBox="1"/>
          <p:nvPr/>
        </p:nvSpPr>
        <p:spPr>
          <a:xfrm>
            <a:off x="3881031" y="444691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1130" name="TextBox 1129"/>
          <p:cNvSpPr txBox="1"/>
          <p:nvPr/>
        </p:nvSpPr>
        <p:spPr>
          <a:xfrm>
            <a:off x="3890868" y="55486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132" name="TextBox 1131"/>
          <p:cNvSpPr txBox="1"/>
          <p:nvPr/>
        </p:nvSpPr>
        <p:spPr>
          <a:xfrm>
            <a:off x="3881031" y="593114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1133" name="TextBox 1132"/>
          <p:cNvSpPr txBox="1"/>
          <p:nvPr/>
        </p:nvSpPr>
        <p:spPr>
          <a:xfrm>
            <a:off x="407133" y="146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134" name="TextBox 1133"/>
          <p:cNvSpPr txBox="1"/>
          <p:nvPr/>
        </p:nvSpPr>
        <p:spPr>
          <a:xfrm>
            <a:off x="2294316" y="1106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35" name="TextBox 1134"/>
          <p:cNvSpPr txBox="1"/>
          <p:nvPr/>
        </p:nvSpPr>
        <p:spPr>
          <a:xfrm>
            <a:off x="1680014" y="22701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36" name="TextBox 1135"/>
          <p:cNvSpPr txBox="1"/>
          <p:nvPr/>
        </p:nvSpPr>
        <p:spPr>
          <a:xfrm>
            <a:off x="662251" y="2844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137" name="TextBox 1136"/>
          <p:cNvSpPr txBox="1"/>
          <p:nvPr/>
        </p:nvSpPr>
        <p:spPr>
          <a:xfrm>
            <a:off x="2605468" y="3368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138" name="TextBox 1137"/>
          <p:cNvSpPr txBox="1"/>
          <p:nvPr/>
        </p:nvSpPr>
        <p:spPr>
          <a:xfrm>
            <a:off x="2286301" y="4858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139" name="TextBox 1138"/>
          <p:cNvSpPr txBox="1"/>
          <p:nvPr/>
        </p:nvSpPr>
        <p:spPr>
          <a:xfrm>
            <a:off x="3245900" y="3735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140" name="TextBox 1139"/>
          <p:cNvSpPr txBox="1"/>
          <p:nvPr/>
        </p:nvSpPr>
        <p:spPr>
          <a:xfrm>
            <a:off x="3896780" y="3732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1147" name="TextBox 1146"/>
          <p:cNvSpPr txBox="1"/>
          <p:nvPr/>
        </p:nvSpPr>
        <p:spPr>
          <a:xfrm>
            <a:off x="407133" y="18760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1148" name="TextBox 1147"/>
          <p:cNvSpPr txBox="1"/>
          <p:nvPr/>
        </p:nvSpPr>
        <p:spPr>
          <a:xfrm>
            <a:off x="1325013" y="1909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</a:t>
            </a:r>
          </a:p>
        </p:txBody>
      </p:sp>
      <p:sp>
        <p:nvSpPr>
          <p:cNvPr id="1149" name="Прямоугольник 1148"/>
          <p:cNvSpPr/>
          <p:nvPr/>
        </p:nvSpPr>
        <p:spPr>
          <a:xfrm>
            <a:off x="2287904" y="187606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1150" name="Прямоугольник 1149"/>
          <p:cNvSpPr/>
          <p:nvPr/>
        </p:nvSpPr>
        <p:spPr>
          <a:xfrm>
            <a:off x="1026533" y="187606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</a:p>
        </p:txBody>
      </p:sp>
      <p:sp>
        <p:nvSpPr>
          <p:cNvPr id="1151" name="Прямоугольник 1150"/>
          <p:cNvSpPr/>
          <p:nvPr/>
        </p:nvSpPr>
        <p:spPr>
          <a:xfrm>
            <a:off x="1665252" y="187606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</a:t>
            </a:r>
          </a:p>
        </p:txBody>
      </p:sp>
      <p:sp>
        <p:nvSpPr>
          <p:cNvPr id="1153" name="Прямоугольник 1152"/>
          <p:cNvSpPr/>
          <p:nvPr/>
        </p:nvSpPr>
        <p:spPr>
          <a:xfrm>
            <a:off x="2623902" y="187606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я</a:t>
            </a:r>
          </a:p>
        </p:txBody>
      </p:sp>
      <p:sp>
        <p:nvSpPr>
          <p:cNvPr id="1154" name="Прямоугольник 1153"/>
          <p:cNvSpPr/>
          <p:nvPr/>
        </p:nvSpPr>
        <p:spPr>
          <a:xfrm>
            <a:off x="1983883" y="189740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</a:t>
            </a:r>
          </a:p>
        </p:txBody>
      </p:sp>
      <p:sp>
        <p:nvSpPr>
          <p:cNvPr id="1155" name="Прямоугольник 1154"/>
          <p:cNvSpPr/>
          <p:nvPr/>
        </p:nvSpPr>
        <p:spPr>
          <a:xfrm>
            <a:off x="702763" y="19138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pic>
        <p:nvPicPr>
          <p:cNvPr id="1187" name="Picture 44" descr="C:\Users\Татьяна\Desktop\повар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63" y="1106622"/>
            <a:ext cx="2792489" cy="25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нутый угол 7"/>
          <p:cNvSpPr/>
          <p:nvPr/>
        </p:nvSpPr>
        <p:spPr>
          <a:xfrm>
            <a:off x="5713700" y="1333646"/>
            <a:ext cx="2791809" cy="2361460"/>
          </a:xfrm>
          <a:prstGeom prst="foldedCorner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нутый угол 14"/>
          <p:cNvSpPr/>
          <p:nvPr/>
        </p:nvSpPr>
        <p:spPr>
          <a:xfrm>
            <a:off x="5670764" y="1313752"/>
            <a:ext cx="2892865" cy="2703669"/>
          </a:xfrm>
          <a:prstGeom prst="foldedCorner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нутый угол 25"/>
          <p:cNvSpPr/>
          <p:nvPr/>
        </p:nvSpPr>
        <p:spPr>
          <a:xfrm>
            <a:off x="5663770" y="1327418"/>
            <a:ext cx="2923773" cy="2698515"/>
          </a:xfrm>
          <a:prstGeom prst="foldedCorner">
            <a:avLst>
              <a:gd name="adj" fmla="val 4963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449505" y="4243886"/>
            <a:ext cx="3481387" cy="1410011"/>
            <a:chOff x="-6425397" y="3753322"/>
            <a:chExt cx="3481387" cy="1410011"/>
          </a:xfrm>
        </p:grpSpPr>
        <p:sp>
          <p:nvSpPr>
            <p:cNvPr id="1156" name="TextBox 1155"/>
            <p:cNvSpPr txBox="1"/>
            <p:nvPr/>
          </p:nvSpPr>
          <p:spPr>
            <a:xfrm>
              <a:off x="-6177010" y="3984623"/>
              <a:ext cx="2876621" cy="45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2. Запечённые в металлических формах  </a:t>
              </a:r>
            </a:p>
            <a:p>
              <a:r>
                <a:rPr lang="ru-RU" sz="1200" dirty="0"/>
                <a:t>и</a:t>
              </a:r>
              <a:r>
                <a:rPr lang="ru-RU" sz="1200" dirty="0" smtClean="0"/>
                <a:t>зделия из фарша</a:t>
              </a:r>
            </a:p>
            <a:p>
              <a:endParaRPr lang="ru-RU" sz="1200" dirty="0"/>
            </a:p>
          </p:txBody>
        </p:sp>
        <p:pic>
          <p:nvPicPr>
            <p:cNvPr id="1071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25397" y="3753322"/>
              <a:ext cx="3481387" cy="141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84" name="Загнутый угол 1183"/>
          <p:cNvSpPr/>
          <p:nvPr/>
        </p:nvSpPr>
        <p:spPr>
          <a:xfrm>
            <a:off x="5634008" y="1313752"/>
            <a:ext cx="2953535" cy="2694215"/>
          </a:xfrm>
          <a:prstGeom prst="foldedCorner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66" name="Группа 1165"/>
          <p:cNvGrpSpPr/>
          <p:nvPr/>
        </p:nvGrpSpPr>
        <p:grpSpPr>
          <a:xfrm>
            <a:off x="5422908" y="4236139"/>
            <a:ext cx="3481387" cy="1501607"/>
            <a:chOff x="5312675" y="3189622"/>
            <a:chExt cx="3481387" cy="2005013"/>
          </a:xfrm>
        </p:grpSpPr>
        <p:pic>
          <p:nvPicPr>
            <p:cNvPr id="1070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75" y="3189622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5" name="TextBox 1164"/>
            <p:cNvSpPr txBox="1"/>
            <p:nvPr/>
          </p:nvSpPr>
          <p:spPr>
            <a:xfrm>
              <a:off x="5735154" y="3650833"/>
              <a:ext cx="2636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3. Мясо запечённое большим куском</a:t>
              </a:r>
              <a:endParaRPr lang="ru-RU" sz="1200" dirty="0"/>
            </a:p>
          </p:txBody>
        </p:sp>
      </p:grpSp>
      <p:sp>
        <p:nvSpPr>
          <p:cNvPr id="24" name="Загнутый угол 23"/>
          <p:cNvSpPr/>
          <p:nvPr/>
        </p:nvSpPr>
        <p:spPr>
          <a:xfrm>
            <a:off x="5641026" y="1338570"/>
            <a:ext cx="2953535" cy="2694215"/>
          </a:xfrm>
          <a:prstGeom prst="foldedCorner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63" name="Группа 1162"/>
          <p:cNvGrpSpPr/>
          <p:nvPr/>
        </p:nvGrpSpPr>
        <p:grpSpPr>
          <a:xfrm>
            <a:off x="5460870" y="4243886"/>
            <a:ext cx="3481387" cy="1440160"/>
            <a:chOff x="5393319" y="3214204"/>
            <a:chExt cx="3481387" cy="2005013"/>
          </a:xfrm>
        </p:grpSpPr>
        <p:pic>
          <p:nvPicPr>
            <p:cNvPr id="1072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319" y="3214204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1" name="TextBox 1160"/>
            <p:cNvSpPr txBox="1"/>
            <p:nvPr/>
          </p:nvSpPr>
          <p:spPr>
            <a:xfrm>
              <a:off x="5596219" y="3537176"/>
              <a:ext cx="3227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4. Продукт из сгустившегося до желеобразной</a:t>
              </a:r>
            </a:p>
            <a:p>
              <a:r>
                <a:rPr lang="ru-RU" sz="1200" dirty="0" smtClean="0"/>
                <a:t>массы,  от охлаждения, мясного бульона</a:t>
              </a:r>
            </a:p>
            <a:p>
              <a:r>
                <a:rPr lang="ru-RU" sz="1200" dirty="0"/>
                <a:t>с</a:t>
              </a:r>
              <a:r>
                <a:rPr lang="ru-RU" sz="1200" dirty="0" smtClean="0"/>
                <a:t> кусочками мяса</a:t>
              </a:r>
              <a:endParaRPr lang="ru-RU" sz="1200" dirty="0"/>
            </a:p>
          </p:txBody>
        </p:sp>
      </p:grpSp>
      <p:sp>
        <p:nvSpPr>
          <p:cNvPr id="19" name="Загнутый угол 18"/>
          <p:cNvSpPr/>
          <p:nvPr/>
        </p:nvSpPr>
        <p:spPr>
          <a:xfrm>
            <a:off x="5634008" y="1282032"/>
            <a:ext cx="2953536" cy="2725936"/>
          </a:xfrm>
          <a:prstGeom prst="foldedCorner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3" name="Группа 1182"/>
          <p:cNvGrpSpPr/>
          <p:nvPr/>
        </p:nvGrpSpPr>
        <p:grpSpPr>
          <a:xfrm>
            <a:off x="5410406" y="4218820"/>
            <a:ext cx="3481387" cy="1490292"/>
            <a:chOff x="-2796576" y="1545450"/>
            <a:chExt cx="3481387" cy="2005013"/>
          </a:xfrm>
        </p:grpSpPr>
        <p:pic>
          <p:nvPicPr>
            <p:cNvPr id="1069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96576" y="1545450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" name="TextBox 1166"/>
            <p:cNvSpPr txBox="1"/>
            <p:nvPr/>
          </p:nvSpPr>
          <p:spPr>
            <a:xfrm>
              <a:off x="-2373439" y="1936929"/>
              <a:ext cx="2660537" cy="869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5. Плотное подкожное свиное сало, </a:t>
              </a:r>
            </a:p>
            <a:p>
              <a:r>
                <a:rPr lang="ru-RU" sz="1200" dirty="0"/>
                <a:t>п</a:t>
              </a:r>
              <a:r>
                <a:rPr lang="ru-RU" sz="1200" dirty="0" smtClean="0"/>
                <a:t>риготовленное в виде солёного или </a:t>
              </a:r>
            </a:p>
            <a:p>
              <a:r>
                <a:rPr lang="ru-RU" sz="1200" dirty="0" smtClean="0"/>
                <a:t>солёно-копчёного продукта</a:t>
              </a:r>
              <a:endParaRPr lang="ru-RU" sz="1200" dirty="0"/>
            </a:p>
          </p:txBody>
        </p:sp>
      </p:grpSp>
      <p:sp>
        <p:nvSpPr>
          <p:cNvPr id="1185" name="Загнутый угол 1184"/>
          <p:cNvSpPr/>
          <p:nvPr/>
        </p:nvSpPr>
        <p:spPr>
          <a:xfrm>
            <a:off x="5640354" y="1282032"/>
            <a:ext cx="2926673" cy="2721765"/>
          </a:xfrm>
          <a:prstGeom prst="foldedCorner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0" name="Группа 1169"/>
          <p:cNvGrpSpPr/>
          <p:nvPr/>
        </p:nvGrpSpPr>
        <p:grpSpPr>
          <a:xfrm>
            <a:off x="5411854" y="4176412"/>
            <a:ext cx="3481387" cy="1475208"/>
            <a:chOff x="5295578" y="3214204"/>
            <a:chExt cx="3481387" cy="2005013"/>
          </a:xfrm>
        </p:grpSpPr>
        <p:pic>
          <p:nvPicPr>
            <p:cNvPr id="1068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578" y="3214204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9" name="TextBox 1168"/>
            <p:cNvSpPr txBox="1"/>
            <p:nvPr/>
          </p:nvSpPr>
          <p:spPr>
            <a:xfrm>
              <a:off x="5438475" y="3619656"/>
              <a:ext cx="3060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6. Кусок свинины жареный или запечённый</a:t>
              </a:r>
              <a:endParaRPr lang="ru-RU" sz="1200" dirty="0"/>
            </a:p>
          </p:txBody>
        </p:sp>
      </p:grpSp>
      <p:sp>
        <p:nvSpPr>
          <p:cNvPr id="14" name="Загнутый угол 13"/>
          <p:cNvSpPr/>
          <p:nvPr/>
        </p:nvSpPr>
        <p:spPr>
          <a:xfrm>
            <a:off x="5645805" y="1242299"/>
            <a:ext cx="2980793" cy="2818109"/>
          </a:xfrm>
          <a:prstGeom prst="foldedCorner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3" name="Группа 1172"/>
          <p:cNvGrpSpPr/>
          <p:nvPr/>
        </p:nvGrpSpPr>
        <p:grpSpPr>
          <a:xfrm>
            <a:off x="5470589" y="4241345"/>
            <a:ext cx="3481387" cy="1442701"/>
            <a:chOff x="5371979" y="3950078"/>
            <a:chExt cx="3481387" cy="2005013"/>
          </a:xfrm>
        </p:grpSpPr>
        <p:pic>
          <p:nvPicPr>
            <p:cNvPr id="1067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979" y="3950078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2" name="TextBox 1171"/>
            <p:cNvSpPr txBox="1"/>
            <p:nvPr/>
          </p:nvSpPr>
          <p:spPr>
            <a:xfrm>
              <a:off x="5587806" y="4088578"/>
              <a:ext cx="2988575" cy="641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7. Спинная часть баранины, говядины или </a:t>
              </a:r>
            </a:p>
            <a:p>
              <a:r>
                <a:rPr lang="ru-RU" sz="1200" dirty="0"/>
                <a:t>с</a:t>
              </a:r>
              <a:r>
                <a:rPr lang="ru-RU" sz="1200" dirty="0" smtClean="0"/>
                <a:t>винины с костью</a:t>
              </a:r>
              <a:endParaRPr lang="ru-RU" sz="1200" dirty="0"/>
            </a:p>
          </p:txBody>
        </p:sp>
      </p:grpSp>
      <p:sp>
        <p:nvSpPr>
          <p:cNvPr id="17" name="Загнутый угол 16"/>
          <p:cNvSpPr/>
          <p:nvPr/>
        </p:nvSpPr>
        <p:spPr>
          <a:xfrm>
            <a:off x="5634008" y="1242299"/>
            <a:ext cx="2998310" cy="2796335"/>
          </a:xfrm>
          <a:prstGeom prst="foldedCorner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" name="Группа 1176"/>
          <p:cNvGrpSpPr/>
          <p:nvPr/>
        </p:nvGrpSpPr>
        <p:grpSpPr>
          <a:xfrm>
            <a:off x="5415807" y="4210403"/>
            <a:ext cx="3481387" cy="1580091"/>
            <a:chOff x="4434260" y="3227668"/>
            <a:chExt cx="3481387" cy="2005013"/>
          </a:xfrm>
        </p:grpSpPr>
        <p:pic>
          <p:nvPicPr>
            <p:cNvPr id="1066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260" y="3227668"/>
              <a:ext cx="34813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6" name="TextBox 1175"/>
            <p:cNvSpPr txBox="1"/>
            <p:nvPr/>
          </p:nvSpPr>
          <p:spPr>
            <a:xfrm>
              <a:off x="4691167" y="3532684"/>
              <a:ext cx="3083601" cy="105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8. Тазобедренная и плече лопаточные части</a:t>
              </a:r>
            </a:p>
            <a:p>
              <a:r>
                <a:rPr lang="ru-RU" sz="1200" dirty="0"/>
                <a:t>п</a:t>
              </a:r>
              <a:r>
                <a:rPr lang="ru-RU" sz="1200" dirty="0" smtClean="0"/>
                <a:t>олутуш, вырабатываемые всех видов</a:t>
              </a:r>
            </a:p>
            <a:p>
              <a:r>
                <a:rPr lang="ru-RU" sz="1200" dirty="0"/>
                <a:t>т</a:t>
              </a:r>
              <a:r>
                <a:rPr lang="ru-RU" sz="1200" dirty="0" smtClean="0"/>
                <a:t>ермической обработки, со шкурой </a:t>
              </a:r>
            </a:p>
            <a:p>
              <a:r>
                <a:rPr lang="ru-RU" sz="1200" dirty="0"/>
                <a:t>и</a:t>
              </a:r>
              <a:r>
                <a:rPr lang="ru-RU" sz="1200" dirty="0" smtClean="0"/>
                <a:t>ли без неё, кости частично оставлены</a:t>
              </a:r>
              <a:endParaRPr lang="ru-RU" sz="1200" dirty="0"/>
            </a:p>
          </p:txBody>
        </p:sp>
      </p:grpSp>
      <p:pic>
        <p:nvPicPr>
          <p:cNvPr id="1027" name="Picture 3" descr="C:\Users\Татьяна\Desktop\moo10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52" y="5400787"/>
            <a:ext cx="91310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9001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remove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remove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00"/>
                            </p:stCondLst>
                            <p:childTnLst>
                              <p:par>
                                <p:cTn id="1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7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50" autoRev="1" fill="remove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1" dur="250" autoRev="1" fill="remove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9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3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6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5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000"/>
                            </p:stCondLst>
                            <p:childTnLst>
                              <p:par>
                                <p:cTn id="2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000"/>
                            </p:stCondLst>
                            <p:childTnLst>
                              <p:par>
                                <p:cTn id="2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9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5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500"/>
                            </p:stCondLst>
                            <p:childTnLst>
                              <p:par>
                                <p:cTn id="3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9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50" autoRev="1" fill="remove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0" dur="250" autoRev="1" fill="remove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1" dur="250" autoRev="1" fill="remove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" autoRev="1" fill="remove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"/>
                            </p:stCondLst>
                            <p:childTnLst>
                              <p:par>
                                <p:cTn id="3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500"/>
                            </p:stCondLst>
                            <p:childTnLst>
                              <p:par>
                                <p:cTn id="3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00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0"/>
                  </p:tgtEl>
                </p:cond>
              </p:nextCondLst>
            </p:seq>
          </p:childTnLst>
        </p:cTn>
      </p:par>
    </p:tnLst>
    <p:bldLst>
      <p:bldP spid="1091" grpId="0"/>
      <p:bldP spid="1092" grpId="0"/>
      <p:bldP spid="1093" grpId="0"/>
      <p:bldP spid="1094" grpId="0"/>
      <p:bldP spid="1095" grpId="0"/>
      <p:bldP spid="1095" grpId="1"/>
      <p:bldP spid="1096" grpId="0"/>
      <p:bldP spid="1097" grpId="0"/>
      <p:bldP spid="1098" grpId="0"/>
      <p:bldP spid="1098" grpId="1"/>
      <p:bldP spid="1099" grpId="0"/>
      <p:bldP spid="1100" grpId="0"/>
      <p:bldP spid="1101" grpId="0"/>
      <p:bldP spid="1102" grpId="0"/>
      <p:bldP spid="1103" grpId="0"/>
      <p:bldP spid="1104" grpId="0"/>
      <p:bldP spid="1105" grpId="0"/>
      <p:bldP spid="1106" grpId="0"/>
      <p:bldP spid="1107" grpId="0"/>
      <p:bldP spid="1108" grpId="0"/>
      <p:bldP spid="1110" grpId="0"/>
      <p:bldP spid="1111" grpId="0"/>
      <p:bldP spid="1112" grpId="0"/>
      <p:bldP spid="1113" grpId="0"/>
      <p:bldP spid="1113" grpId="1"/>
      <p:bldP spid="1114" grpId="0"/>
      <p:bldP spid="1115" grpId="0"/>
      <p:bldP spid="1115" grpId="1"/>
      <p:bldP spid="1116" grpId="0"/>
      <p:bldP spid="1117" grpId="0"/>
      <p:bldP spid="1117" grpId="1"/>
      <p:bldP spid="1118" grpId="0"/>
      <p:bldP spid="1119" grpId="0"/>
      <p:bldP spid="1120" grpId="0"/>
      <p:bldP spid="1121" grpId="0"/>
      <p:bldP spid="1122" grpId="0"/>
      <p:bldP spid="1123" grpId="0"/>
      <p:bldP spid="1124" grpId="0"/>
      <p:bldP spid="1125" grpId="0"/>
      <p:bldP spid="1126" grpId="0"/>
      <p:bldP spid="1127" grpId="0"/>
      <p:bldP spid="1128" grpId="0"/>
      <p:bldP spid="1129" grpId="0"/>
      <p:bldP spid="1130" grpId="0"/>
      <p:bldP spid="1132" grpId="0"/>
      <p:bldP spid="1133" grpId="0"/>
      <p:bldP spid="1134" grpId="0"/>
      <p:bldP spid="1135" grpId="0"/>
      <p:bldP spid="1135" grpId="1"/>
      <p:bldP spid="1136" grpId="0"/>
      <p:bldP spid="1137" grpId="0"/>
      <p:bldP spid="1138" grpId="0"/>
      <p:bldP spid="1139" grpId="0"/>
      <p:bldP spid="1140" grpId="0"/>
      <p:bldP spid="1147" grpId="0"/>
      <p:bldP spid="1148" grpId="0"/>
      <p:bldP spid="1149" grpId="0"/>
      <p:bldP spid="1149" grpId="2"/>
      <p:bldP spid="1150" grpId="0"/>
      <p:bldP spid="1151" grpId="0"/>
      <p:bldP spid="1153" grpId="0"/>
      <p:bldP spid="1154" grpId="0"/>
      <p:bldP spid="1155" grpId="0"/>
      <p:bldP spid="15" grpId="0" animBg="1"/>
      <p:bldP spid="15" grpId="1" animBg="1"/>
      <p:bldP spid="26" grpId="0" animBg="1"/>
      <p:bldP spid="26" grpId="1" animBg="1"/>
      <p:bldP spid="1184" grpId="0" animBg="1"/>
      <p:bldP spid="1184" grpId="1" animBg="1"/>
      <p:bldP spid="24" grpId="0" animBg="1"/>
      <p:bldP spid="24" grpId="1" animBg="1"/>
      <p:bldP spid="19" grpId="0" animBg="1"/>
      <p:bldP spid="19" grpId="1" animBg="1"/>
      <p:bldP spid="1185" grpId="0" animBg="1"/>
      <p:bldP spid="1185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8C74~1\AppData\Local\Temp\Rar$DI32.063\37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6588" y="157090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Фон -  </a:t>
            </a:r>
            <a:r>
              <a:rPr lang="en-US" dirty="0" smtClean="0"/>
              <a:t>http://enter3006.narod.ru/prezentatsii/foni_dlya_prezentatsii/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6762" y="476672"/>
            <a:ext cx="4935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источники</a:t>
            </a:r>
            <a:endParaRPr lang="ru-RU" sz="32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613" y="1958253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Окорок </a:t>
            </a:r>
            <a:r>
              <a:rPr lang="en-US" dirty="0" smtClean="0"/>
              <a:t>http://www.kolbaska.biz/img/products/big/234.jpg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3170" y="23488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Корейка </a:t>
            </a:r>
            <a:r>
              <a:rPr lang="en-US" dirty="0" smtClean="0"/>
              <a:t>http://www.utkonos.ru/images/it/0010/10405P.jpg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170" y="2713126"/>
            <a:ext cx="682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Буженина </a:t>
            </a:r>
            <a:r>
              <a:rPr lang="en-US" dirty="0" smtClean="0"/>
              <a:t>http://vkusnoe.info/r_images/buzhenina_iz_svininy.jpg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6588" y="3059668"/>
            <a:ext cx="7521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Студень </a:t>
            </a:r>
            <a:r>
              <a:rPr lang="en-US" dirty="0" smtClean="0"/>
              <a:t>http://receptich.com/uploads/posts/2012-05/1336282715_3.jpeg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6588" y="3433783"/>
            <a:ext cx="716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Паштет </a:t>
            </a:r>
            <a:r>
              <a:rPr lang="en-US" dirty="0" smtClean="0"/>
              <a:t>http://kuharka.com/uploads/taginator/Aug-2012/pashtety.jpg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3170" y="3803115"/>
            <a:ext cx="7884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Ливерная колбаса </a:t>
            </a:r>
            <a:r>
              <a:rPr lang="en-US" dirty="0" smtClean="0"/>
              <a:t>http://t3.gstatic.com/images?q=tbn:ANd9GcTRq8IqRzb3CmdEngX-cPIDpf553JwjwnV8zumVIwsoaEUgLHq1DoZWNQ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0342" y="46946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Буженина</a:t>
            </a:r>
            <a:r>
              <a:rPr lang="en-US" dirty="0" smtClean="0"/>
              <a:t>http://www.dmitrogorsky.ru/photos/med/504_1804fbuj_01_1.jpg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3170" y="5073591"/>
            <a:ext cx="724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Повар </a:t>
            </a:r>
            <a:r>
              <a:rPr lang="en-US" dirty="0" smtClean="0"/>
              <a:t>http://bestgif.ru/_ph/1/2/330707693.gif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9854" y="5442923"/>
            <a:ext cx="7857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Колбасные изделия </a:t>
            </a:r>
            <a:r>
              <a:rPr lang="en-US" dirty="0" smtClean="0"/>
              <a:t>http</a:t>
            </a:r>
            <a:r>
              <a:rPr lang="en-US" dirty="0"/>
              <a:t>://i.artfile.ru/1280x1024_344025_[www.ArtFile.ru].jpg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0727" y="1201576"/>
            <a:ext cx="721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Корова </a:t>
            </a:r>
            <a:r>
              <a:rPr lang="en-US" dirty="0" smtClean="0"/>
              <a:t>http</a:t>
            </a:r>
            <a:r>
              <a:rPr lang="en-US" dirty="0"/>
              <a:t>://fantasyflash.ru/anime/moo/image/moo10.gif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6086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242</Words>
  <Application>Microsoft Office PowerPoint</Application>
  <PresentationFormat>Экран (4:3)</PresentationFormat>
  <Paragraphs>95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133</cp:revision>
  <dcterms:created xsi:type="dcterms:W3CDTF">2013-01-05T11:58:14Z</dcterms:created>
  <dcterms:modified xsi:type="dcterms:W3CDTF">2013-01-20T12:24:08Z</dcterms:modified>
</cp:coreProperties>
</file>