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78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7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3" r:id="rId27"/>
    <p:sldId id="282" r:id="rId28"/>
    <p:sldId id="284" r:id="rId29"/>
    <p:sldId id="286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Психологическая адаптация детей в стрессовой ситуации </a:t>
            </a:r>
            <a:br>
              <a:rPr lang="ru-RU" dirty="0" smtClean="0"/>
            </a:br>
            <a:r>
              <a:rPr lang="ru-RU" dirty="0" smtClean="0"/>
              <a:t>на дороге</a:t>
            </a:r>
            <a:endParaRPr lang="ru-RU" dirty="0"/>
          </a:p>
        </p:txBody>
      </p:sp>
      <p:pic>
        <p:nvPicPr>
          <p:cNvPr id="1028" name="Picture 4" descr="D:\Documents and Settings\школа\Мои документы\Ира Работа\обж экстримальная психология\КАРТИНКИ 2\m_88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14290"/>
            <a:ext cx="392909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Documents and Settings\школа\Мои документы\Ира Работа\обж экстримальная психология\КАРТИНКИ 2\11949849751056341160traffic_light_dan_gerhar_01.svg.hi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7" y="4786322"/>
            <a:ext cx="1643074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469-moped_stilino_modno_i_udobno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85852" y="0"/>
            <a:ext cx="6500858" cy="6858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6000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1472" y="357166"/>
            <a:ext cx="8001056" cy="614366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816_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500042"/>
            <a:ext cx="7715304" cy="57864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torinb_7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642918"/>
            <a:ext cx="8043890" cy="56436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80kmh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42911" y="500042"/>
            <a:ext cx="7929618" cy="592935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8341979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357166"/>
            <a:ext cx="7643866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18259_peshehod-prav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214414" y="285728"/>
            <a:ext cx="664373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08hlkokmch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0229" y="571480"/>
            <a:ext cx="8002299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Психологические факторы: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50926" indent="-514350"/>
            <a:r>
              <a:rPr lang="ru-RU" sz="3600" b="1" dirty="0" smtClean="0">
                <a:latin typeface="Comic Sans MS" pitchFamily="66" charset="0"/>
              </a:rPr>
              <a:t>Особенности темперамента</a:t>
            </a:r>
            <a:r>
              <a:rPr lang="ru-RU" sz="3600" dirty="0" smtClean="0"/>
              <a:t>.</a:t>
            </a:r>
          </a:p>
          <a:p>
            <a:pPr marL="1136142" lvl="2" indent="-514350"/>
            <a:r>
              <a:rPr lang="ru-RU" sz="2800" dirty="0" smtClean="0"/>
              <a:t>Стресс «Кролика»</a:t>
            </a:r>
          </a:p>
          <a:p>
            <a:pPr marL="1136142" lvl="2" indent="-514350"/>
            <a:endParaRPr lang="ru-RU" dirty="0" smtClean="0"/>
          </a:p>
          <a:p>
            <a:pPr marL="1136142" lvl="2" indent="-514350"/>
            <a:endParaRPr lang="ru-RU" dirty="0" smtClean="0"/>
          </a:p>
          <a:p>
            <a:pPr marL="1136142" lvl="2" indent="-514350"/>
            <a:endParaRPr lang="ru-RU" dirty="0" smtClean="0"/>
          </a:p>
          <a:p>
            <a:pPr marL="1136142" lvl="2" indent="-514350"/>
            <a:endParaRPr lang="ru-RU" dirty="0" smtClean="0"/>
          </a:p>
          <a:p>
            <a:pPr marL="1136142" lvl="2" indent="-514350"/>
            <a:endParaRPr lang="ru-RU" dirty="0" smtClean="0"/>
          </a:p>
          <a:p>
            <a:pPr marL="1136142" lvl="2" indent="-514350"/>
            <a:endParaRPr lang="ru-RU" dirty="0" smtClean="0"/>
          </a:p>
          <a:p>
            <a:pPr marL="1136142" lvl="2" indent="-514350"/>
            <a:endParaRPr lang="ru-RU" dirty="0" smtClean="0"/>
          </a:p>
          <a:p>
            <a:pPr marL="1136142" lvl="2" indent="-514350"/>
            <a:r>
              <a:rPr lang="ru-RU" sz="2800" dirty="0" smtClean="0"/>
              <a:t>Стресс «Льва»</a:t>
            </a:r>
            <a:endParaRPr lang="ru-RU" sz="2800" dirty="0"/>
          </a:p>
        </p:txBody>
      </p:sp>
      <p:pic>
        <p:nvPicPr>
          <p:cNvPr id="2051" name="Picture 3" descr="D:\Documents and Settings\школа\Мои документы\Ира Работа\обж экстримальная психология\КАРТИНКИ 2\315931-2011-12-16-13846812.15250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571744"/>
            <a:ext cx="2143140" cy="2500330"/>
          </a:xfrm>
          <a:prstGeom prst="rect">
            <a:avLst/>
          </a:prstGeom>
          <a:noFill/>
        </p:spPr>
      </p:pic>
      <p:pic>
        <p:nvPicPr>
          <p:cNvPr id="2052" name="Picture 4" descr="D:\Documents and Settings\школа\Мои документы\Ира Работа\обж экстримальная психология\КАРТИНКИ 2\963160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286124"/>
            <a:ext cx="3000396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072494" cy="6072230"/>
          </a:xfrm>
        </p:spPr>
        <p:txBody>
          <a:bodyPr/>
          <a:lstStyle/>
          <a:p>
            <a:pPr marL="550926" indent="-514350"/>
            <a:r>
              <a:rPr lang="ru-RU" sz="3600" b="1" dirty="0" smtClean="0">
                <a:latin typeface="Comic Sans MS" pitchFamily="66" charset="0"/>
              </a:rPr>
              <a:t>Неопытность, отсутствие необходимых умений и навыков</a:t>
            </a:r>
            <a:r>
              <a:rPr lang="ru-RU" sz="3600" dirty="0" smtClean="0"/>
              <a:t>, что порождает:</a:t>
            </a:r>
          </a:p>
          <a:p>
            <a:pPr marL="550926" indent="-514350"/>
            <a:endParaRPr lang="ru-RU" dirty="0" smtClean="0"/>
          </a:p>
          <a:p>
            <a:pPr marL="1410462" lvl="3" indent="-514350">
              <a:buClr>
                <a:schemeClr val="accent2"/>
              </a:buClr>
              <a:buFont typeface="Courier New" pitchFamily="49" charset="0"/>
              <a:buChar char="o"/>
            </a:pPr>
            <a:r>
              <a:rPr lang="ru-RU" sz="3200" dirty="0" smtClean="0"/>
              <a:t>Необходимость сознательного контроля</a:t>
            </a:r>
            <a:endParaRPr lang="ru-RU" sz="2800" dirty="0" smtClean="0"/>
          </a:p>
          <a:p>
            <a:pPr marL="1410462" lvl="3" indent="-514350">
              <a:buClr>
                <a:schemeClr val="accent2"/>
              </a:buClr>
              <a:buFont typeface="Courier New" pitchFamily="49" charset="0"/>
              <a:buChar char="o"/>
            </a:pPr>
            <a:endParaRPr lang="ru-RU" sz="2800" dirty="0" smtClean="0"/>
          </a:p>
          <a:p>
            <a:pPr marL="1410462" lvl="3" indent="-514350">
              <a:buClr>
                <a:schemeClr val="accent2"/>
              </a:buClr>
              <a:buFont typeface="Courier New" pitchFamily="49" charset="0"/>
              <a:buChar char="o"/>
            </a:pPr>
            <a:r>
              <a:rPr lang="ru-RU" sz="3200" dirty="0" smtClean="0"/>
              <a:t>Ошибочные действия</a:t>
            </a:r>
          </a:p>
          <a:p>
            <a:pPr marL="1410462" lvl="3" indent="-514350">
              <a:buClr>
                <a:schemeClr val="accent2"/>
              </a:buClr>
              <a:buFont typeface="Courier New" pitchFamily="49" charset="0"/>
              <a:buChar char="o"/>
            </a:pPr>
            <a:endParaRPr lang="ru-RU" sz="3200" dirty="0" smtClean="0"/>
          </a:p>
          <a:p>
            <a:pPr marL="1410462" lvl="3" indent="-514350">
              <a:buClr>
                <a:schemeClr val="accent2"/>
              </a:buClr>
              <a:buFont typeface="Courier New" pitchFamily="49" charset="0"/>
              <a:buChar char="o"/>
            </a:pPr>
            <a:r>
              <a:rPr lang="ru-RU" sz="3200" dirty="0" smtClean="0"/>
              <a:t>Неуверенность</a:t>
            </a:r>
            <a:endParaRPr lang="ru-RU" sz="2400" dirty="0"/>
          </a:p>
        </p:txBody>
      </p:sp>
      <p:pic>
        <p:nvPicPr>
          <p:cNvPr id="4" name="Picture 2" descr="D:\Documents and Settings\школа\Мои документы\Ира Работа\обж экстримальная психология\КАРТИНКИ 2\tirednes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4572008"/>
            <a:ext cx="3286116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Землетрясение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Содержимое 4" descr="123_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85786" y="1428736"/>
            <a:ext cx="7490249" cy="511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71546"/>
            <a:ext cx="7467600" cy="4525963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Неосторожность</a:t>
            </a:r>
            <a:r>
              <a:rPr lang="ru-RU" sz="4000" dirty="0" smtClean="0"/>
              <a:t> </a:t>
            </a:r>
          </a:p>
          <a:p>
            <a:endParaRPr lang="ru-RU" sz="4000" dirty="0" smtClean="0"/>
          </a:p>
          <a:p>
            <a:r>
              <a:rPr lang="ru-RU" sz="4000" b="1" dirty="0" smtClean="0">
                <a:latin typeface="Comic Sans MS" pitchFamily="66" charset="0"/>
              </a:rPr>
              <a:t>Утомление</a:t>
            </a:r>
          </a:p>
          <a:p>
            <a:endParaRPr lang="ru-RU" sz="4000" dirty="0" smtClean="0"/>
          </a:p>
          <a:p>
            <a:r>
              <a:rPr lang="ru-RU" sz="4000" b="1" dirty="0" smtClean="0">
                <a:latin typeface="Comic Sans MS" pitchFamily="66" charset="0"/>
              </a:rPr>
              <a:t>Стресс</a:t>
            </a:r>
            <a:r>
              <a:rPr lang="ru-RU" sz="4000" dirty="0" smtClean="0"/>
              <a:t> – </a:t>
            </a:r>
            <a:r>
              <a:rPr lang="ru-RU" sz="3200" dirty="0" smtClean="0"/>
              <a:t>это эмоциональное состояние человека, возникающее в ответ на экстремальные воздействия </a:t>
            </a:r>
            <a:endParaRPr lang="ru-RU" dirty="0"/>
          </a:p>
        </p:txBody>
      </p:sp>
      <p:pic>
        <p:nvPicPr>
          <p:cNvPr id="3075" name="Picture 3" descr="D:\Documents and Settings\школа\Мои документы\Ира Работа\обж экстримальная психология\КАРТИНКИ 2\pqitemper1_1290882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357298"/>
            <a:ext cx="357190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Кривая стресса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stress_curve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42910" y="1500174"/>
            <a:ext cx="7929618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Аффект -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None/>
            </a:pP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 самая мощная эмоциональная реакция, сильное и относительно кратковременное эмоциональное состояние, связанное с резким изменением обстоятельств</a:t>
            </a:r>
          </a:p>
          <a:p>
            <a:pPr>
              <a:buNone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D:\Documents and Settings\школа\Мои документы\Ира Работа\обж экстримальная психология\КАРТИНКИ 2\2868_1229125800782_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3857628"/>
            <a:ext cx="3000364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Страх -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эмоциональное состояние, возникающее в ситуациях угрозы, опасности, направленной на человека</a:t>
            </a:r>
            <a:endParaRPr lang="ru-RU" dirty="0"/>
          </a:p>
        </p:txBody>
      </p:sp>
      <p:pic>
        <p:nvPicPr>
          <p:cNvPr id="5122" name="Picture 2" descr="D:\Documents and Settings\школа\Мои документы\Ира Работа\обж экстримальная психология\КАРТИНКИ 2\657256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2928934"/>
            <a:ext cx="5453074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000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Способы борьбы со страхом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467600" cy="476886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Принять удобное положение, сесть , досчитать до 10-ти.</a:t>
            </a:r>
          </a:p>
          <a:p>
            <a:r>
              <a:rPr lang="ru-RU" dirty="0" smtClean="0"/>
              <a:t>Дышать глубоко.</a:t>
            </a:r>
          </a:p>
          <a:p>
            <a:r>
              <a:rPr lang="ru-RU" dirty="0" smtClean="0"/>
              <a:t>Попытаться спокойно оценить обстановку, сосредоточившись только на ближайших целях. При этом обязательно верить во что-то или в самого себя.</a:t>
            </a:r>
          </a:p>
          <a:p>
            <a:r>
              <a:rPr lang="ru-RU" dirty="0" smtClean="0"/>
              <a:t>Осмотреть все, что в данной обстановке вас окружает.</a:t>
            </a:r>
          </a:p>
          <a:p>
            <a:r>
              <a:rPr lang="ru-RU" dirty="0" smtClean="0"/>
              <a:t>Говорить с самим собой, чтобы обрести уверенность.</a:t>
            </a:r>
          </a:p>
          <a:p>
            <a:r>
              <a:rPr lang="ru-RU" dirty="0" smtClean="0"/>
              <a:t>Спланировать последующие действия.</a:t>
            </a:r>
          </a:p>
          <a:p>
            <a:r>
              <a:rPr lang="ru-RU" dirty="0" smtClean="0"/>
              <a:t>Заняться какой-либо физической работой, тогда душевное равновесие восстанавливается быстрее.</a:t>
            </a:r>
          </a:p>
          <a:p>
            <a:endParaRPr lang="ru-RU" dirty="0"/>
          </a:p>
        </p:txBody>
      </p:sp>
      <p:pic>
        <p:nvPicPr>
          <p:cNvPr id="6146" name="Picture 2" descr="D:\Documents and Settings\школа\Мои документы\Ира Работа\обж экстримальная психология\КАРТИНКИ 2\6990802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00892" y="2857496"/>
            <a:ext cx="214310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Паника-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-характеризуется неясностью суждений  и неспособностью к действиям, перерастая в неуправляемый процесс</a:t>
            </a:r>
            <a:endParaRPr lang="ru-RU" dirty="0"/>
          </a:p>
        </p:txBody>
      </p:sp>
      <p:pic>
        <p:nvPicPr>
          <p:cNvPr id="7171" name="Picture 3" descr="D:\Documents and Settings\школа\Мои документы\Ира Работа\обж экстримальная психология\КАРТИНКИ 2\post-3-127312936256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571744"/>
            <a:ext cx="6715172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Черты паники:</a:t>
            </a:r>
            <a:endParaRPr lang="ru-RU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Паническое бегство.</a:t>
            </a:r>
          </a:p>
          <a:p>
            <a:r>
              <a:rPr lang="ru-RU" dirty="0" smtClean="0"/>
              <a:t>Люди становятся неожиданным источником опасности друг для друга.</a:t>
            </a:r>
          </a:p>
          <a:p>
            <a:r>
              <a:rPr lang="ru-RU" dirty="0" smtClean="0"/>
              <a:t>Человек плохо соображает, не имеет альтернативных решений и не видит деталей, не оценивает последствий принятого им решения.</a:t>
            </a:r>
          </a:p>
          <a:p>
            <a:endParaRPr lang="ru-RU" dirty="0"/>
          </a:p>
        </p:txBody>
      </p:sp>
      <p:pic>
        <p:nvPicPr>
          <p:cNvPr id="8194" name="Picture 2" descr="D:\Documents and Settings\школа\Мои документы\Ира Работа\обж экстримальная психология\КАРТИНКИ 2\gogogo-tribu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4500570"/>
            <a:ext cx="39290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Способы борьбы с паникой: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Убеждение (если есть время).</a:t>
            </a:r>
          </a:p>
          <a:p>
            <a:r>
              <a:rPr lang="ru-RU" dirty="0" smtClean="0"/>
              <a:t>Объяснение несущественности опасности (если есть время).</a:t>
            </a:r>
          </a:p>
          <a:p>
            <a:r>
              <a:rPr lang="ru-RU" dirty="0" smtClean="0"/>
              <a:t>Категорический приказ (громким командным голосом).</a:t>
            </a:r>
          </a:p>
          <a:p>
            <a:r>
              <a:rPr lang="ru-RU" dirty="0" smtClean="0"/>
              <a:t>Использование силы и даже нейтрализация наиболее злостных паникеров.</a:t>
            </a:r>
          </a:p>
          <a:p>
            <a:endParaRPr lang="ru-RU" dirty="0"/>
          </a:p>
        </p:txBody>
      </p:sp>
      <p:pic>
        <p:nvPicPr>
          <p:cNvPr id="1026" name="Picture 2" descr="D:\Documents and Settings\школа\Мои документы\Ира Работа\обж экстримальная психология\КАРТИНКИ 2\1323627414_536e2f5cb7d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5072074"/>
            <a:ext cx="2357422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экстремальной ситуации важно:</a:t>
            </a:r>
            <a:endParaRPr lang="ru-RU" sz="4000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7467600" cy="484030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принимать быстрые решения;</a:t>
            </a:r>
          </a:p>
          <a:p>
            <a:r>
              <a:rPr lang="ru-RU" dirty="0" smtClean="0"/>
              <a:t>уметь импровизировать;</a:t>
            </a:r>
          </a:p>
          <a:p>
            <a:r>
              <a:rPr lang="ru-RU" dirty="0" smtClean="0"/>
              <a:t>постоянно и непрерывно контролировать самого себя;</a:t>
            </a:r>
          </a:p>
          <a:p>
            <a:r>
              <a:rPr lang="ru-RU" dirty="0" smtClean="0"/>
              <a:t>уметь различать опасность и оценивать людей;</a:t>
            </a:r>
          </a:p>
          <a:p>
            <a:r>
              <a:rPr lang="ru-RU" dirty="0" smtClean="0"/>
              <a:t>быть самостоятельным и решительным, когда потребуется, но уметь подчиняться, если это необходимо;</a:t>
            </a:r>
          </a:p>
          <a:p>
            <a:r>
              <a:rPr lang="ru-RU" dirty="0" smtClean="0"/>
              <a:t>знать свои возможности и не падать духом;</a:t>
            </a:r>
          </a:p>
          <a:p>
            <a:r>
              <a:rPr lang="ru-RU" dirty="0" smtClean="0"/>
              <a:t>в любой ситуации стараться найти выход;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115409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/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Итак:</a:t>
            </a:r>
            <a:endParaRPr lang="ru-RU" b="1" cap="all" dirty="0">
              <a:ln>
                <a:solidFill>
                  <a:schemeClr val="accent1"/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Человек, оказавшийся в экстремальной  ситуации , находится в особом состоянии возбуждения, предельной мобилизованности духовных и физических сил либо в состоянии </a:t>
            </a:r>
            <a:r>
              <a:rPr lang="ru-RU" smtClean="0"/>
              <a:t>негативных переживаний, </a:t>
            </a:r>
            <a:r>
              <a:rPr lang="ru-RU" dirty="0" smtClean="0"/>
              <a:t>таких как чувство страха, тревоги, напряженности, выражающихся в форме физической и психической скованности. Все это самым непосредственным образом влияет на обеспечение безопасности человека.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НАВОДНЕНИЕ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flutti-floods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500174"/>
            <a:ext cx="7715304" cy="478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 Соблюдайте правила дорожного движения!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218" name="Picture 2" descr="D:\Documents and Settings\школа\Мои документы\Ира Работа\обж экстримальная психология\КАРТИНКИ 2\o_trass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000240"/>
            <a:ext cx="7249063" cy="485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Стать заложником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6a00d834526f0669e20120a743c887970b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571612"/>
            <a:ext cx="7097213" cy="4829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Необитаемый остров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Содержимое 4" descr="06b173a578274db85721a7913a60becf6d40715309872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428736"/>
            <a:ext cx="7358114" cy="507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Заблудиться в лесу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49054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428860" y="1428736"/>
            <a:ext cx="412494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Дорожное движение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Содержимое 4" descr="1272027480_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1357298"/>
            <a:ext cx="7072361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QgZAwIBD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785794"/>
            <a:ext cx="757242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АВАРИИ</a:t>
            </a:r>
            <a:endParaRPr lang="ru-RU" b="1" cap="all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11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428736"/>
            <a:ext cx="7286676" cy="471490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572</TotalTime>
  <Words>381</Words>
  <Application>Microsoft Office PowerPoint</Application>
  <PresentationFormat>Экран (4:3)</PresentationFormat>
  <Paragraphs>66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Техническая</vt:lpstr>
      <vt:lpstr>Психологическая адаптация детей в стрессовой ситуации  на дороге</vt:lpstr>
      <vt:lpstr>Землетрясение</vt:lpstr>
      <vt:lpstr>НАВОДНЕНИЕ</vt:lpstr>
      <vt:lpstr>Стать заложником</vt:lpstr>
      <vt:lpstr>Необитаемый остров</vt:lpstr>
      <vt:lpstr>Заблудиться в лесу</vt:lpstr>
      <vt:lpstr>Дорожное движение</vt:lpstr>
      <vt:lpstr>Слайд 8</vt:lpstr>
      <vt:lpstr>АВАРИИ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Психологические факторы:</vt:lpstr>
      <vt:lpstr>Слайд 19</vt:lpstr>
      <vt:lpstr>Слайд 20</vt:lpstr>
      <vt:lpstr>Кривая стресса</vt:lpstr>
      <vt:lpstr>Аффект -</vt:lpstr>
      <vt:lpstr>Страх -</vt:lpstr>
      <vt:lpstr>Способы борьбы со страхом:</vt:lpstr>
      <vt:lpstr>Паника-</vt:lpstr>
      <vt:lpstr>Черты паники:</vt:lpstr>
      <vt:lpstr>Способы борьбы с паникой:</vt:lpstr>
      <vt:lpstr>В экстремальной ситуации важно:</vt:lpstr>
      <vt:lpstr>Итак:</vt:lpstr>
      <vt:lpstr>Спасибо за внимание! Соблюдайте правила дорожного движения!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адаптация детей в стрессовой ситуации  на дороге</dc:title>
  <cp:lastModifiedBy>Ира</cp:lastModifiedBy>
  <cp:revision>50</cp:revision>
  <dcterms:modified xsi:type="dcterms:W3CDTF">2014-11-07T19:15:10Z</dcterms:modified>
</cp:coreProperties>
</file>