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70" r:id="rId10"/>
    <p:sldId id="26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728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BEAA8AE-CCF9-477D-9AD8-00873B07E8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B1265-A7D0-41F1-B832-B931F5A2E6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7149B-AB76-4C5D-9C2E-CA17C30BFF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49356-D3E6-46D4-98F4-415CB6687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A731A77-441C-47AC-A7F1-7150020963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7A2D7-A3FE-43BB-BA05-B635667502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4F2F2-EB96-4EB8-8457-6D00EBAFA0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F94BED4F-2603-4422-89C0-38B1CCA693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D4FFC-727D-4BCB-86F1-F764B21820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D6F06-B586-4095-8F7F-69527C2CB7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CFB15-FD63-4D02-A3B1-EF63303105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B38F5-8781-4280-BF88-EF62D19FE5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1D67BC4-97B8-49E1-8289-C55A1FCEAB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i="1" dirty="0" smtClean="0">
                <a:latin typeface="Times New Roman" pitchFamily="18" charset="0"/>
              </a:rPr>
              <a:t>Психологические основы деятельности студентов </a:t>
            </a:r>
            <a:r>
              <a:rPr lang="en-US" b="1" i="1" dirty="0" smtClean="0">
                <a:latin typeface="Times New Roman" pitchFamily="18" charset="0"/>
              </a:rPr>
              <a:t/>
            </a:r>
            <a:br>
              <a:rPr lang="en-US" b="1" i="1" dirty="0" smtClean="0">
                <a:latin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</a:rPr>
              <a:t>в </a:t>
            </a:r>
            <a:r>
              <a:rPr lang="ru-RU" b="1" i="1" dirty="0" smtClean="0">
                <a:latin typeface="Times New Roman" pitchFamily="18" charset="0"/>
              </a:rPr>
              <a:t>процессе обучения</a:t>
            </a:r>
          </a:p>
        </p:txBody>
      </p:sp>
      <p:pic>
        <p:nvPicPr>
          <p:cNvPr id="3075" name="Picture 6" descr="2_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928802"/>
            <a:ext cx="6043650" cy="452596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496" y="642918"/>
            <a:ext cx="4972040" cy="3762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Список литературы: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928813"/>
            <a:ext cx="3124200" cy="4167187"/>
          </a:xfrm>
        </p:spPr>
        <p:txBody>
          <a:bodyPr/>
          <a:lstStyle/>
          <a:p>
            <a:pPr eaLnBrk="1" hangingPunct="1">
              <a:defRPr/>
            </a:pPr>
            <a:endParaRPr lang="ru-RU" sz="1600" dirty="0" smtClean="0"/>
          </a:p>
          <a:p>
            <a:pPr eaLnBrk="1" hangingPunct="1">
              <a:buNone/>
              <a:defRPr/>
            </a:pPr>
            <a:r>
              <a:rPr lang="ru-RU" sz="1600" dirty="0" smtClean="0"/>
              <a:t>В оформлении презентации использованы гравюры А. Дюрера и В. Фаворского </a:t>
            </a:r>
            <a:endParaRPr lang="ru-RU" sz="1600" dirty="0" smtClean="0"/>
          </a:p>
        </p:txBody>
      </p:sp>
      <p:pic>
        <p:nvPicPr>
          <p:cNvPr id="15364" name="Содержимое 6" descr="5179509_71022c263b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86438" y="2000250"/>
            <a:ext cx="2500312" cy="314325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411413" y="1989138"/>
            <a:ext cx="6427787" cy="45354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</a:rPr>
              <a:t>              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dirty="0" smtClean="0">
                <a:latin typeface="Times New Roman" pitchFamily="18" charset="0"/>
              </a:rPr>
              <a:t>              </a:t>
            </a:r>
            <a:r>
              <a:rPr lang="ru-RU" sz="2400" i="1" dirty="0" smtClean="0">
                <a:latin typeface="Times New Roman" pitchFamily="18" charset="0"/>
              </a:rPr>
              <a:t> Давыдов </a:t>
            </a:r>
            <a:endParaRPr lang="ru-RU" sz="2400" i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dirty="0" smtClean="0">
                <a:latin typeface="Times New Roman" pitchFamily="18" charset="0"/>
              </a:rPr>
              <a:t>              </a:t>
            </a:r>
            <a:r>
              <a:rPr lang="ru-RU" sz="2400" i="1" dirty="0" smtClean="0">
                <a:latin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</a:rPr>
              <a:t>Василий Васильевич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dirty="0" smtClean="0">
                <a:latin typeface="Times New Roman" pitchFamily="18" charset="0"/>
              </a:rPr>
              <a:t>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dirty="0" smtClean="0">
                <a:latin typeface="Times New Roman" pitchFamily="18" charset="0"/>
              </a:rPr>
              <a:t>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i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i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dirty="0" smtClean="0">
                <a:latin typeface="Times New Roman" pitchFamily="18" charset="0"/>
              </a:rPr>
              <a:t>                «...Понятие деятельности нельзя ставить в один ряд с другими психологическими понятиями, поскольку среди них оно должно быть исходным, первым и главным». </a:t>
            </a:r>
          </a:p>
        </p:txBody>
      </p:sp>
      <p:pic>
        <p:nvPicPr>
          <p:cNvPr id="2" name="Picture 5" descr="Давыдов Василий Василье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3005137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b="1" i="1" dirty="0" smtClean="0">
                <a:latin typeface="Times New Roman" pitchFamily="18" charset="0"/>
              </a:rPr>
              <a:t>Споры о первенстве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4348" y="2428868"/>
            <a:ext cx="2571768" cy="863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i="1" dirty="0" smtClean="0">
                <a:latin typeface="Times New Roman" pitchFamily="18" charset="0"/>
              </a:rPr>
              <a:t>Леонтьев </a:t>
            </a:r>
            <a:endParaRPr lang="en-US" sz="2000" i="1" dirty="0" smtClean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i="1" dirty="0" smtClean="0">
                <a:latin typeface="Times New Roman" pitchFamily="18" charset="0"/>
              </a:rPr>
              <a:t>Алексей </a:t>
            </a:r>
            <a:r>
              <a:rPr lang="ru-RU" sz="2000" i="1" dirty="0" smtClean="0">
                <a:latin typeface="Times New Roman" pitchFamily="18" charset="0"/>
              </a:rPr>
              <a:t>Николаевич </a:t>
            </a:r>
          </a:p>
        </p:txBody>
      </p:sp>
      <p:pic>
        <p:nvPicPr>
          <p:cNvPr id="5125" name="Picture 6" descr="2_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11863" y="1700213"/>
            <a:ext cx="2800350" cy="3021012"/>
          </a:xfrm>
          <a:noFill/>
        </p:spPr>
      </p:pic>
      <p:pic>
        <p:nvPicPr>
          <p:cNvPr id="5124" name="Picture 5" descr="Леонтьев Алексей Николаеви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357562"/>
            <a:ext cx="25527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435600" y="4941888"/>
            <a:ext cx="33845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Рубинштейн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Сергей Леонидович — одновременно оппонент и соратник Алексея Николаевича Леонтьева</a:t>
            </a:r>
            <a:endParaRPr lang="ru-RU" sz="20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2786058"/>
            <a:ext cx="4572032" cy="2214578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«Формируясь в деятельности, психика, сознание в деятельности и проявляется. Деятельность  и сознание – не два в разные стороны обращенных аспекта. Они образуют  органическое целое, не тождество, но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единство»</a:t>
            </a:r>
          </a:p>
          <a:p>
            <a:pPr marL="0" indent="0" algn="r">
              <a:spcBef>
                <a:spcPts val="0"/>
              </a:spcBef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Рубинштейн С. Л.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571480"/>
            <a:ext cx="5025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Исходное, первое и главное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6" descr="http://content.foto.mail.ru/mail/talanma/_answers/i-6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14422"/>
            <a:ext cx="4052891" cy="52155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60" y="642918"/>
            <a:ext cx="6400800" cy="39211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b="1" i="1" dirty="0" smtClean="0">
                <a:latin typeface="Times New Roman" pitchFamily="18" charset="0"/>
              </a:rPr>
              <a:t>Веер исследований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142984"/>
            <a:ext cx="8858280" cy="5454666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b="1" dirty="0" smtClean="0">
                <a:latin typeface="Times New Roman" pitchFamily="18" charset="0"/>
              </a:rPr>
              <a:t>1. В филогенетических исследованиях разрабатывалась проблема возникновения психического отражения в эволюции и выделение стадий психического развития животных в зависимости от их деятельности (А.Н. Леонтьев, А.В. Запорожец, К.Э. Фабри и др.).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dirty="0" smtClean="0">
                <a:latin typeface="Times New Roman" pitchFamily="18" charset="0"/>
              </a:rPr>
              <a:t>2. В антропологических исследованиях в конкретно-психологическом плане рассматривалась проблема возникновения сознания в процессе трудовой деятельности человека (С.Л. Рубинштейн, А.Н. Леонтьев), психологические различия между орудиями труда у человека и вспомогательными средствами деятельности у животных (П.Я. Гальперин).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dirty="0" smtClean="0">
                <a:latin typeface="Times New Roman" pitchFamily="18" charset="0"/>
              </a:rPr>
              <a:t>3. В социогенетических исследованиях рассматриваются различия отношений деятельности и сознания в условиях разных исторических эпох и разных культур (А.Н. Леонтьев, А.Р. </a:t>
            </a:r>
            <a:r>
              <a:rPr lang="ru-RU" sz="1600" b="1" dirty="0" err="1" smtClean="0">
                <a:latin typeface="Times New Roman" pitchFamily="18" charset="0"/>
              </a:rPr>
              <a:t>Лурия</a:t>
            </a:r>
            <a:r>
              <a:rPr lang="ru-RU" sz="1600" b="1" dirty="0" smtClean="0">
                <a:latin typeface="Times New Roman" pitchFamily="18" charset="0"/>
              </a:rPr>
              <a:t>, М. </a:t>
            </a:r>
            <a:r>
              <a:rPr lang="ru-RU" sz="1600" b="1" dirty="0" err="1" smtClean="0">
                <a:latin typeface="Times New Roman" pitchFamily="18" charset="0"/>
              </a:rPr>
              <a:t>Коул</a:t>
            </a:r>
            <a:r>
              <a:rPr lang="ru-RU" sz="1600" b="1" dirty="0" smtClean="0">
                <a:latin typeface="Times New Roman" pitchFamily="18" charset="0"/>
              </a:rPr>
              <a:t> и др.). Правда, проблемы </a:t>
            </a:r>
            <a:r>
              <a:rPr lang="ru-RU" sz="1600" b="1" dirty="0" err="1" smtClean="0">
                <a:latin typeface="Times New Roman" pitchFamily="18" charset="0"/>
              </a:rPr>
              <a:t>социогенеза</a:t>
            </a:r>
            <a:r>
              <a:rPr lang="ru-RU" sz="1600" b="1" dirty="0" smtClean="0">
                <a:latin typeface="Times New Roman" pitchFamily="18" charset="0"/>
              </a:rPr>
              <a:t> сознания в рамках </a:t>
            </a:r>
            <a:r>
              <a:rPr lang="ru-RU" sz="1600" b="1" dirty="0" err="1" smtClean="0">
                <a:latin typeface="Times New Roman" pitchFamily="18" charset="0"/>
              </a:rPr>
              <a:t>деятельностного</a:t>
            </a:r>
            <a:r>
              <a:rPr lang="ru-RU" sz="1600" b="1" dirty="0" smtClean="0">
                <a:latin typeface="Times New Roman" pitchFamily="18" charset="0"/>
              </a:rPr>
              <a:t> подхода скорее намечены, нежели разработаны.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dirty="0" smtClean="0">
                <a:latin typeface="Times New Roman" pitchFamily="18" charset="0"/>
              </a:rPr>
              <a:t>4. Из наиболее многочисленных онтогенетических исследований в русле </a:t>
            </a:r>
            <a:r>
              <a:rPr lang="ru-RU" sz="1600" b="1" dirty="0" err="1" smtClean="0">
                <a:latin typeface="Times New Roman" pitchFamily="18" charset="0"/>
              </a:rPr>
              <a:t>деятельностного</a:t>
            </a:r>
            <a:r>
              <a:rPr lang="ru-RU" sz="1600" b="1" dirty="0" smtClean="0">
                <a:latin typeface="Times New Roman" pitchFamily="18" charset="0"/>
              </a:rPr>
              <a:t> подхода выросли самостоятельные </a:t>
            </a:r>
            <a:r>
              <a:rPr lang="ru-RU" sz="1600" b="1" dirty="0" err="1" smtClean="0">
                <a:latin typeface="Times New Roman" pitchFamily="18" charset="0"/>
              </a:rPr>
              <a:t>деятельностно</a:t>
            </a:r>
            <a:r>
              <a:rPr lang="ru-RU" sz="1600" b="1" dirty="0" smtClean="0">
                <a:latin typeface="Times New Roman" pitchFamily="18" charset="0"/>
              </a:rPr>
              <a:t> ориентированные теории — теория периодизации психического развития в онтогенезе Д.Б. </a:t>
            </a:r>
            <a:r>
              <a:rPr lang="ru-RU" sz="1600" b="1" dirty="0" err="1" smtClean="0">
                <a:latin typeface="Times New Roman" pitchFamily="18" charset="0"/>
              </a:rPr>
              <a:t>Эльконина</a:t>
            </a:r>
            <a:r>
              <a:rPr lang="ru-RU" sz="1600" b="1" dirty="0" smtClean="0">
                <a:latin typeface="Times New Roman" pitchFamily="18" charset="0"/>
              </a:rPr>
              <a:t>, теория развивающего обучения В.В. Давыдова, теория формирования </a:t>
            </a:r>
            <a:r>
              <a:rPr lang="ru-RU" sz="1600" b="1" dirty="0" err="1" smtClean="0">
                <a:latin typeface="Times New Roman" pitchFamily="18" charset="0"/>
              </a:rPr>
              <a:t>перцептивных</a:t>
            </a:r>
            <a:r>
              <a:rPr lang="ru-RU" sz="1600" b="1" dirty="0" smtClean="0">
                <a:latin typeface="Times New Roman" pitchFamily="18" charset="0"/>
              </a:rPr>
              <a:t> действий А.В. Запорожца и др.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dirty="0" smtClean="0">
                <a:latin typeface="Times New Roman" pitchFamily="18" charset="0"/>
              </a:rPr>
              <a:t>5. Функционально-генетические исследования на основе принципа единства сознания и деятельности (развитие психических процессов в короткие временные отрезки) представлены работами не только ученых школы Леонтьева или Рубинштейна, но и других известных отечественных психологов (Б.М. Теплов, Б.Г. Ананьев, А.А. Смирнов, Н.А. Бернштейн и др.).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dirty="0" smtClean="0">
                <a:latin typeface="Times New Roman" pitchFamily="18" charset="0"/>
              </a:rPr>
              <a:t>6. </a:t>
            </a:r>
            <a:r>
              <a:rPr lang="ru-RU" sz="1600" b="1" dirty="0" err="1" smtClean="0">
                <a:latin typeface="Times New Roman" pitchFamily="18" charset="0"/>
              </a:rPr>
              <a:t>Пато</a:t>
            </a:r>
            <a:r>
              <a:rPr lang="ru-RU" sz="1600" b="1" dirty="0" smtClean="0">
                <a:latin typeface="Times New Roman" pitchFamily="18" charset="0"/>
              </a:rPr>
              <a:t>- и нейропсихологические исследования роли конкретных форм деятельности в развитии и коррекции распада высших психических функций (А.Р. </a:t>
            </a:r>
            <a:r>
              <a:rPr lang="ru-RU" sz="1600" b="1" dirty="0" err="1" smtClean="0">
                <a:latin typeface="Times New Roman" pitchFamily="18" charset="0"/>
              </a:rPr>
              <a:t>Лурия</a:t>
            </a:r>
            <a:r>
              <a:rPr lang="ru-RU" sz="1600" b="1" dirty="0" smtClean="0">
                <a:latin typeface="Times New Roman" pitchFamily="18" charset="0"/>
              </a:rPr>
              <a:t>, Е.Д. Хомская, Л.С. Цветкова, Б.В. Зейгарник и др.).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43174" y="571480"/>
            <a:ext cx="5857916" cy="42862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ЧЕЛОВЕКА К ЧЕЛОВЕКУ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2500306"/>
            <a:ext cx="4143404" cy="3143272"/>
          </a:xfrm>
        </p:spPr>
        <p:txBody>
          <a:bodyPr/>
          <a:lstStyle/>
          <a:p>
            <a:pPr marL="0" indent="0" algn="r" eaLnBrk="1" hangingPunct="1">
              <a:spcBef>
                <a:spcPts val="0"/>
              </a:spcBef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Путь  психологического исследования в процессе обучения органически связан с основой идеей концепции Леонтьева, согласно которой развитие человеческого сознания понимается как обучение в его специфически человеческих формах, то есть в условиях передачи от человека к человеку общественно-исторического опыта.</a:t>
            </a:r>
          </a:p>
        </p:txBody>
      </p:sp>
      <p:pic>
        <p:nvPicPr>
          <p:cNvPr id="7172" name="Содержимое 6" descr="down3_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29190" y="1714499"/>
            <a:ext cx="3910010" cy="437889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hbar.phys.msu.ru/gorm/almagest/durer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850" y="1071547"/>
            <a:ext cx="4167067" cy="4357718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71480"/>
            <a:ext cx="8643966" cy="54290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ЗАКОНОМЕРНОСТИ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 ДВИЖУЩИЕ СИЛЫ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5357826"/>
            <a:ext cx="8786874" cy="150017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процессе обучения происходит «решительное изменение самого сознания учащегося... перестраивается и развивается вся его психическая деятельность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». «...Педагогический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процесс не просто использует готовые психологические возможности, присущие ребенку того или иного возраста, и не просто вносит в его сознание то или иное содержание, но создает новые особенности его сознания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Л. С.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16" y="571480"/>
            <a:ext cx="5705484" cy="42862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ВЕДУЩАЯ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4162"/>
            <a:ext cx="4286248" cy="4525963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«Всякое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развитие представляет особый процесс самодвижения, то есть имеет спонтанный характер, которому свойственны внутренние законы». «Педагогическое воздействие вызывает к жизни деятельность ребенка, направленную на определенные учебные задачи, строит ее и управляет ею, и только в результате направляемой деятельности самого ребенка происходит овладение им знаниями, умениями и навыками». </a:t>
            </a:r>
          </a:p>
        </p:txBody>
      </p:sp>
      <p:pic>
        <p:nvPicPr>
          <p:cNvPr id="4" name="Picture 14" descr="http://absolutgraphic.narod.ru/esher/images/esher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643050"/>
            <a:ext cx="4712118" cy="40005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571480"/>
            <a:ext cx="7858148" cy="50006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ТЕОРИЯ РАЗВИВАЮЩЕГО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ОБУЧЕНИЯ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071802" y="2071678"/>
            <a:ext cx="5919798" cy="3160721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Теория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учебной деятельности позволяет раскрыть образовательные функции и воспитывающую роль систематического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Ее реализация в практике обучения открывает реальные пути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гуманизации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обучения. Эта теория реально обеспечивает развитие познавательных мотивов, мышления, сознания, личности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обучающегося.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Разработанный на ее основе проект образования является убедительным свидетельством перспективности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подхода, своеобразной проверкой его на правильность и обоснованность в важнейшей сфере социальной практики — образовании.</a:t>
            </a:r>
          </a:p>
        </p:txBody>
      </p:sp>
      <p:pic>
        <p:nvPicPr>
          <p:cNvPr id="4" name="Picture 10" descr="http://www.sapr.ru/Archive/CA/2004/11/18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926"/>
            <a:ext cx="2857520" cy="36481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440</TotalTime>
  <Words>614</Words>
  <Application>Microsoft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Wingdings</vt:lpstr>
      <vt:lpstr>Calibri</vt:lpstr>
      <vt:lpstr>Times New Roman</vt:lpstr>
      <vt:lpstr>Трек</vt:lpstr>
      <vt:lpstr>Психологические основы деятельности студентов  в процессе обучения</vt:lpstr>
      <vt:lpstr>Слайд 2</vt:lpstr>
      <vt:lpstr>Споры о первенстве</vt:lpstr>
      <vt:lpstr>Слайд 4</vt:lpstr>
      <vt:lpstr>Веер исследований</vt:lpstr>
      <vt:lpstr> ОТ ЧЕЛОВЕКА К ЧЕЛОВЕКУ </vt:lpstr>
      <vt:lpstr> ЗАКОНОМЕРНОСТИ И ДВИЖУЩИЕ СИЛЫ </vt:lpstr>
      <vt:lpstr>ВЕДУЩАЯ ДЕЯТЕЛЬНОСТЬ</vt:lpstr>
      <vt:lpstr>ТЕОРИЯ РАЗВИВАЮЩЕГО ОБУЧЕНИЯ</vt:lpstr>
      <vt:lpstr>Список литературы: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Рабочая станция</dc:creator>
  <cp:lastModifiedBy>user</cp:lastModifiedBy>
  <cp:revision>38</cp:revision>
  <dcterms:created xsi:type="dcterms:W3CDTF">2010-09-26T12:58:51Z</dcterms:created>
  <dcterms:modified xsi:type="dcterms:W3CDTF">2010-10-22T09:53:12Z</dcterms:modified>
</cp:coreProperties>
</file>