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2" r:id="rId4"/>
    <p:sldId id="257" r:id="rId5"/>
    <p:sldId id="258" r:id="rId6"/>
    <p:sldId id="259" r:id="rId7"/>
    <p:sldId id="260"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601A6-DAAE-4483-A2C1-0998D60BB858}" type="datetimeFigureOut">
              <a:rPr lang="ru-RU" smtClean="0"/>
              <a:t>17.02.2014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356C2-E8FB-4105-8EFE-C25D184A373F}" type="slidenum">
              <a:rPr lang="ru-RU" smtClean="0"/>
              <a:t>‹#›</a:t>
            </a:fld>
            <a:endParaRPr lang="ru-RU"/>
          </a:p>
        </p:txBody>
      </p:sp>
    </p:spTree>
    <p:extLst>
      <p:ext uri="{BB962C8B-B14F-4D97-AF65-F5344CB8AC3E}">
        <p14:creationId xmlns:p14="http://schemas.microsoft.com/office/powerpoint/2010/main" val="194233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3356C2-E8FB-4105-8EFE-C25D184A373F}" type="slidenum">
              <a:rPr lang="ru-RU" smtClean="0"/>
              <a:t>5</a:t>
            </a:fld>
            <a:endParaRPr lang="ru-RU"/>
          </a:p>
        </p:txBody>
      </p:sp>
    </p:spTree>
    <p:extLst>
      <p:ext uri="{BB962C8B-B14F-4D97-AF65-F5344CB8AC3E}">
        <p14:creationId xmlns:p14="http://schemas.microsoft.com/office/powerpoint/2010/main" val="153095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38338"/>
          </a:xfrm>
        </p:spPr>
        <p:txBody>
          <a:bodyPr>
            <a:normAutofit/>
          </a:bodyPr>
          <a:lstStyle/>
          <a:p>
            <a:r>
              <a:rPr lang="ru-RU" dirty="0" smtClean="0">
                <a:solidFill>
                  <a:schemeClr val="bg1"/>
                </a:solidFill>
              </a:rPr>
              <a:t>Влияние окружающей среды на здоровье человека.</a:t>
            </a:r>
            <a:endParaRPr lang="ru-RU" dirty="0">
              <a:solidFill>
                <a:schemeClr val="bg1"/>
              </a:solidFill>
            </a:endParaRPr>
          </a:p>
        </p:txBody>
      </p:sp>
    </p:spTree>
    <p:extLst>
      <p:ext uri="{BB962C8B-B14F-4D97-AF65-F5344CB8AC3E}">
        <p14:creationId xmlns:p14="http://schemas.microsoft.com/office/powerpoint/2010/main" val="1888734921"/>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904656"/>
          </a:xfrm>
        </p:spPr>
        <p:txBody>
          <a:bodyPr>
            <a:normAutofit/>
          </a:bodyPr>
          <a:lstStyle/>
          <a:p>
            <a:r>
              <a:rPr lang="ru-RU" sz="3200" dirty="0" smtClean="0"/>
              <a:t>Наш </a:t>
            </a:r>
            <a:r>
              <a:rPr lang="ru-RU" sz="3200" dirty="0"/>
              <a:t>окружающий мир – это наш организм, оберегая окружающую среду – мы оберегаем свое здоровье.</a:t>
            </a:r>
            <a:endParaRPr lang="ru-RU" dirty="0"/>
          </a:p>
        </p:txBody>
      </p:sp>
    </p:spTree>
    <p:extLst>
      <p:ext uri="{BB962C8B-B14F-4D97-AF65-F5344CB8AC3E}">
        <p14:creationId xmlns:p14="http://schemas.microsoft.com/office/powerpoint/2010/main" val="7983543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5400600"/>
          </a:xfrm>
        </p:spPr>
        <p:txBody>
          <a:bodyPr>
            <a:normAutofit fontScale="90000"/>
          </a:bodyPr>
          <a:lstStyle/>
          <a:p>
            <a:r>
              <a:rPr lang="ru-RU" sz="3100" dirty="0">
                <a:solidFill>
                  <a:schemeClr val="bg1"/>
                </a:solidFill>
              </a:rPr>
              <a:t>За последние десятилетия во многих регионах Земли внешняя среда по токсической и </a:t>
            </a:r>
            <a:r>
              <a:rPr lang="ru-RU" sz="3100" dirty="0" err="1">
                <a:solidFill>
                  <a:schemeClr val="bg1"/>
                </a:solidFill>
              </a:rPr>
              <a:t>радиолучевой</a:t>
            </a:r>
            <a:r>
              <a:rPr lang="ru-RU" sz="3100" dirty="0">
                <a:solidFill>
                  <a:schemeClr val="bg1"/>
                </a:solidFill>
              </a:rPr>
              <a:t> агрессивности </a:t>
            </a:r>
            <a:r>
              <a:rPr lang="ru-RU" sz="3100" dirty="0" smtClean="0">
                <a:solidFill>
                  <a:schemeClr val="bg1"/>
                </a:solidFill>
              </a:rPr>
              <a:t>стала </a:t>
            </a:r>
            <a:r>
              <a:rPr lang="ru-RU" sz="3100" dirty="0">
                <a:solidFill>
                  <a:schemeClr val="bg1"/>
                </a:solidFill>
              </a:rPr>
              <a:t>другой, чем та, в которой происходила эволюция органического мира. По существу, мы как бы переселились на другую, более жестокую планету, лишь внешне похожую на Землю, где миллионы лет формировался наш организм. Адаптационные системы организма оказались беззащитными перед новыми видами биологической агрессии. Трагедия экологии переросла в трагедию </a:t>
            </a:r>
            <a:r>
              <a:rPr lang="ru-RU" sz="3100" dirty="0" err="1">
                <a:solidFill>
                  <a:schemeClr val="bg1"/>
                </a:solidFill>
              </a:rPr>
              <a:t>эндоэкологии</a:t>
            </a:r>
            <a:r>
              <a:rPr lang="ru-RU" sz="3100" dirty="0">
                <a:solidFill>
                  <a:schemeClr val="bg1"/>
                </a:solidFill>
              </a:rPr>
              <a:t> (приставка «эндо» означает «внутри организма»).</a:t>
            </a:r>
            <a:br>
              <a:rPr lang="ru-RU" sz="3100" dirty="0">
                <a:solidFill>
                  <a:schemeClr val="bg1"/>
                </a:solidFill>
              </a:rPr>
            </a:br>
            <a:r>
              <a:rPr lang="ru-RU" dirty="0"/>
              <a:t/>
            </a:r>
            <a:br>
              <a:rPr lang="ru-RU" dirty="0"/>
            </a:br>
            <a:endParaRPr lang="ru-RU" dirty="0"/>
          </a:p>
        </p:txBody>
      </p:sp>
    </p:spTree>
    <p:extLst>
      <p:ext uri="{BB962C8B-B14F-4D97-AF65-F5344CB8AC3E}">
        <p14:creationId xmlns:p14="http://schemas.microsoft.com/office/powerpoint/2010/main" val="1511489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229600" cy="5328592"/>
          </a:xfrm>
        </p:spPr>
        <p:txBody>
          <a:bodyPr>
            <a:noAutofit/>
          </a:bodyPr>
          <a:lstStyle/>
          <a:p>
            <a:r>
              <a:rPr lang="ru-RU" sz="2800" dirty="0"/>
              <a:t>Загрязнения внешней среды привело к загрязнению среды внутренней. Мало того, что катастрофически падает здоровье людей: появились ранее неизвестные заболевания, причины их бывает очень трудно установить. Многие болезни стали излечиваться труднее, чем раньше</a:t>
            </a:r>
            <a:r>
              <a:rPr lang="ru-RU" sz="2800" dirty="0" smtClean="0"/>
              <a:t>.</a:t>
            </a:r>
            <a:r>
              <a:rPr lang="ru-RU" sz="2800" dirty="0" smtClean="0">
                <a:solidFill>
                  <a:schemeClr val="bg1"/>
                </a:solidFill>
              </a:rPr>
              <a:t/>
            </a:r>
            <a:br>
              <a:rPr lang="ru-RU" sz="2800" dirty="0" smtClean="0">
                <a:solidFill>
                  <a:schemeClr val="bg1"/>
                </a:solidFill>
              </a:rPr>
            </a:br>
            <a:r>
              <a:rPr lang="ru-RU" sz="2800" dirty="0">
                <a:solidFill>
                  <a:schemeClr val="bg1"/>
                </a:solidFill>
              </a:rPr>
              <a:t/>
            </a:r>
            <a:br>
              <a:rPr lang="ru-RU" sz="2800" dirty="0">
                <a:solidFill>
                  <a:schemeClr val="bg1"/>
                </a:solidFill>
              </a:rPr>
            </a:br>
            <a:r>
              <a:rPr lang="ru-RU" sz="2800" dirty="0">
                <a:solidFill>
                  <a:schemeClr val="bg1"/>
                </a:solidFill>
              </a:rPr>
              <a:t>Реакции организма на загрязнения зависят от индивидуальных особенностей: возраста, пола, состояния здоровья. Как правило, более уязвимы дети, пожилые и престарелые, больные люди.</a:t>
            </a:r>
            <a:r>
              <a:rPr lang="ru-RU" sz="2800" dirty="0"/>
              <a:t/>
            </a:r>
            <a:br>
              <a:rPr lang="ru-RU" sz="2800" dirty="0"/>
            </a:br>
            <a:r>
              <a:rPr lang="ru-RU" sz="2800" dirty="0"/>
              <a:t/>
            </a:r>
            <a:br>
              <a:rPr lang="ru-RU" sz="2800" dirty="0"/>
            </a:br>
            <a:endParaRPr lang="ru-RU" sz="2800" dirty="0"/>
          </a:p>
        </p:txBody>
      </p:sp>
    </p:spTree>
    <p:extLst>
      <p:ext uri="{BB962C8B-B14F-4D97-AF65-F5344CB8AC3E}">
        <p14:creationId xmlns:p14="http://schemas.microsoft.com/office/powerpoint/2010/main" val="424483279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22313" y="476673"/>
            <a:ext cx="7772400" cy="1944215"/>
          </a:xfrm>
        </p:spPr>
        <p:txBody>
          <a:bodyPr>
            <a:normAutofit fontScale="90000"/>
          </a:bodyPr>
          <a:lstStyle/>
          <a:p>
            <a:pPr lvl="0">
              <a:spcBef>
                <a:spcPct val="20000"/>
              </a:spcBef>
            </a:pPr>
            <a:r>
              <a:rPr lang="ru-RU" sz="3000" cap="none" dirty="0">
                <a:solidFill>
                  <a:srgbClr val="000000"/>
                </a:solidFill>
                <a:latin typeface="verdana"/>
                <a:ea typeface="+mn-ea"/>
                <a:cs typeface="+mn-cs"/>
              </a:rPr>
              <a:t>Уровень жизни человека зависит от состояния окружающей природной </a:t>
            </a:r>
            <a:r>
              <a:rPr lang="ru-RU" sz="3000" cap="none" dirty="0" smtClean="0">
                <a:solidFill>
                  <a:srgbClr val="000000"/>
                </a:solidFill>
                <a:latin typeface="verdana"/>
                <a:ea typeface="+mn-ea"/>
                <a:cs typeface="+mn-cs"/>
              </a:rPr>
              <a:t>среды: </a:t>
            </a:r>
            <a:r>
              <a:rPr lang="ru-RU" sz="1900" b="0" cap="none" dirty="0">
                <a:solidFill>
                  <a:srgbClr val="000000"/>
                </a:solidFill>
                <a:latin typeface="verdana"/>
                <a:ea typeface="+mn-ea"/>
                <a:cs typeface="+mn-cs"/>
              </a:rPr>
              <a:t> </a:t>
            </a:r>
            <a:r>
              <a:rPr lang="ru-RU" sz="1900" b="0" cap="none" dirty="0">
                <a:solidFill>
                  <a:prstClr val="black">
                    <a:tint val="75000"/>
                  </a:prstClr>
                </a:solidFill>
                <a:latin typeface="Times New Roman"/>
                <a:ea typeface="+mn-ea"/>
                <a:cs typeface="+mn-cs"/>
              </a:rPr>
              <a:t/>
            </a:r>
            <a:br>
              <a:rPr lang="ru-RU" sz="1900" b="0" cap="none" dirty="0">
                <a:solidFill>
                  <a:prstClr val="black">
                    <a:tint val="75000"/>
                  </a:prstClr>
                </a:solidFill>
                <a:latin typeface="Times New Roman"/>
                <a:ea typeface="+mn-ea"/>
                <a:cs typeface="+mn-cs"/>
              </a:rPr>
            </a:br>
            <a:endParaRPr lang="ru-RU" dirty="0"/>
          </a:p>
        </p:txBody>
      </p:sp>
      <p:sp>
        <p:nvSpPr>
          <p:cNvPr id="4" name="Текст 3"/>
          <p:cNvSpPr>
            <a:spLocks noGrp="1"/>
          </p:cNvSpPr>
          <p:nvPr>
            <p:ph type="body" idx="1"/>
          </p:nvPr>
        </p:nvSpPr>
        <p:spPr>
          <a:xfrm>
            <a:off x="722313" y="1844824"/>
            <a:ext cx="7772400" cy="2160240"/>
          </a:xfrm>
        </p:spPr>
        <p:txBody>
          <a:bodyPr>
            <a:normAutofit/>
          </a:bodyPr>
          <a:lstStyle/>
          <a:p>
            <a:pPr marL="342900" indent="-342900">
              <a:buFont typeface="Arial" pitchFamily="34" charset="0"/>
              <a:buChar char="•"/>
            </a:pPr>
            <a:r>
              <a:rPr lang="ru-RU" sz="2400" b="1" i="1" dirty="0" smtClean="0">
                <a:solidFill>
                  <a:schemeClr val="tx1"/>
                </a:solidFill>
              </a:rPr>
              <a:t>Чистой воды</a:t>
            </a:r>
          </a:p>
          <a:p>
            <a:pPr marL="342900" indent="-342900">
              <a:buFont typeface="Arial" pitchFamily="34" charset="0"/>
              <a:buChar char="•"/>
            </a:pPr>
            <a:r>
              <a:rPr lang="ru-RU" sz="2400" b="1" i="1" dirty="0" smtClean="0">
                <a:solidFill>
                  <a:schemeClr val="tx1"/>
                </a:solidFill>
              </a:rPr>
              <a:t>Свежего воздуха</a:t>
            </a:r>
          </a:p>
          <a:p>
            <a:pPr marL="342900" indent="-342900">
              <a:buFont typeface="Arial" pitchFamily="34" charset="0"/>
              <a:buChar char="•"/>
            </a:pPr>
            <a:r>
              <a:rPr lang="ru-RU" sz="2400" b="1" i="1" dirty="0" smtClean="0">
                <a:solidFill>
                  <a:schemeClr val="tx1"/>
                </a:solidFill>
              </a:rPr>
              <a:t>Плодотворной почвы</a:t>
            </a:r>
          </a:p>
          <a:p>
            <a:endParaRPr lang="ru-RU" dirty="0" smtClean="0">
              <a:solidFill>
                <a:schemeClr val="tx1"/>
              </a:solidFill>
            </a:endParaRPr>
          </a:p>
        </p:txBody>
      </p:sp>
    </p:spTree>
    <p:extLst>
      <p:ext uri="{BB962C8B-B14F-4D97-AF65-F5344CB8AC3E}">
        <p14:creationId xmlns:p14="http://schemas.microsoft.com/office/powerpoint/2010/main" val="16946993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792087"/>
          </a:xfrm>
          <a:noFill/>
          <a:ln>
            <a:noFill/>
          </a:ln>
        </p:spPr>
        <p:txBody>
          <a:bodyPr/>
          <a:lstStyle/>
          <a:p>
            <a:r>
              <a:rPr lang="ru-RU" u="sng" dirty="0" smtClean="0">
                <a:solidFill>
                  <a:schemeClr val="bg1"/>
                </a:solidFill>
              </a:rPr>
              <a:t>Вода</a:t>
            </a:r>
            <a:endParaRPr lang="ru-RU" u="sng" dirty="0">
              <a:solidFill>
                <a:schemeClr val="bg1"/>
              </a:solidFill>
            </a:endParaRPr>
          </a:p>
        </p:txBody>
      </p:sp>
      <p:sp>
        <p:nvSpPr>
          <p:cNvPr id="3" name="Подзаголовок 2"/>
          <p:cNvSpPr>
            <a:spLocks noGrp="1"/>
          </p:cNvSpPr>
          <p:nvPr>
            <p:ph type="subTitle" idx="1"/>
          </p:nvPr>
        </p:nvSpPr>
        <p:spPr>
          <a:xfrm>
            <a:off x="683568" y="1484784"/>
            <a:ext cx="7776864" cy="4896544"/>
          </a:xfrm>
        </p:spPr>
        <p:txBody>
          <a:bodyPr>
            <a:normAutofit fontScale="85000" lnSpcReduction="10000"/>
          </a:bodyPr>
          <a:lstStyle/>
          <a:p>
            <a:r>
              <a:rPr lang="ru-RU" i="1" dirty="0" smtClean="0">
                <a:solidFill>
                  <a:schemeClr val="bg1"/>
                </a:solidFill>
              </a:rPr>
              <a:t>Негативное влияние на здоровье человека оказывает питьевая вода. Болезни, передаваемые через загрязненную воду, вызывают ухудшение состояния здоровья, и гибель огромного числа людей.  </a:t>
            </a:r>
          </a:p>
          <a:p>
            <a:r>
              <a:rPr lang="ru-RU" i="1" dirty="0" smtClean="0">
                <a:solidFill>
                  <a:schemeClr val="bg1"/>
                </a:solidFill>
              </a:rPr>
              <a:t>Исследования показали, что использование воды в качестве питьевой поступающей через водопроводы приводит население к сердечно-сосудистым и почечным патологиям, заболеваниям печени, желчевыводящих путей и желудочно-кишечного тракта.</a:t>
            </a:r>
            <a:endParaRPr lang="ru-RU" i="1" dirty="0">
              <a:solidFill>
                <a:schemeClr val="bg1"/>
              </a:solidFill>
            </a:endParaRPr>
          </a:p>
        </p:txBody>
      </p:sp>
    </p:spTree>
    <p:extLst>
      <p:ext uri="{BB962C8B-B14F-4D97-AF65-F5344CB8AC3E}">
        <p14:creationId xmlns:p14="http://schemas.microsoft.com/office/powerpoint/2010/main" val="148801578"/>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a:noFill/>
        </p:spPr>
        <p:txBody>
          <a:bodyPr/>
          <a:lstStyle/>
          <a:p>
            <a:r>
              <a:rPr lang="ru-RU" u="sng" dirty="0" smtClean="0">
                <a:solidFill>
                  <a:schemeClr val="bg1"/>
                </a:solidFill>
              </a:rPr>
              <a:t>Воздух</a:t>
            </a:r>
            <a:endParaRPr lang="ru-RU" u="sng" dirty="0">
              <a:solidFill>
                <a:schemeClr val="bg1"/>
              </a:solidFill>
            </a:endParaRPr>
          </a:p>
        </p:txBody>
      </p:sp>
      <p:sp>
        <p:nvSpPr>
          <p:cNvPr id="3" name="Объект 2"/>
          <p:cNvSpPr>
            <a:spLocks noGrp="1"/>
          </p:cNvSpPr>
          <p:nvPr>
            <p:ph idx="1"/>
          </p:nvPr>
        </p:nvSpPr>
        <p:spPr>
          <a:xfrm>
            <a:off x="457200" y="1124744"/>
            <a:ext cx="8229600" cy="5472608"/>
          </a:xfrm>
        </p:spPr>
        <p:txBody>
          <a:bodyPr>
            <a:normAutofit fontScale="85000" lnSpcReduction="10000"/>
          </a:bodyPr>
          <a:lstStyle/>
          <a:p>
            <a:pPr marL="0" indent="0" algn="ctr">
              <a:buNone/>
            </a:pPr>
            <a:r>
              <a:rPr lang="ru-RU" i="1" dirty="0" smtClean="0">
                <a:solidFill>
                  <a:schemeClr val="bg1"/>
                </a:solidFill>
              </a:rPr>
              <a:t>Отрицательное воздействие на здоровье людей и окружающую среду оказывают промышленные предприятия. Эти предприятия являются мощными источниками выбросов вредных веществ в атмосферу. Содержащиеся в атмосфере вредные вещества воздействуют на человеческий организм при контакте с поверхностью кожи или слизистой оболочкой. Наряду с органами дыхания загрязнители поражают органы зрения и обоняния. Загрязненный воздух раздражает большей частью дыхательные пути, вызывая бронхит, астму, ухудшается общее состояние здоровья человека. </a:t>
            </a:r>
            <a:endParaRPr lang="ru-RU" i="1" dirty="0">
              <a:solidFill>
                <a:schemeClr val="bg1"/>
              </a:solidFill>
            </a:endParaRPr>
          </a:p>
        </p:txBody>
      </p:sp>
    </p:spTree>
    <p:extLst>
      <p:ext uri="{BB962C8B-B14F-4D97-AF65-F5344CB8AC3E}">
        <p14:creationId xmlns:p14="http://schemas.microsoft.com/office/powerpoint/2010/main" val="33234243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lstStyle/>
          <a:p>
            <a:r>
              <a:rPr lang="ru-RU" u="sng" dirty="0" smtClean="0">
                <a:solidFill>
                  <a:schemeClr val="bg1"/>
                </a:solidFill>
              </a:rPr>
              <a:t>Почва</a:t>
            </a:r>
            <a:endParaRPr lang="ru-RU" u="sng" dirty="0">
              <a:solidFill>
                <a:schemeClr val="bg1"/>
              </a:solidFill>
            </a:endParaRPr>
          </a:p>
        </p:txBody>
      </p:sp>
      <p:sp>
        <p:nvSpPr>
          <p:cNvPr id="3" name="Объект 2"/>
          <p:cNvSpPr>
            <a:spLocks noGrp="1"/>
          </p:cNvSpPr>
          <p:nvPr>
            <p:ph idx="1"/>
          </p:nvPr>
        </p:nvSpPr>
        <p:spPr>
          <a:xfrm>
            <a:off x="457200" y="1124744"/>
            <a:ext cx="8229600" cy="5400600"/>
          </a:xfrm>
          <a:noFill/>
        </p:spPr>
        <p:txBody>
          <a:bodyPr>
            <a:normAutofit fontScale="92500" lnSpcReduction="20000"/>
          </a:bodyPr>
          <a:lstStyle/>
          <a:p>
            <a:pPr marL="0" indent="0" algn="ctr">
              <a:buNone/>
            </a:pPr>
            <a:r>
              <a:rPr lang="ru-RU" dirty="0" smtClean="0">
                <a:solidFill>
                  <a:schemeClr val="bg1"/>
                </a:solidFill>
              </a:rPr>
              <a:t>Источниками загрязнения почвы служат сельскохозяйственные и промышленные предприятия, а так же жилые здания. При этом от промышленных и сельскохозяйственных объектов в почву поступают химические и органические соединения. Из почвы вредные вещества и болезнетворные бактерии могут проникнуть в грунтовые воды, которые могут поглощаться из почвы растениями, а затем через молоко и мясо попадать в организм человека. Через почву передаются такие заболевания, как  сибирская язва и столбняк. </a:t>
            </a:r>
            <a:endParaRPr lang="ru-RU" dirty="0">
              <a:solidFill>
                <a:schemeClr val="bg1"/>
              </a:solidFill>
            </a:endParaRPr>
          </a:p>
        </p:txBody>
      </p:sp>
    </p:spTree>
    <p:extLst>
      <p:ext uri="{BB962C8B-B14F-4D97-AF65-F5344CB8AC3E}">
        <p14:creationId xmlns:p14="http://schemas.microsoft.com/office/powerpoint/2010/main" val="2365643994"/>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r>
              <a:rPr lang="ru-RU" sz="2800" dirty="0">
                <a:latin typeface="Verdana"/>
              </a:rPr>
              <a:t>Окружающий нас мир и наш организм, это единое целое, все выбросы и загрязнения поступающие в среду обитания это урон нашему здоровью. Единству природы и человека должно соответствовать единство знаний о природе и человеке. Но как бы велики ни были наши знания, следует помнить о незнании. Именно им определяются вредные нежелательные последствия человеческой деятельности. Успехи науки не избавляют нас от незнания многих </a:t>
            </a:r>
            <a:r>
              <a:rPr lang="ru-RU" sz="2800" dirty="0" smtClean="0">
                <a:latin typeface="Verdana"/>
              </a:rPr>
              <a:t>аспектов </a:t>
            </a:r>
            <a:r>
              <a:rPr lang="ru-RU" sz="2800" dirty="0">
                <a:latin typeface="Verdana"/>
              </a:rPr>
              <a:t>жизни природы, общества, самих нас</a:t>
            </a:r>
            <a:r>
              <a:rPr lang="ru-RU" sz="2800" dirty="0" smtClean="0">
                <a:latin typeface="Verdana"/>
              </a:rPr>
              <a:t>.</a:t>
            </a:r>
            <a:endParaRPr lang="ru-RU" sz="2800" dirty="0"/>
          </a:p>
        </p:txBody>
      </p:sp>
    </p:spTree>
    <p:extLst>
      <p:ext uri="{BB962C8B-B14F-4D97-AF65-F5344CB8AC3E}">
        <p14:creationId xmlns:p14="http://schemas.microsoft.com/office/powerpoint/2010/main" val="5478678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264696"/>
          </a:xfrm>
        </p:spPr>
        <p:txBody>
          <a:bodyPr>
            <a:noAutofit/>
          </a:bodyPr>
          <a:lstStyle/>
          <a:p>
            <a:r>
              <a:rPr lang="ru-RU" sz="3600" dirty="0"/>
              <a:t>Если мы будем стараться как можно больше положительного </a:t>
            </a:r>
            <a:r>
              <a:rPr lang="ru-RU" sz="3600" dirty="0" smtClean="0"/>
              <a:t>делать </a:t>
            </a:r>
            <a:r>
              <a:rPr lang="ru-RU" sz="3600" dirty="0"/>
              <a:t>для окружающей среды этим мы </a:t>
            </a:r>
            <a:r>
              <a:rPr lang="ru-RU" sz="3600" dirty="0" smtClean="0"/>
              <a:t>продлим </a:t>
            </a:r>
            <a:r>
              <a:rPr lang="ru-RU" sz="3600" dirty="0"/>
              <a:t>свою жизнь и </a:t>
            </a:r>
            <a:r>
              <a:rPr lang="ru-RU" sz="3600" dirty="0" smtClean="0"/>
              <a:t>повысим уровень здоровья своего организма.</a:t>
            </a:r>
            <a:br>
              <a:rPr lang="ru-RU" sz="3600" dirty="0" smtClean="0"/>
            </a:br>
            <a:r>
              <a:rPr lang="ru-RU" sz="3600" dirty="0"/>
              <a:t/>
            </a:r>
            <a:br>
              <a:rPr lang="ru-RU" sz="3600" dirty="0"/>
            </a:br>
            <a:r>
              <a:rPr lang="ru-RU" sz="3600" dirty="0"/>
              <a:t>И нельзя не согласиться со словами, что все в этом мире взаимосвязано, ничто не исчезает и ничто не появляется ниоткуда.</a:t>
            </a:r>
            <a:r>
              <a:rPr lang="ru-RU" sz="3200" dirty="0"/>
              <a:t/>
            </a:r>
            <a:br>
              <a:rPr lang="ru-RU" sz="3200" dirty="0"/>
            </a:br>
            <a:endParaRPr lang="ru-RU" sz="3200" dirty="0"/>
          </a:p>
        </p:txBody>
      </p:sp>
    </p:spTree>
    <p:extLst>
      <p:ext uri="{BB962C8B-B14F-4D97-AF65-F5344CB8AC3E}">
        <p14:creationId xmlns:p14="http://schemas.microsoft.com/office/powerpoint/2010/main" val="2673216037"/>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465</Words>
  <Application>Microsoft Office PowerPoint</Application>
  <PresentationFormat>Экран (4:3)</PresentationFormat>
  <Paragraphs>18</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Влияние окружающей среды на здоровье человека.</vt:lpstr>
      <vt:lpstr>За последние десятилетия во многих регионах Земли внешняя среда по токсической и радиолучевой агрессивности стала другой, чем та, в которой происходила эволюция органического мира. По существу, мы как бы переселились на другую, более жестокую планету, лишь внешне похожую на Землю, где миллионы лет формировался наш организм. Адаптационные системы организма оказались беззащитными перед новыми видами биологической агрессии. Трагедия экологии переросла в трагедию эндоэкологии (приставка «эндо» означает «внутри организма»).  </vt:lpstr>
      <vt:lpstr>Загрязнения внешней среды привело к загрязнению среды внутренней. Мало того, что катастрофически падает здоровье людей: появились ранее неизвестные заболевания, причины их бывает очень трудно установить. Многие болезни стали излечиваться труднее, чем раньше.  Реакции организма на загрязнения зависят от индивидуальных особенностей: возраста, пола, состояния здоровья. Как правило, более уязвимы дети, пожилые и престарелые, больные люди.  </vt:lpstr>
      <vt:lpstr>Уровень жизни человека зависит от состояния окружающей природной среды:   </vt:lpstr>
      <vt:lpstr>Вода</vt:lpstr>
      <vt:lpstr>Воздух</vt:lpstr>
      <vt:lpstr>Почва</vt:lpstr>
      <vt:lpstr>Окружающий нас мир и наш организм, это единое целое, все выбросы и загрязнения поступающие в среду обитания это урон нашему здоровью. Единству природы и человека должно соответствовать единство знаний о природе и человеке. Но как бы велики ни были наши знания, следует помнить о незнании. Именно им определяются вредные нежелательные последствия человеческой деятельности. Успехи науки не избавляют нас от незнания многих аспектов жизни природы, общества, самих нас.</vt:lpstr>
      <vt:lpstr>Если мы будем стараться как можно больше положительного делать для окружающей среды этим мы продлим свою жизнь и повысим уровень здоровья своего организма.  И нельзя не согласиться со словами, что все в этом мире взаимосвязано, ничто не исчезает и ничто не появляется ниоткуда. </vt:lpstr>
      <vt:lpstr>Наш окружающий мир – это наш организм, оберегая окружающую среду – мы оберегаем свое здоровье.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окружающей среды на здоровье человека.</dc:title>
  <dc:creator>Настя</dc:creator>
  <cp:lastModifiedBy>Настя</cp:lastModifiedBy>
  <cp:revision>22</cp:revision>
  <dcterms:created xsi:type="dcterms:W3CDTF">2014-02-14T11:09:34Z</dcterms:created>
  <dcterms:modified xsi:type="dcterms:W3CDTF">2014-02-17T18:03:42Z</dcterms:modified>
</cp:coreProperties>
</file>