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0" autoAdjust="0"/>
    <p:restoredTop sz="94607" autoAdjust="0"/>
  </p:normalViewPr>
  <p:slideViewPr>
    <p:cSldViewPr>
      <p:cViewPr varScale="1">
        <p:scale>
          <a:sx n="81" d="100"/>
          <a:sy n="81" d="100"/>
        </p:scale>
        <p:origin x="-10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kxTA-_Tzl4g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BzhuulTOJIY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848000" cy="3060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Garamond" panose="02020404030301010803" pitchFamily="18" charset="0"/>
              </a:rPr>
              <a:t>Федеральный	 закон Российской Федерации от 23февраля 2013 г. №15 – ФЗ «Об охране здоровья граждан от воздействия окружающего табачного дыма и последствий потребления табака»</a:t>
            </a:r>
            <a:endParaRPr lang="ru-RU" b="1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1447800"/>
            <a:ext cx="8153400" cy="5181600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6.23. Вовлечение несовершеннолетнего в процесс потребления табака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Вовлечение несовершеннолетнего в процесс потребления табака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влечет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наложение административного штрафа на граждан в размере </a:t>
            </a:r>
            <a:r>
              <a:rPr lang="ru-RU" sz="2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одной тысячи до двух тысяч рублей.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Те же действия, совершенные родителями или иными законными представителями несовершеннолетнего, -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влекут наложение административного штрафа на граждан в размере </a:t>
            </a:r>
            <a:r>
              <a:rPr lang="ru-RU" sz="2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двух тысяч до трех тысяч рублей.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5721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5181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6.24. Нарушение установленного федеральным законом запрета курения табака на отдельных территориях, в помещениях и на объектах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Нарушение установленного федеральным законом запрета курения табака на отдельных территориях, в помещениях и на объектах, за исключением случаев, предусмотренных частью 2 настоящей статьи,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влечет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наложение административного штрафа на граждан в размере </a:t>
            </a:r>
            <a:r>
              <a:rPr lang="ru-RU" sz="2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пятисот до одной тысячи пятисот рублей.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Нарушение установленного федеральным законом запрета курения табака на детских площадках -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влечет наложение административного штрафа на граждан в размере </a:t>
            </a:r>
            <a:r>
              <a:rPr lang="ru-RU" sz="2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двух тысяч до трех тысяч рублей.</a:t>
            </a:r>
            <a:r>
              <a:rPr lang="ru-RU" b="1" i="1" dirty="0"/>
              <a:t/>
            </a:r>
            <a:br>
              <a:rPr lang="ru-RU" b="1" i="1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0052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r>
              <a:rPr lang="ru-RU" sz="8800" dirty="0" smtClean="0">
                <a:latin typeface="Bookman Old Style" panose="02050604050505020204" pitchFamily="18" charset="0"/>
              </a:rPr>
              <a:t>Спасибо!</a:t>
            </a:r>
            <a:endParaRPr lang="ru-RU" sz="88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0808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077200" cy="4191000"/>
          </a:xfrm>
        </p:spPr>
        <p:txBody>
          <a:bodyPr>
            <a:normAutofit fontScale="90000"/>
          </a:bodyPr>
          <a:lstStyle/>
          <a:p>
            <a:pPr lvl="0" algn="l">
              <a:spcBef>
                <a:spcPct val="20000"/>
              </a:spcBef>
            </a:pPr>
            <a:r>
              <a:rPr lang="ru-RU" sz="2800" b="1" dirty="0">
                <a:solidFill>
                  <a:prstClr val="black"/>
                </a:solidFill>
                <a:latin typeface="Times New Roman"/>
                <a:ea typeface="Times New Roman"/>
              </a:rPr>
              <a:t>Статья 1. Предмет регулирования настоящего Федерального закона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Настоящий Федеральный закон в соответствии с Рамочной конвенцией Всемирной организации здравоохранения по борьбе против табака регулирует отношения, возникающие в сфере охраны здоровья граждан от воздействия окружающего табачного дыма и последствий потребления табака</a:t>
            </a:r>
            <a:r>
              <a:rPr lang="ru-RU" sz="2800" dirty="0" smtClean="0">
                <a:solidFill>
                  <a:prstClr val="black"/>
                </a:solidFill>
                <a:latin typeface="Times New Roman"/>
                <a:ea typeface="Times New Roman"/>
              </a:rPr>
              <a:t>.</a:t>
            </a:r>
            <a:br>
              <a:rPr lang="ru-RU" sz="2800" dirty="0" smtClean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r>
              <a:rPr lang="ru-RU" sz="1800" dirty="0" smtClean="0">
                <a:hlinkClick r:id="rId2"/>
              </a:rPr>
              <a:t>http://youtu.be/kxTA-_Tzl4g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427383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2200" b="1" dirty="0">
                <a:latin typeface="Times New Roman"/>
                <a:ea typeface="Times New Roman"/>
              </a:rPr>
              <a:t/>
            </a:r>
            <a:br>
              <a:rPr lang="ru-RU" sz="2200" b="1" dirty="0">
                <a:latin typeface="Times New Roman"/>
                <a:ea typeface="Times New Roman"/>
              </a:rPr>
            </a:br>
            <a:r>
              <a:rPr lang="ru-RU" sz="2200" b="1" dirty="0" smtClean="0">
                <a:latin typeface="Times New Roman"/>
                <a:ea typeface="Times New Roman"/>
              </a:rPr>
              <a:t>Статья </a:t>
            </a:r>
            <a:r>
              <a:rPr lang="ru-RU" sz="2200" b="1" dirty="0">
                <a:latin typeface="Times New Roman"/>
                <a:ea typeface="Times New Roman"/>
              </a:rPr>
              <a:t>2. Основные понятия, используемые в настоящем </a:t>
            </a:r>
            <a:r>
              <a:rPr lang="ru-RU" sz="2200" b="1" dirty="0" smtClean="0">
                <a:latin typeface="Times New Roman"/>
                <a:ea typeface="Times New Roman"/>
              </a:rPr>
              <a:t>Федеральном законе</a:t>
            </a:r>
            <a:r>
              <a:rPr lang="ru-RU" sz="2200" dirty="0" smtClean="0">
                <a:latin typeface="Times New Roman"/>
                <a:ea typeface="Times New Roman"/>
              </a:rPr>
              <a:t/>
            </a:r>
            <a:br>
              <a:rPr lang="ru-RU" sz="2200" dirty="0" smtClean="0">
                <a:latin typeface="Times New Roman"/>
                <a:ea typeface="Times New Roman"/>
              </a:rPr>
            </a:br>
            <a:r>
              <a:rPr lang="ru-RU" sz="2200" dirty="0" smtClean="0">
                <a:latin typeface="Times New Roman"/>
                <a:ea typeface="Times New Roman"/>
              </a:rPr>
              <a:t>1</a:t>
            </a:r>
            <a:r>
              <a:rPr lang="ru-RU" sz="2200" dirty="0">
                <a:latin typeface="Times New Roman"/>
                <a:ea typeface="Times New Roman"/>
              </a:rPr>
              <a:t>. Для целей настоящего Федерального закона используются следующие основные понятия</a:t>
            </a:r>
            <a:r>
              <a:rPr lang="ru-RU" sz="2200" dirty="0" smtClean="0">
                <a:latin typeface="Times New Roman"/>
                <a:ea typeface="Times New Roman"/>
              </a:rPr>
              <a:t>: курение </a:t>
            </a:r>
            <a:r>
              <a:rPr lang="ru-RU" sz="2200" dirty="0">
                <a:latin typeface="Times New Roman"/>
                <a:ea typeface="Times New Roman"/>
              </a:rPr>
              <a:t>табака, </a:t>
            </a:r>
            <a:r>
              <a:rPr lang="ru-RU" sz="2200" dirty="0" smtClean="0">
                <a:latin typeface="Times New Roman"/>
                <a:ea typeface="Times New Roman"/>
              </a:rPr>
              <a:t>окружающий табачный дым, последствия </a:t>
            </a:r>
            <a:r>
              <a:rPr lang="ru-RU" sz="2200" dirty="0">
                <a:latin typeface="Times New Roman"/>
                <a:ea typeface="Times New Roman"/>
              </a:rPr>
              <a:t>потребления табака, потребление табака, спонсорство табака, табачные </a:t>
            </a:r>
            <a:r>
              <a:rPr lang="ru-RU" sz="2200" dirty="0" smtClean="0">
                <a:latin typeface="Times New Roman"/>
                <a:ea typeface="Times New Roman"/>
              </a:rPr>
              <a:t>организации.  </a:t>
            </a:r>
            <a:r>
              <a:rPr lang="ru-RU" sz="2200" dirty="0">
                <a:latin typeface="Times New Roman"/>
                <a:ea typeface="Times New Roman"/>
              </a:rPr>
              <a:t/>
            </a:r>
            <a:br>
              <a:rPr lang="ru-RU" sz="2200" dirty="0">
                <a:latin typeface="Times New Roman"/>
                <a:ea typeface="Times New Roman"/>
              </a:rPr>
            </a:br>
            <a:r>
              <a:rPr lang="ru-RU" sz="2200" dirty="0" smtClean="0">
                <a:latin typeface="Times New Roman"/>
                <a:ea typeface="Times New Roman"/>
              </a:rPr>
              <a:t> Иные </a:t>
            </a:r>
            <a:r>
              <a:rPr lang="ru-RU" sz="2200" dirty="0">
                <a:latin typeface="Times New Roman"/>
                <a:ea typeface="Times New Roman"/>
              </a:rPr>
              <a:t>понятия используются в настоящем Федеральном законе в значениях, определенных Рамочной конвенцией Всемирной организации здравоохранения по борьбе против табака, Федеральным законом от 22 декабря 2008 года N 268-ФЗ "Технический регламент на табачную продукцию", Федеральным законом от 21 ноября 2011 года N 323-ФЗ "Об основах охраны здоровья граждан в Российской Федерации", Федеральным законом от 28 декабря 2009 года N 381-ФЗ "Об основах государственного регулирования торговой деятельности в Российской Федерации".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3554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077200" cy="5029200"/>
          </a:xfrm>
        </p:spPr>
        <p:txBody>
          <a:bodyPr>
            <a:noAutofit/>
          </a:bodyPr>
          <a:lstStyle/>
          <a:p>
            <a:pPr algn="l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 Запрет курения табака на отдельных территориях,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помещениях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на объектах 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Для предотвращения воздействия окружающего табачного дыма на здоровье человека запрещается курение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табака: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на территориях и в помещениях, предназначенных для оказания образовательных услуг, услуг учреждениями культуры и учреждениями органов по делам молодежи, услуг в области физической культуры и спорта;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на территориях и в помещениях, предназначенных для оказания медицинских, реабилитационных и санаторно-курортных услуг;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в поездах дальнего следования, на судах, находящихся в дальнем плавании, при оказании услуг по перевозкам пассажиров;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на воздушных судах, на всех видах общественного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и пригородного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сообщения,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местах на открытом воздухе на расстоянии менее чем пятнадцать метров от входов в помещения железнодорожных вокзалов, автовокзалов, аэропортов, морских портов, речных портов, станций метрополитенов, а также на станциях метрополитенов, в помещениях железнодорожных вокзалов, автовокзалов, аэропортов, морских портов, речных портов, предназначенных для оказания услуг по перевозкам пассажиров;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350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0000"/>
          </a:bodyPr>
          <a:lstStyle/>
          <a:p>
            <a:pPr algn="l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в помещениях, предназначенных для предоставления жилищных услуг, гостиничных услуг, услуг по временному размещению и (или) обеспечению временного проживания;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в помещениях, предназначенных для предоставления бытовых услуг, услуг торговли, общественного питания, помещениях рынков, в нестационарных торговых объектах;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в помещениях социальных служб;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 в помещениях, занятых органами государственной власти, органами местного самоуправления;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9) на рабочих местах и в рабочих зонах, организованных в помещениях;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10) в лифтах и помещениях общего пользования многоквартирных домов;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11) на детских площадках и в границах территорий, занятых пляжами;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12) на пассажирских платформах, используемых исключительно для посадки в поезда, высадки из поездов пассажиров при их перевозках в пригородном сообщении;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13) на автозаправочных станциях.</a:t>
            </a:r>
            <a: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9190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8001000" cy="1752600"/>
          </a:xfrm>
        </p:spPr>
        <p:txBody>
          <a:bodyPr>
            <a:normAutofit/>
          </a:bodyPr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09600" y="1810524"/>
            <a:ext cx="80772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16. Запрет рекламы и стимулирования продажи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табака спонсорства табака.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сокращения спроса на табак и табачные изделия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 запрет рекламы  и стимулирования продажа табака, спонсорство табака, а именно реклама и стимулирование продажи табака, табачной продукции и потребление табака среди населения бесплатно, в том числе в виде подарков, применение скидок с цены табачных изделий любыми способами, в том числе издания купонов и талонов, организация и проведение мероприятий (в том числе лотерей, конкурсов, игр) условием участия в которых является приобретение табачных изделий.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011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524000"/>
            <a:ext cx="8153400" cy="5105400"/>
          </a:xfrm>
        </p:spPr>
        <p:txBody>
          <a:bodyPr>
            <a:normAutofit fontScale="90000"/>
          </a:bodyPr>
          <a:lstStyle/>
          <a:p>
            <a:pPr algn="l"/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17. Оказание гражданам медицинской помощи, направленной на прекращение потребления табака, лечение табачной зависимости и последствий потребления табака</a:t>
            </a:r>
            <a:b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Лицам, потребляющим табак и обратившимся в медицинские организации, оказывается медицинская помощь, направленная на прекращение потребления табака, лечение табачной зависимости и последствий потребления табака.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Оказание гражданам медицинской помощи, направленной на прекращение потребления табака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 в соответствии с программой государственных гарантий бесплатного оказания гражданам медицинской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помощи.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Лечащий врач обязан дать пациенту, обратившемуся за оказанием медицинской помощи в медицинскую организацию независимо от причины обращения, рекомендации о прекращении потребления табака и предоставить необходимую информацию о медицинской помощи, которая может быть оказана.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787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Autofit/>
          </a:bodyPr>
          <a:lstStyle/>
          <a:p>
            <a:pPr algn="l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20. Запрет продажи табачной продукции несовершеннолетним и несовершеннолетними, потребления табака несовершеннолетними, а также вовлечения детей в процесс потребления табака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Запрещаются продажа табачной продукции несовершеннолетним и несовершеннолетними, вовлечение детей в процесс потребления табака путем покупки для них либо передачи им табачных изделий или табачной продукции, предложения, требования употребить табачные изделия или табачную продукцию любым способом.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В случае возникновения у лица, непосредственно осуществляющего отпуск табачной продукции (продавца), сомнения в достижении лицом, приобретающим табачную продукцию (покупателем), совершеннолетия продавец обязан потребовать у покупателя документ, удостоверяющий его личность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позволяющий установить возраст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покупателя.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Продавец обязан отказать покупателю в продаже табачной продукции, если в отношении покупателя имеются сомнения в достижении им совершеннолетия, а документ, удостоверяющий личность покупателя и позволяющий установить его возраст, не представлен.</a:t>
            </a:r>
          </a:p>
        </p:txBody>
      </p:sp>
    </p:spTree>
    <p:extLst>
      <p:ext uri="{BB962C8B-B14F-4D97-AF65-F5344CB8AC3E}">
        <p14:creationId xmlns:p14="http://schemas.microsoft.com/office/powerpoint/2010/main" xmlns="" val="202986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4419599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21 ОКТЯБРЯ 2013  №274 - ФЗ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ВНЕСЕНИИ ИЗМЕНЕНИЙ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КОДЕКС РОССИЙСКОЙ ФЕДЕРАЦИИ ОБ АДМИНИСТРАТИВНЫХ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ПРАВОНАРУШЕНИЯХ И ФЕДЕРАЛЬНЫЙ ЗАКОН "О РЕКЛАМЕ"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СВЯЗИ С ПРИНЯТИЕМ ФЕДЕРАЛЬНОГО ЗАКОНА "ОБ ОХРАНЕ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 ГРАЖДАН ОТ ВОЗДЕЙСТВИЯ ОКРУЖАЮЩЕГО ТАБАЧНОГО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ДЫМА И ПОСЛЕДСТВИЙ ПОТРЕБЛЕНИЯ ТАБАКА"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9600" y="5791200"/>
            <a:ext cx="7924800" cy="533400"/>
          </a:xfrm>
        </p:spPr>
        <p:txBody>
          <a:bodyPr>
            <a:normAutofit/>
          </a:bodyPr>
          <a:lstStyle/>
          <a:p>
            <a:r>
              <a:rPr lang="en-US" sz="1400" dirty="0" smtClean="0">
                <a:hlinkClick r:id="rId2"/>
              </a:rPr>
              <a:t>http://www.youtube.com/watch?v=BzhuulTOJIY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49002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</TotalTime>
  <Words>70</Words>
  <Application>Microsoft Office PowerPoint</Application>
  <PresentationFormat>Экран (4:3)</PresentationFormat>
  <Paragraphs>15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Федеральный  закон Российской Федерации от 23февраля 2013 г. №15 – ФЗ «Об охране здоровья граждан от воздействия окружающего табачного дыма и последствий потребления табака»</vt:lpstr>
      <vt:lpstr>Статья 1. Предмет регулирования настоящего Федерального закона Настоящий Федеральный закон в соответствии с Рамочной конвенцией Всемирной организации здравоохранения по борьбе против табака регулирует отношения, возникающие в сфере охраны здоровья граждан от воздействия окружающего табачного дыма и последствий потребления табака.  http://youtu.be/kxTA-_Tzl4g</vt:lpstr>
      <vt:lpstr> Статья 2. Основные понятия, используемые в настоящем Федеральном законе 1. Для целей настоящего Федерального закона используются следующие основные понятия: курение табака, окружающий табачный дым, последствия потребления табака, потребление табака, спонсорство табака, табачные организации.    Иные понятия используются в настоящем Федеральном законе в значениях, определенных Рамочной конвенцией Всемирной организации здравоохранения по борьбе против табака, Федеральным законом от 22 декабря 2008 года N 268-ФЗ "Технический регламент на табачную продукцию", Федеральным законом от 21 ноября 2011 года N 323-ФЗ "Об основах охраны здоровья граждан в Российской Федерации", Федеральным законом от 28 декабря 2009 года N 381-ФЗ "Об основах государственного регулирования торговой деятельности в Российской Федерации". </vt:lpstr>
      <vt:lpstr>               Статья 12. Запрет курения табака на отдельных территориях, в помещениях и на объектах  1. Для предотвращения воздействия окружающего табачного дыма на здоровье человека запрещается курение табака: 1) на территориях и в помещениях, предназначенных для оказания образовательных услуг, услуг учреждениями культуры и учреждениями органов по делам молодежи, услуг в области физической культуры и спорта; 2) на территориях и в помещениях, предназначенных для оказания медицинских, реабилитационных и санаторно-курортных услуг; 3) в поездах дальнего следования, на судах, находящихся в дальнем плавании, при оказании услуг по перевозкам пассажиров; 4) на воздушных судах, на всех видах общественного транспорта городского и пригородного сообщения, в местах на открытом воздухе на расстоянии менее чем пятнадцать метров от входов в помещения железнодорожных вокзалов, автовокзалов, аэропортов, морских портов, речных портов, станций метрополитенов, а также на станциях метрополитенов, в помещениях железнодорожных вокзалов, автовокзалов, аэропортов, морских портов, речных портов, предназначенных для оказания услуг по перевозкам пассажиров;               </vt:lpstr>
      <vt:lpstr> 5) в помещениях, предназначенных для предоставления жилищных услуг, гостиничных услуг, услуг по временному размещению и (или) обеспечению временного проживания; 6) в помещениях, предназначенных для предоставления бытовых услуг, услуг торговли, общественного питания, помещениях рынков, в нестационарных торговых объектах; 7) в помещениях социальных служб; 8) в помещениях, занятых органами государственной власти, органами местного самоуправления; 9) на рабочих местах и в рабочих зонах, организованных в помещениях; 10) в лифтах и помещениях общего пользования многоквартирных домов; 11) на детских площадках и в границах территорий, занятых пляжами; 12) на пассажирских платформах, используемых исключительно для посадки в поезда, высадки из поездов пассажиров при их перевозках в пригородном сообщении; 13) на автозаправочных станциях. </vt:lpstr>
      <vt:lpstr>  </vt:lpstr>
      <vt:lpstr>Статья 17. Оказание гражданам медицинской помощи, направленной на прекращение потребления табака, лечение табачной зависимости и последствий потребления табака 1. Лицам, потребляющим табак и обратившимся в медицинские организации, оказывается медицинская помощь, направленная на прекращение потребления табака, лечение табачной зависимости и последствий потребления табака. 2. Оказание гражданам медицинской помощи, направленной на прекращение потребления табака, осуществляется в соответствии с программой государственных гарантий бесплатного оказания гражданам медицинской помощи. 3. Лечащий врач обязан дать пациенту, обратившемуся за оказанием медицинской помощи в медицинскую организацию независимо от причины обращения, рекомендации о прекращении потребления табака и предоставить необходимую информацию о медицинской помощи, которая может быть оказана. </vt:lpstr>
      <vt:lpstr>   Статья 20. Запрет продажи табачной продукции несовершеннолетним и несовершеннолетними, потребления табака несовершеннолетними, а также вовлечения детей в процесс потребления табака 1. Запрещаются продажа табачной продукции несовершеннолетним и несовершеннолетними, вовлечение детей в процесс потребления табака путем покупки для них либо передачи им табачных изделий или табачной продукции, предложения, требования употребить табачные изделия или табачную продукцию любым способом. 2. В случае возникновения у лица, непосредственно осуществляющего отпуск табачной продукции (продавца), сомнения в достижении лицом, приобретающим табачную продукцию (покупателем), совершеннолетия продавец обязан потребовать у покупателя документ, удостоверяющий его личность и позволяющий установить возраст покупателя. 3. Продавец обязан отказать покупателю в продаже табачной продукции, если в отношении покупателя имеются сомнения в достижении им совершеннолетия, а документ, удостоверяющий личность покупателя и позволяющий установить его возраст, не представлен.</vt:lpstr>
      <vt:lpstr>     ФЕДЕРАЛЬНЫЙ ЗАКОН ОТ 21 ОКТЯБРЯ 2013  №274 - ФЗ   О ВНЕСЕНИИ ИЗМЕНЕНИЙ В КОДЕКС РОССИЙСКОЙ ФЕДЕРАЦИИ ОБ АДМИНИСТРАТИВНЫХ ПРАВОНАРУШЕНИЯХ И ФЕДЕРАЛЬНЫЙ ЗАКОН "О РЕКЛАМЕ" В СВЯЗИ С ПРИНЯТИЕМ ФЕДЕРАЛЬНОГО ЗАКОНА "ОБ ОХРАНЕ ЗДОРОВЬЯ ГРАЖДАН ОТ ВОЗДЕЙСТВИЯ ОКРУЖАЮЩЕГО ТАБАЧНОГО ДЫМА И ПОСЛЕДСТВИЙ ПОТРЕБЛЕНИЯ ТАБАКА"   </vt:lpstr>
      <vt:lpstr>Статья 6.23. Вовлечение несовершеннолетнего в процесс потребления табака  1. Вовлечение несовершеннолетнего в процесс потребления табака - влечет наложение административного штрафа на граждан в размере от одной тысячи до двух тысяч рублей. 2. Те же действия, совершенные родителями или иными законными представителями несовершеннолетнего, - влекут наложение административного штрафа на граждан в размере от двух тысяч до трех тысяч рублей.  </vt:lpstr>
      <vt:lpstr>   Статья 6.24. Нарушение установленного федеральным законом запрета курения табака на отдельных территориях, в помещениях и на объектах  1. Нарушение установленного федеральным законом запрета курения табака на отдельных территориях, в помещениях и на объектах, за исключением случаев, предусмотренных частью 2 настоящей статьи, - влечет наложение административного штрафа на граждан в размере от пятисот до одной тысячи пятисот рублей. 2. Нарушение установленного федеральным законом запрета курения табака на детских площадках - влечет наложение административного штрафа на граждан в размере от двух тысяч до трех тысяч рублей.  </vt:lpstr>
      <vt:lpstr>Спасибо!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Катенок</dc:creator>
  <cp:lastModifiedBy>Дмитрий</cp:lastModifiedBy>
  <cp:revision>27</cp:revision>
  <dcterms:created xsi:type="dcterms:W3CDTF">2013-10-28T09:12:00Z</dcterms:created>
  <dcterms:modified xsi:type="dcterms:W3CDTF">2014-11-19T06:47:48Z</dcterms:modified>
</cp:coreProperties>
</file>