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8EE8B-0311-4DFC-8236-A3D88DD9E85F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8EB05-1FD7-4F5B-8FF6-6B745352D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3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8B8248-6105-4557-89B4-7850EE4CCD37}" type="slidenum">
              <a:rPr lang="ru-RU">
                <a:latin typeface="Arial" charset="0"/>
              </a:rPr>
              <a:pPr eaLnBrk="1" hangingPunct="1"/>
              <a:t>1</a:t>
            </a:fld>
            <a:endParaRPr lang="ru-RU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ED20C-87E3-4A52-B2F8-64EAE852D70F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>
              <a:latin typeface="Arial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6525" y="188913"/>
            <a:ext cx="8778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>
              <a:latin typeface="Arial" charset="0"/>
            </a:endParaRPr>
          </a:p>
        </p:txBody>
      </p:sp>
      <p:pic>
        <p:nvPicPr>
          <p:cNvPr id="3077" name="Picture 4" descr="DSC00040"/>
          <p:cNvPicPr>
            <a:picLocks noChangeAspect="1" noChangeArrowheads="1"/>
          </p:cNvPicPr>
          <p:nvPr/>
        </p:nvPicPr>
        <p:blipFill>
          <a:blip r:embed="rId3">
            <a:lum bright="6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2"/>
          <a:stretch>
            <a:fillRect/>
          </a:stretch>
        </p:blipFill>
        <p:spPr bwMode="auto">
          <a:xfrm>
            <a:off x="228600" y="3073400"/>
            <a:ext cx="4953000" cy="3578225"/>
          </a:xfrm>
          <a:prstGeom prst="rect">
            <a:avLst/>
          </a:prstGeom>
          <a:noFill/>
          <a:ln w="254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454025" y="252413"/>
            <a:ext cx="82835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/>
              <a:t>Управление образования администрации ЗАТО г. Североморск</a:t>
            </a:r>
          </a:p>
          <a:p>
            <a:pPr algn="ctr" eaLnBrk="1" hangingPunct="1"/>
            <a:r>
              <a:rPr lang="ru-RU"/>
              <a:t>Муниципальное образовательное учреждение дополнительного образования детей</a:t>
            </a:r>
          </a:p>
          <a:p>
            <a:pPr algn="ctr" eaLnBrk="1" hangingPunct="1"/>
            <a:r>
              <a:rPr lang="ru-RU"/>
              <a:t>Североморский Дом творчества детей и юношества </a:t>
            </a:r>
            <a:endParaRPr lang="ru-RU">
              <a:latin typeface="Arial" charset="0"/>
            </a:endParaRPr>
          </a:p>
        </p:txBody>
      </p:sp>
      <p:sp>
        <p:nvSpPr>
          <p:cNvPr id="3079" name="WordArt 6"/>
          <p:cNvSpPr>
            <a:spLocks noChangeArrowheads="1" noChangeShapeType="1" noTextEdit="1"/>
          </p:cNvSpPr>
          <p:nvPr/>
        </p:nvSpPr>
        <p:spPr bwMode="auto">
          <a:xfrm>
            <a:off x="609600" y="1371600"/>
            <a:ext cx="7991475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"Радужные  паруса"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5334000" y="3124200"/>
            <a:ext cx="35814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/>
              <a:t>Открытый урок </a:t>
            </a:r>
          </a:p>
          <a:p>
            <a:pPr algn="ctr" eaLnBrk="1" hangingPunct="1"/>
            <a:r>
              <a:rPr lang="ru-RU"/>
              <a:t>педагога дополнительного образования </a:t>
            </a:r>
          </a:p>
          <a:p>
            <a:pPr algn="ctr" eaLnBrk="1" hangingPunct="1"/>
            <a:r>
              <a:rPr lang="en-US"/>
              <a:t>I </a:t>
            </a:r>
            <a:r>
              <a:rPr lang="ru-RU"/>
              <a:t>квалификационной категории,</a:t>
            </a:r>
          </a:p>
          <a:p>
            <a:pPr algn="ctr" eaLnBrk="1" hangingPunct="1"/>
            <a:r>
              <a:rPr lang="ru-RU"/>
              <a:t>руководителя хоровой студии «Радуга»</a:t>
            </a:r>
          </a:p>
          <a:p>
            <a:pPr algn="ctr" eaLnBrk="1" hangingPunct="1"/>
            <a:endParaRPr lang="ru-RU">
              <a:latin typeface="Arial" charset="0"/>
            </a:endParaRPr>
          </a:p>
          <a:p>
            <a:pPr algn="ctr" eaLnBrk="1" hangingPunct="1"/>
            <a:r>
              <a:rPr lang="ru-RU"/>
              <a:t>К А Р Т А М Ы Ш Е В О Й </a:t>
            </a:r>
            <a:endParaRPr lang="ru-RU">
              <a:latin typeface="Arial" charset="0"/>
            </a:endParaRPr>
          </a:p>
          <a:p>
            <a:pPr algn="ctr" eaLnBrk="1" hangingPunct="1"/>
            <a:r>
              <a:rPr lang="ru-RU"/>
              <a:t>Е К А Т Е Р И Н Ы    </a:t>
            </a:r>
          </a:p>
          <a:p>
            <a:pPr algn="ctr" eaLnBrk="1" hangingPunct="1"/>
            <a:r>
              <a:rPr lang="ru-RU"/>
              <a:t>В Я Ч Е С Л А В О В Н Ы  </a:t>
            </a:r>
            <a:r>
              <a:rPr lang="ru-RU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9474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8957F-8EAC-484D-A25A-B27CB71CF3B6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667000" y="381000"/>
            <a:ext cx="6858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r>
              <a:rPr lang="ru-RU">
                <a:latin typeface="Arial" charset="0"/>
              </a:rPr>
              <a:t>До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352800" y="381000"/>
            <a:ext cx="6858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r>
              <a:rPr lang="ru-RU">
                <a:latin typeface="Arial" charset="0"/>
              </a:rPr>
              <a:t>Ре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038600" y="381000"/>
            <a:ext cx="6858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r>
              <a:rPr lang="ru-RU">
                <a:latin typeface="Arial" charset="0"/>
              </a:rPr>
              <a:t>Ми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724400" y="381000"/>
            <a:ext cx="6858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r>
              <a:rPr lang="ru-RU">
                <a:latin typeface="Arial" charset="0"/>
              </a:rPr>
              <a:t>Фа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410200" y="381000"/>
            <a:ext cx="6858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r>
              <a:rPr lang="ru-RU">
                <a:latin typeface="Arial" charset="0"/>
              </a:rPr>
              <a:t>Соль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6096000" y="381000"/>
            <a:ext cx="6858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r>
              <a:rPr lang="ru-RU">
                <a:latin typeface="Arial" charset="0"/>
              </a:rPr>
              <a:t>Ля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6781800" y="381000"/>
            <a:ext cx="6858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r>
              <a:rPr lang="ru-RU">
                <a:latin typeface="Arial" charset="0"/>
              </a:rPr>
              <a:t>Си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7467600" y="381000"/>
            <a:ext cx="6858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r>
              <a:rPr lang="ru-RU">
                <a:latin typeface="Arial" charset="0"/>
              </a:rPr>
              <a:t>До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3200400" y="381000"/>
            <a:ext cx="3048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3886200" y="381000"/>
            <a:ext cx="3048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5257800" y="381000"/>
            <a:ext cx="3048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5943600" y="381000"/>
            <a:ext cx="3048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6629400" y="381000"/>
            <a:ext cx="3048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8001000" y="381000"/>
            <a:ext cx="1524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8384" name="Picture 16"/>
          <p:cNvPicPr>
            <a:picLocks noChangeAspect="1" noChangeArrowheads="1"/>
          </p:cNvPicPr>
          <p:nvPr/>
        </p:nvPicPr>
        <p:blipFill>
          <a:blip r:embed="rId2">
            <a:lum bright="1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" b="7559"/>
          <a:stretch>
            <a:fillRect/>
          </a:stretch>
        </p:blipFill>
        <p:spPr bwMode="auto">
          <a:xfrm>
            <a:off x="457200" y="2286000"/>
            <a:ext cx="1506538" cy="434340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8763000" y="3352800"/>
            <a:ext cx="0" cy="22860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>
            <a:off x="8610600" y="3352800"/>
            <a:ext cx="0" cy="2286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87" name="Oval 19"/>
          <p:cNvSpPr>
            <a:spLocks noChangeArrowheads="1"/>
          </p:cNvSpPr>
          <p:nvPr/>
        </p:nvSpPr>
        <p:spPr bwMode="auto">
          <a:xfrm>
            <a:off x="2590800" y="5791200"/>
            <a:ext cx="5334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>
            <a:off x="2362200" y="59436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89" name="Oval 21"/>
          <p:cNvSpPr>
            <a:spLocks noChangeArrowheads="1"/>
          </p:cNvSpPr>
          <p:nvPr/>
        </p:nvSpPr>
        <p:spPr bwMode="auto">
          <a:xfrm>
            <a:off x="3352800" y="5638800"/>
            <a:ext cx="5334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90" name="Oval 22"/>
          <p:cNvSpPr>
            <a:spLocks noChangeArrowheads="1"/>
          </p:cNvSpPr>
          <p:nvPr/>
        </p:nvSpPr>
        <p:spPr bwMode="auto">
          <a:xfrm>
            <a:off x="4800600" y="5181600"/>
            <a:ext cx="5334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91" name="Oval 23"/>
          <p:cNvSpPr>
            <a:spLocks noChangeArrowheads="1"/>
          </p:cNvSpPr>
          <p:nvPr/>
        </p:nvSpPr>
        <p:spPr bwMode="auto">
          <a:xfrm>
            <a:off x="6248400" y="4572000"/>
            <a:ext cx="533400" cy="3048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92" name="Oval 24"/>
          <p:cNvSpPr>
            <a:spLocks noChangeArrowheads="1"/>
          </p:cNvSpPr>
          <p:nvPr/>
        </p:nvSpPr>
        <p:spPr bwMode="auto">
          <a:xfrm>
            <a:off x="7620000" y="4038600"/>
            <a:ext cx="5334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228600" y="4254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/>
              <a:t>ЗВУКОРЯД</a:t>
            </a:r>
            <a:r>
              <a:rPr lang="ru-RU" sz="3600"/>
              <a:t> </a:t>
            </a:r>
            <a:endParaRPr lang="ru-RU" sz="3600" b="1"/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>
            <a:off x="457200" y="33528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>
            <a:off x="457200" y="39624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>
            <a:off x="457200" y="44958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>
            <a:off x="457200" y="50292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>
            <a:off x="457200" y="55626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9" name="Oval 31"/>
          <p:cNvSpPr>
            <a:spLocks noChangeArrowheads="1"/>
          </p:cNvSpPr>
          <p:nvPr/>
        </p:nvSpPr>
        <p:spPr bwMode="auto">
          <a:xfrm>
            <a:off x="6934200" y="4343400"/>
            <a:ext cx="533400" cy="3048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400" name="Oval 32"/>
          <p:cNvSpPr>
            <a:spLocks noChangeArrowheads="1"/>
          </p:cNvSpPr>
          <p:nvPr/>
        </p:nvSpPr>
        <p:spPr bwMode="auto">
          <a:xfrm>
            <a:off x="4114800" y="5410200"/>
            <a:ext cx="533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401" name="Oval 33"/>
          <p:cNvSpPr>
            <a:spLocks noChangeArrowheads="1"/>
          </p:cNvSpPr>
          <p:nvPr/>
        </p:nvSpPr>
        <p:spPr bwMode="auto">
          <a:xfrm>
            <a:off x="5562600" y="4876800"/>
            <a:ext cx="533400" cy="3048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05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  <p:bldP spid="58371" grpId="0" animBg="1"/>
      <p:bldP spid="58372" grpId="0" animBg="1"/>
      <p:bldP spid="58373" grpId="0" animBg="1"/>
      <p:bldP spid="58374" grpId="0" animBg="1"/>
      <p:bldP spid="58375" grpId="0" animBg="1"/>
      <p:bldP spid="58376" grpId="0" animBg="1"/>
      <p:bldP spid="58377" grpId="0" animBg="1"/>
      <p:bldP spid="58387" grpId="0" animBg="1"/>
      <p:bldP spid="58388" grpId="0" animBg="1"/>
      <p:bldP spid="58389" grpId="0" animBg="1"/>
      <p:bldP spid="58390" grpId="0" animBg="1"/>
      <p:bldP spid="58391" grpId="0" animBg="1"/>
      <p:bldP spid="58392" grpId="0" animBg="1"/>
      <p:bldP spid="58399" grpId="0" animBg="1"/>
      <p:bldP spid="58400" grpId="0" animBg="1"/>
      <p:bldP spid="584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AEA87-3499-43E0-A1D4-B2A1BCF135F8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609600" y="4114800"/>
            <a:ext cx="8305800" cy="0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609600" y="1905000"/>
            <a:ext cx="8305800" cy="0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609600" y="2667000"/>
            <a:ext cx="8305800" cy="0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609600" y="3429000"/>
            <a:ext cx="8305800" cy="0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>
            <a:off x="685800" y="4876800"/>
            <a:ext cx="8229600" cy="0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0" name="Oval 21"/>
          <p:cNvSpPr>
            <a:spLocks noChangeArrowheads="1"/>
          </p:cNvSpPr>
          <p:nvPr/>
        </p:nvSpPr>
        <p:spPr bwMode="auto">
          <a:xfrm>
            <a:off x="3352800" y="4876800"/>
            <a:ext cx="838200" cy="609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Oval 22"/>
          <p:cNvSpPr>
            <a:spLocks noChangeArrowheads="1"/>
          </p:cNvSpPr>
          <p:nvPr/>
        </p:nvSpPr>
        <p:spPr bwMode="auto">
          <a:xfrm>
            <a:off x="4191000" y="4495800"/>
            <a:ext cx="838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Oval 23"/>
          <p:cNvSpPr>
            <a:spLocks noChangeArrowheads="1"/>
          </p:cNvSpPr>
          <p:nvPr/>
        </p:nvSpPr>
        <p:spPr bwMode="auto">
          <a:xfrm>
            <a:off x="5105400" y="4191000"/>
            <a:ext cx="8382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Oval 24"/>
          <p:cNvSpPr>
            <a:spLocks noChangeArrowheads="1"/>
          </p:cNvSpPr>
          <p:nvPr/>
        </p:nvSpPr>
        <p:spPr bwMode="auto">
          <a:xfrm>
            <a:off x="5943600" y="3733800"/>
            <a:ext cx="838200" cy="6096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Oval 25"/>
          <p:cNvSpPr>
            <a:spLocks noChangeArrowheads="1"/>
          </p:cNvSpPr>
          <p:nvPr/>
        </p:nvSpPr>
        <p:spPr bwMode="auto">
          <a:xfrm>
            <a:off x="6858000" y="3429000"/>
            <a:ext cx="838200" cy="6096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Oval 26"/>
          <p:cNvSpPr>
            <a:spLocks noChangeArrowheads="1"/>
          </p:cNvSpPr>
          <p:nvPr/>
        </p:nvSpPr>
        <p:spPr bwMode="auto">
          <a:xfrm>
            <a:off x="7772400" y="3048000"/>
            <a:ext cx="838200" cy="6096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26" name="Picture 28"/>
          <p:cNvPicPr>
            <a:picLocks noChangeAspect="1" noChangeArrowheads="1"/>
          </p:cNvPicPr>
          <p:nvPr/>
        </p:nvPicPr>
        <p:blipFill>
          <a:blip r:embed="rId2">
            <a:lum bright="1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" b="7559"/>
          <a:stretch>
            <a:fillRect/>
          </a:stretch>
        </p:blipFill>
        <p:spPr bwMode="auto">
          <a:xfrm>
            <a:off x="609600" y="457200"/>
            <a:ext cx="2008188" cy="579120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Line 30"/>
          <p:cNvSpPr>
            <a:spLocks noChangeShapeType="1"/>
          </p:cNvSpPr>
          <p:nvPr/>
        </p:nvSpPr>
        <p:spPr bwMode="auto">
          <a:xfrm>
            <a:off x="8763000" y="1905000"/>
            <a:ext cx="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Line 31"/>
          <p:cNvSpPr>
            <a:spLocks noChangeShapeType="1"/>
          </p:cNvSpPr>
          <p:nvPr/>
        </p:nvSpPr>
        <p:spPr bwMode="auto">
          <a:xfrm>
            <a:off x="8915400" y="1905000"/>
            <a:ext cx="0" cy="297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9" name="Oval 35"/>
          <p:cNvSpPr>
            <a:spLocks noChangeArrowheads="1"/>
          </p:cNvSpPr>
          <p:nvPr/>
        </p:nvSpPr>
        <p:spPr bwMode="auto">
          <a:xfrm>
            <a:off x="2362200" y="5257800"/>
            <a:ext cx="8382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Line 37"/>
          <p:cNvSpPr>
            <a:spLocks noChangeShapeType="1"/>
          </p:cNvSpPr>
          <p:nvPr/>
        </p:nvSpPr>
        <p:spPr bwMode="auto">
          <a:xfrm>
            <a:off x="2057400" y="5562600"/>
            <a:ext cx="1447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1" name="Text Box 38"/>
          <p:cNvSpPr txBox="1">
            <a:spLocks noChangeArrowheads="1"/>
          </p:cNvSpPr>
          <p:nvPr/>
        </p:nvSpPr>
        <p:spPr bwMode="auto">
          <a:xfrm>
            <a:off x="2581275" y="5943600"/>
            <a:ext cx="466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>
                <a:latin typeface="Arial" charset="0"/>
              </a:rPr>
              <a:t>До</a:t>
            </a:r>
          </a:p>
        </p:txBody>
      </p:sp>
      <p:sp>
        <p:nvSpPr>
          <p:cNvPr id="13332" name="Text Box 39"/>
          <p:cNvSpPr txBox="1">
            <a:spLocks noChangeArrowheads="1"/>
          </p:cNvSpPr>
          <p:nvPr/>
        </p:nvSpPr>
        <p:spPr bwMode="auto">
          <a:xfrm>
            <a:off x="3581400" y="594360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>
                <a:latin typeface="Arial" charset="0"/>
              </a:rPr>
              <a:t>Ре</a:t>
            </a:r>
          </a:p>
        </p:txBody>
      </p:sp>
      <p:sp>
        <p:nvSpPr>
          <p:cNvPr id="13333" name="Text Box 40"/>
          <p:cNvSpPr txBox="1">
            <a:spLocks noChangeArrowheads="1"/>
          </p:cNvSpPr>
          <p:nvPr/>
        </p:nvSpPr>
        <p:spPr bwMode="auto">
          <a:xfrm>
            <a:off x="4419600" y="595788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>
                <a:latin typeface="Arial" charset="0"/>
              </a:rPr>
              <a:t>Ми</a:t>
            </a:r>
          </a:p>
        </p:txBody>
      </p:sp>
      <p:sp>
        <p:nvSpPr>
          <p:cNvPr id="13334" name="Text Box 41"/>
          <p:cNvSpPr txBox="1">
            <a:spLocks noChangeArrowheads="1"/>
          </p:cNvSpPr>
          <p:nvPr/>
        </p:nvSpPr>
        <p:spPr bwMode="auto">
          <a:xfrm>
            <a:off x="5334000" y="5957888"/>
            <a:ext cx="484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>
                <a:latin typeface="Arial" charset="0"/>
              </a:rPr>
              <a:t>Фа</a:t>
            </a:r>
          </a:p>
        </p:txBody>
      </p:sp>
      <p:sp>
        <p:nvSpPr>
          <p:cNvPr id="13335" name="Text Box 43"/>
          <p:cNvSpPr txBox="1">
            <a:spLocks noChangeArrowheads="1"/>
          </p:cNvSpPr>
          <p:nvPr/>
        </p:nvSpPr>
        <p:spPr bwMode="auto">
          <a:xfrm>
            <a:off x="6172200" y="5943600"/>
            <a:ext cx="728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>
                <a:latin typeface="Arial" charset="0"/>
              </a:rPr>
              <a:t>Соль</a:t>
            </a:r>
          </a:p>
        </p:txBody>
      </p:sp>
      <p:sp>
        <p:nvSpPr>
          <p:cNvPr id="13336" name="Text Box 44"/>
          <p:cNvSpPr txBox="1">
            <a:spLocks noChangeArrowheads="1"/>
          </p:cNvSpPr>
          <p:nvPr/>
        </p:nvSpPr>
        <p:spPr bwMode="auto">
          <a:xfrm>
            <a:off x="7146925" y="5943600"/>
            <a:ext cx="45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>
                <a:latin typeface="Arial" charset="0"/>
              </a:rPr>
              <a:t>Ля</a:t>
            </a:r>
          </a:p>
        </p:txBody>
      </p:sp>
      <p:sp>
        <p:nvSpPr>
          <p:cNvPr id="13337" name="Text Box 45"/>
          <p:cNvSpPr txBox="1">
            <a:spLocks noChangeArrowheads="1"/>
          </p:cNvSpPr>
          <p:nvPr/>
        </p:nvSpPr>
        <p:spPr bwMode="auto">
          <a:xfrm>
            <a:off x="7908925" y="59436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>
                <a:latin typeface="Arial" charset="0"/>
              </a:rPr>
              <a:t>Си</a:t>
            </a:r>
          </a:p>
        </p:txBody>
      </p:sp>
      <p:sp>
        <p:nvSpPr>
          <p:cNvPr id="14384" name="Arc 48"/>
          <p:cNvSpPr>
            <a:spLocks/>
          </p:cNvSpPr>
          <p:nvPr/>
        </p:nvSpPr>
        <p:spPr bwMode="auto">
          <a:xfrm>
            <a:off x="608013" y="381000"/>
            <a:ext cx="7621587" cy="2209800"/>
          </a:xfrm>
          <a:custGeom>
            <a:avLst/>
            <a:gdLst>
              <a:gd name="T0" fmla="*/ 0 w 22393"/>
              <a:gd name="T1" fmla="*/ 1693 h 21600"/>
              <a:gd name="T2" fmla="*/ 7697787 w 22393"/>
              <a:gd name="T3" fmla="*/ 2438400 h 21600"/>
              <a:gd name="T4" fmla="*/ 272601 w 22393"/>
              <a:gd name="T5" fmla="*/ 2438400 h 21600"/>
              <a:gd name="T6" fmla="*/ 0 60000 65536"/>
              <a:gd name="T7" fmla="*/ 0 60000 65536"/>
              <a:gd name="T8" fmla="*/ 0 60000 65536"/>
              <a:gd name="T9" fmla="*/ 0 w 22393"/>
              <a:gd name="T10" fmla="*/ 0 h 21600"/>
              <a:gd name="T11" fmla="*/ 22393 w 2239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93" h="21600" fill="none" extrusionOk="0">
                <a:moveTo>
                  <a:pt x="-1" y="14"/>
                </a:moveTo>
                <a:cubicBezTo>
                  <a:pt x="264" y="4"/>
                  <a:pt x="528" y="-1"/>
                  <a:pt x="793" y="0"/>
                </a:cubicBezTo>
                <a:cubicBezTo>
                  <a:pt x="12722" y="0"/>
                  <a:pt x="22393" y="9670"/>
                  <a:pt x="22393" y="21600"/>
                </a:cubicBezTo>
              </a:path>
              <a:path w="22393" h="21600" stroke="0" extrusionOk="0">
                <a:moveTo>
                  <a:pt x="-1" y="14"/>
                </a:moveTo>
                <a:cubicBezTo>
                  <a:pt x="264" y="4"/>
                  <a:pt x="528" y="-1"/>
                  <a:pt x="793" y="0"/>
                </a:cubicBezTo>
                <a:cubicBezTo>
                  <a:pt x="12722" y="0"/>
                  <a:pt x="22393" y="9670"/>
                  <a:pt x="22393" y="21600"/>
                </a:cubicBezTo>
                <a:lnTo>
                  <a:pt x="793" y="21600"/>
                </a:lnTo>
                <a:close/>
              </a:path>
            </a:pathLst>
          </a:custGeom>
          <a:noFill/>
          <a:ln w="15240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85" name="Arc 49"/>
          <p:cNvSpPr>
            <a:spLocks/>
          </p:cNvSpPr>
          <p:nvPr/>
        </p:nvSpPr>
        <p:spPr bwMode="auto">
          <a:xfrm>
            <a:off x="608013" y="457200"/>
            <a:ext cx="6588125" cy="2438400"/>
          </a:xfrm>
          <a:custGeom>
            <a:avLst/>
            <a:gdLst>
              <a:gd name="T0" fmla="*/ 0 w 22393"/>
              <a:gd name="T1" fmla="*/ 1693 h 21600"/>
              <a:gd name="T2" fmla="*/ 6588125 w 22393"/>
              <a:gd name="T3" fmla="*/ 2438400 h 21600"/>
              <a:gd name="T4" fmla="*/ 233304 w 22393"/>
              <a:gd name="T5" fmla="*/ 2438400 h 21600"/>
              <a:gd name="T6" fmla="*/ 0 60000 65536"/>
              <a:gd name="T7" fmla="*/ 0 60000 65536"/>
              <a:gd name="T8" fmla="*/ 0 60000 65536"/>
              <a:gd name="T9" fmla="*/ 0 w 22393"/>
              <a:gd name="T10" fmla="*/ 0 h 21600"/>
              <a:gd name="T11" fmla="*/ 22393 w 2239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93" h="21600" fill="none" extrusionOk="0">
                <a:moveTo>
                  <a:pt x="-1" y="14"/>
                </a:moveTo>
                <a:cubicBezTo>
                  <a:pt x="264" y="4"/>
                  <a:pt x="528" y="-1"/>
                  <a:pt x="793" y="0"/>
                </a:cubicBezTo>
                <a:cubicBezTo>
                  <a:pt x="12722" y="0"/>
                  <a:pt x="22393" y="9670"/>
                  <a:pt x="22393" y="21600"/>
                </a:cubicBezTo>
              </a:path>
              <a:path w="22393" h="21600" stroke="0" extrusionOk="0">
                <a:moveTo>
                  <a:pt x="-1" y="14"/>
                </a:moveTo>
                <a:cubicBezTo>
                  <a:pt x="264" y="4"/>
                  <a:pt x="528" y="-1"/>
                  <a:pt x="793" y="0"/>
                </a:cubicBezTo>
                <a:cubicBezTo>
                  <a:pt x="12722" y="0"/>
                  <a:pt x="22393" y="9670"/>
                  <a:pt x="22393" y="21600"/>
                </a:cubicBezTo>
                <a:lnTo>
                  <a:pt x="793" y="21600"/>
                </a:lnTo>
                <a:close/>
              </a:path>
            </a:pathLst>
          </a:custGeom>
          <a:noFill/>
          <a:ln w="1524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86" name="Arc 50"/>
          <p:cNvSpPr>
            <a:spLocks/>
          </p:cNvSpPr>
          <p:nvPr/>
        </p:nvSpPr>
        <p:spPr bwMode="auto">
          <a:xfrm>
            <a:off x="608013" y="533400"/>
            <a:ext cx="5686425" cy="2743200"/>
          </a:xfrm>
          <a:custGeom>
            <a:avLst/>
            <a:gdLst>
              <a:gd name="T0" fmla="*/ 0 w 21609"/>
              <a:gd name="T1" fmla="*/ 0 h 21600"/>
              <a:gd name="T2" fmla="*/ 5686425 w 21609"/>
              <a:gd name="T3" fmla="*/ 2743200 h 21600"/>
              <a:gd name="T4" fmla="*/ 2368 w 21609"/>
              <a:gd name="T5" fmla="*/ 2743200 h 21600"/>
              <a:gd name="T6" fmla="*/ 0 60000 65536"/>
              <a:gd name="T7" fmla="*/ 0 60000 65536"/>
              <a:gd name="T8" fmla="*/ 0 60000 65536"/>
              <a:gd name="T9" fmla="*/ 0 w 21609"/>
              <a:gd name="T10" fmla="*/ 0 h 21600"/>
              <a:gd name="T11" fmla="*/ 21609 w 216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9" h="21600" fill="none" extrusionOk="0">
                <a:moveTo>
                  <a:pt x="0" y="0"/>
                </a:moveTo>
                <a:cubicBezTo>
                  <a:pt x="3" y="0"/>
                  <a:pt x="6" y="-1"/>
                  <a:pt x="9" y="0"/>
                </a:cubicBezTo>
                <a:cubicBezTo>
                  <a:pt x="11938" y="0"/>
                  <a:pt x="21609" y="9670"/>
                  <a:pt x="21609" y="21600"/>
                </a:cubicBezTo>
              </a:path>
              <a:path w="21609" h="21600" stroke="0" extrusionOk="0">
                <a:moveTo>
                  <a:pt x="0" y="0"/>
                </a:moveTo>
                <a:cubicBezTo>
                  <a:pt x="3" y="0"/>
                  <a:pt x="6" y="-1"/>
                  <a:pt x="9" y="0"/>
                </a:cubicBezTo>
                <a:cubicBezTo>
                  <a:pt x="11938" y="0"/>
                  <a:pt x="21609" y="9670"/>
                  <a:pt x="21609" y="21600"/>
                </a:cubicBezTo>
                <a:lnTo>
                  <a:pt x="9" y="21600"/>
                </a:lnTo>
                <a:close/>
              </a:path>
            </a:pathLst>
          </a:custGeom>
          <a:noFill/>
          <a:ln w="152400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87" name="Arc 51"/>
          <p:cNvSpPr>
            <a:spLocks/>
          </p:cNvSpPr>
          <p:nvPr/>
        </p:nvSpPr>
        <p:spPr bwMode="auto">
          <a:xfrm>
            <a:off x="608013" y="609600"/>
            <a:ext cx="4802187" cy="2971800"/>
          </a:xfrm>
          <a:custGeom>
            <a:avLst/>
            <a:gdLst>
              <a:gd name="T0" fmla="*/ 0 w 22393"/>
              <a:gd name="T1" fmla="*/ 2064 h 21600"/>
              <a:gd name="T2" fmla="*/ 4802187 w 22393"/>
              <a:gd name="T3" fmla="*/ 2971800 h 21600"/>
              <a:gd name="T4" fmla="*/ 170059 w 22393"/>
              <a:gd name="T5" fmla="*/ 2971800 h 21600"/>
              <a:gd name="T6" fmla="*/ 0 60000 65536"/>
              <a:gd name="T7" fmla="*/ 0 60000 65536"/>
              <a:gd name="T8" fmla="*/ 0 60000 65536"/>
              <a:gd name="T9" fmla="*/ 0 w 22393"/>
              <a:gd name="T10" fmla="*/ 0 h 21600"/>
              <a:gd name="T11" fmla="*/ 22393 w 2239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93" h="21600" fill="none" extrusionOk="0">
                <a:moveTo>
                  <a:pt x="-1" y="14"/>
                </a:moveTo>
                <a:cubicBezTo>
                  <a:pt x="264" y="4"/>
                  <a:pt x="528" y="-1"/>
                  <a:pt x="793" y="0"/>
                </a:cubicBezTo>
                <a:cubicBezTo>
                  <a:pt x="12722" y="0"/>
                  <a:pt x="22393" y="9670"/>
                  <a:pt x="22393" y="21600"/>
                </a:cubicBezTo>
              </a:path>
              <a:path w="22393" h="21600" stroke="0" extrusionOk="0">
                <a:moveTo>
                  <a:pt x="-1" y="14"/>
                </a:moveTo>
                <a:cubicBezTo>
                  <a:pt x="264" y="4"/>
                  <a:pt x="528" y="-1"/>
                  <a:pt x="793" y="0"/>
                </a:cubicBezTo>
                <a:cubicBezTo>
                  <a:pt x="12722" y="0"/>
                  <a:pt x="22393" y="9670"/>
                  <a:pt x="22393" y="21600"/>
                </a:cubicBezTo>
                <a:lnTo>
                  <a:pt x="793" y="21600"/>
                </a:lnTo>
                <a:close/>
              </a:path>
            </a:pathLst>
          </a:custGeom>
          <a:noFill/>
          <a:ln w="152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88" name="Arc 52"/>
          <p:cNvSpPr>
            <a:spLocks/>
          </p:cNvSpPr>
          <p:nvPr/>
        </p:nvSpPr>
        <p:spPr bwMode="auto">
          <a:xfrm>
            <a:off x="608013" y="685800"/>
            <a:ext cx="3887787" cy="3352800"/>
          </a:xfrm>
          <a:custGeom>
            <a:avLst/>
            <a:gdLst>
              <a:gd name="T0" fmla="*/ 0 w 22393"/>
              <a:gd name="T1" fmla="*/ 2328 h 21600"/>
              <a:gd name="T2" fmla="*/ 3887787 w 22393"/>
              <a:gd name="T3" fmla="*/ 3352800 h 21600"/>
              <a:gd name="T4" fmla="*/ 137678 w 22393"/>
              <a:gd name="T5" fmla="*/ 3352800 h 21600"/>
              <a:gd name="T6" fmla="*/ 0 60000 65536"/>
              <a:gd name="T7" fmla="*/ 0 60000 65536"/>
              <a:gd name="T8" fmla="*/ 0 60000 65536"/>
              <a:gd name="T9" fmla="*/ 0 w 22393"/>
              <a:gd name="T10" fmla="*/ 0 h 21600"/>
              <a:gd name="T11" fmla="*/ 22393 w 2239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93" h="21600" fill="none" extrusionOk="0">
                <a:moveTo>
                  <a:pt x="-1" y="14"/>
                </a:moveTo>
                <a:cubicBezTo>
                  <a:pt x="264" y="4"/>
                  <a:pt x="528" y="-1"/>
                  <a:pt x="793" y="0"/>
                </a:cubicBezTo>
                <a:cubicBezTo>
                  <a:pt x="12722" y="0"/>
                  <a:pt x="22393" y="9670"/>
                  <a:pt x="22393" y="21600"/>
                </a:cubicBezTo>
              </a:path>
              <a:path w="22393" h="21600" stroke="0" extrusionOk="0">
                <a:moveTo>
                  <a:pt x="-1" y="14"/>
                </a:moveTo>
                <a:cubicBezTo>
                  <a:pt x="264" y="4"/>
                  <a:pt x="528" y="-1"/>
                  <a:pt x="793" y="0"/>
                </a:cubicBezTo>
                <a:cubicBezTo>
                  <a:pt x="12722" y="0"/>
                  <a:pt x="22393" y="9670"/>
                  <a:pt x="22393" y="21600"/>
                </a:cubicBezTo>
                <a:lnTo>
                  <a:pt x="793" y="21600"/>
                </a:lnTo>
                <a:close/>
              </a:path>
            </a:pathLst>
          </a:cu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89" name="Arc 53"/>
          <p:cNvSpPr>
            <a:spLocks/>
          </p:cNvSpPr>
          <p:nvPr/>
        </p:nvSpPr>
        <p:spPr bwMode="auto">
          <a:xfrm>
            <a:off x="608013" y="762000"/>
            <a:ext cx="3049587" cy="3733800"/>
          </a:xfrm>
          <a:custGeom>
            <a:avLst/>
            <a:gdLst>
              <a:gd name="T0" fmla="*/ 0 w 22393"/>
              <a:gd name="T1" fmla="*/ 2593 h 21600"/>
              <a:gd name="T2" fmla="*/ 3049587 w 22393"/>
              <a:gd name="T3" fmla="*/ 3733800 h 21600"/>
              <a:gd name="T4" fmla="*/ 107995 w 22393"/>
              <a:gd name="T5" fmla="*/ 3733800 h 21600"/>
              <a:gd name="T6" fmla="*/ 0 60000 65536"/>
              <a:gd name="T7" fmla="*/ 0 60000 65536"/>
              <a:gd name="T8" fmla="*/ 0 60000 65536"/>
              <a:gd name="T9" fmla="*/ 0 w 22393"/>
              <a:gd name="T10" fmla="*/ 0 h 21600"/>
              <a:gd name="T11" fmla="*/ 22393 w 2239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93" h="21600" fill="none" extrusionOk="0">
                <a:moveTo>
                  <a:pt x="-1" y="14"/>
                </a:moveTo>
                <a:cubicBezTo>
                  <a:pt x="264" y="4"/>
                  <a:pt x="528" y="-1"/>
                  <a:pt x="793" y="0"/>
                </a:cubicBezTo>
                <a:cubicBezTo>
                  <a:pt x="12722" y="0"/>
                  <a:pt x="22393" y="9670"/>
                  <a:pt x="22393" y="21600"/>
                </a:cubicBezTo>
              </a:path>
              <a:path w="22393" h="21600" stroke="0" extrusionOk="0">
                <a:moveTo>
                  <a:pt x="-1" y="14"/>
                </a:moveTo>
                <a:cubicBezTo>
                  <a:pt x="264" y="4"/>
                  <a:pt x="528" y="-1"/>
                  <a:pt x="793" y="0"/>
                </a:cubicBezTo>
                <a:cubicBezTo>
                  <a:pt x="12722" y="0"/>
                  <a:pt x="22393" y="9670"/>
                  <a:pt x="22393" y="21600"/>
                </a:cubicBezTo>
                <a:lnTo>
                  <a:pt x="793" y="21600"/>
                </a:lnTo>
                <a:close/>
              </a:path>
            </a:pathLst>
          </a:custGeom>
          <a:noFill/>
          <a:ln w="152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90" name="Arc 54"/>
          <p:cNvSpPr>
            <a:spLocks/>
          </p:cNvSpPr>
          <p:nvPr/>
        </p:nvSpPr>
        <p:spPr bwMode="auto">
          <a:xfrm>
            <a:off x="608013" y="838200"/>
            <a:ext cx="2135187" cy="4114800"/>
          </a:xfrm>
          <a:custGeom>
            <a:avLst/>
            <a:gdLst>
              <a:gd name="T0" fmla="*/ 0 w 22393"/>
              <a:gd name="T1" fmla="*/ 2857 h 21600"/>
              <a:gd name="T2" fmla="*/ 2135187 w 22393"/>
              <a:gd name="T3" fmla="*/ 4114800 h 21600"/>
              <a:gd name="T4" fmla="*/ 75613 w 22393"/>
              <a:gd name="T5" fmla="*/ 4114800 h 21600"/>
              <a:gd name="T6" fmla="*/ 0 60000 65536"/>
              <a:gd name="T7" fmla="*/ 0 60000 65536"/>
              <a:gd name="T8" fmla="*/ 0 60000 65536"/>
              <a:gd name="T9" fmla="*/ 0 w 22393"/>
              <a:gd name="T10" fmla="*/ 0 h 21600"/>
              <a:gd name="T11" fmla="*/ 22393 w 2239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93" h="21600" fill="none" extrusionOk="0">
                <a:moveTo>
                  <a:pt x="-1" y="14"/>
                </a:moveTo>
                <a:cubicBezTo>
                  <a:pt x="264" y="4"/>
                  <a:pt x="528" y="-1"/>
                  <a:pt x="793" y="0"/>
                </a:cubicBezTo>
                <a:cubicBezTo>
                  <a:pt x="12722" y="0"/>
                  <a:pt x="22393" y="9670"/>
                  <a:pt x="22393" y="21600"/>
                </a:cubicBezTo>
              </a:path>
              <a:path w="22393" h="21600" stroke="0" extrusionOk="0">
                <a:moveTo>
                  <a:pt x="-1" y="14"/>
                </a:moveTo>
                <a:cubicBezTo>
                  <a:pt x="264" y="4"/>
                  <a:pt x="528" y="-1"/>
                  <a:pt x="793" y="0"/>
                </a:cubicBezTo>
                <a:cubicBezTo>
                  <a:pt x="12722" y="0"/>
                  <a:pt x="22393" y="9670"/>
                  <a:pt x="22393" y="21600"/>
                </a:cubicBezTo>
                <a:lnTo>
                  <a:pt x="793" y="21600"/>
                </a:lnTo>
                <a:close/>
              </a:path>
            </a:pathLst>
          </a:custGeom>
          <a:noFill/>
          <a:ln w="152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14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4" grpId="0" animBg="1"/>
      <p:bldP spid="14385" grpId="0" animBg="1"/>
      <p:bldP spid="14386" grpId="0" animBg="1"/>
      <p:bldP spid="14387" grpId="0" animBg="1"/>
      <p:bldP spid="14388" grpId="0" animBg="1"/>
      <p:bldP spid="14389" grpId="0" animBg="1"/>
      <p:bldP spid="143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8B16B-179D-4727-BE29-F5BB300FE8CF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600" b="1">
                <a:solidFill>
                  <a:srgbClr val="3333FF"/>
                </a:solidFill>
              </a:rPr>
              <a:t>1 куплет</a:t>
            </a:r>
          </a:p>
          <a:p>
            <a:pPr lvl="2" eaLnBrk="1" hangingPunct="1"/>
            <a:r>
              <a:rPr lang="ru-RU" sz="2600" b="1">
                <a:solidFill>
                  <a:srgbClr val="3333FF"/>
                </a:solidFill>
              </a:rPr>
              <a:t>Чтоб выучиться пению, </a:t>
            </a:r>
          </a:p>
          <a:p>
            <a:pPr lvl="2" eaLnBrk="1" hangingPunct="1"/>
            <a:r>
              <a:rPr lang="ru-RU" sz="2600" b="1">
                <a:solidFill>
                  <a:srgbClr val="3333FF"/>
                </a:solidFill>
              </a:rPr>
              <a:t>Имеем мы терпение, </a:t>
            </a:r>
          </a:p>
          <a:p>
            <a:pPr lvl="2" eaLnBrk="1" hangingPunct="1"/>
            <a:r>
              <a:rPr lang="ru-RU" sz="2600" b="1">
                <a:solidFill>
                  <a:srgbClr val="3333FF"/>
                </a:solidFill>
              </a:rPr>
              <a:t>И чтоб урок не зря у нас прошел. </a:t>
            </a:r>
          </a:p>
          <a:p>
            <a:pPr lvl="2" eaLnBrk="1" hangingPunct="1"/>
            <a:r>
              <a:rPr lang="ru-RU" sz="2600" b="1">
                <a:solidFill>
                  <a:srgbClr val="3333FF"/>
                </a:solidFill>
              </a:rPr>
              <a:t>Должны мы быть старательны, </a:t>
            </a:r>
          </a:p>
          <a:p>
            <a:pPr lvl="2" eaLnBrk="1" hangingPunct="1"/>
            <a:r>
              <a:rPr lang="ru-RU" sz="2600" b="1">
                <a:solidFill>
                  <a:srgbClr val="3333FF"/>
                </a:solidFill>
              </a:rPr>
              <a:t>Послушны и внимательны, </a:t>
            </a:r>
          </a:p>
          <a:p>
            <a:pPr lvl="2" eaLnBrk="1" hangingPunct="1"/>
            <a:r>
              <a:rPr lang="ru-RU" sz="2600" b="1">
                <a:solidFill>
                  <a:srgbClr val="3333FF"/>
                </a:solidFill>
              </a:rPr>
              <a:t>И выучить все ноты хорошо.</a:t>
            </a:r>
          </a:p>
          <a:p>
            <a:pPr algn="ctr" eaLnBrk="1" hangingPunct="1"/>
            <a:r>
              <a:rPr lang="ru-RU" sz="2600" b="1">
                <a:solidFill>
                  <a:srgbClr val="3333FF"/>
                </a:solidFill>
              </a:rPr>
              <a:t>2 куплет</a:t>
            </a:r>
          </a:p>
          <a:p>
            <a:pPr lvl="2" eaLnBrk="1" hangingPunct="1"/>
            <a:r>
              <a:rPr lang="ru-RU" sz="2600" b="1">
                <a:solidFill>
                  <a:srgbClr val="3333FF"/>
                </a:solidFill>
              </a:rPr>
              <a:t>Возьмем свои тетрадки мы </a:t>
            </a:r>
          </a:p>
          <a:p>
            <a:pPr lvl="2" eaLnBrk="1" hangingPunct="1"/>
            <a:r>
              <a:rPr lang="ru-RU" sz="2600" b="1">
                <a:solidFill>
                  <a:srgbClr val="3333FF"/>
                </a:solidFill>
              </a:rPr>
              <a:t>И ноты по порядку </a:t>
            </a:r>
          </a:p>
          <a:p>
            <a:pPr lvl="2" eaLnBrk="1" hangingPunct="1"/>
            <a:r>
              <a:rPr lang="ru-RU" sz="2600" b="1">
                <a:solidFill>
                  <a:srgbClr val="3333FF"/>
                </a:solidFill>
              </a:rPr>
              <a:t>Мы запишем, чтобы каждый помнить мог.</a:t>
            </a:r>
          </a:p>
          <a:p>
            <a:pPr lvl="2" eaLnBrk="1" hangingPunct="1"/>
            <a:r>
              <a:rPr lang="ru-RU" sz="2600" b="1">
                <a:solidFill>
                  <a:srgbClr val="3333FF"/>
                </a:solidFill>
              </a:rPr>
              <a:t>Должны  мы быть старательны, </a:t>
            </a:r>
          </a:p>
          <a:p>
            <a:pPr lvl="2" eaLnBrk="1" hangingPunct="1"/>
            <a:r>
              <a:rPr lang="ru-RU" sz="2600" b="1">
                <a:solidFill>
                  <a:srgbClr val="3333FF"/>
                </a:solidFill>
              </a:rPr>
              <a:t>Послушны и внимательны </a:t>
            </a:r>
          </a:p>
          <a:p>
            <a:pPr lvl="2" eaLnBrk="1" hangingPunct="1"/>
            <a:r>
              <a:rPr lang="ru-RU" sz="2600" b="1">
                <a:solidFill>
                  <a:srgbClr val="3333FF"/>
                </a:solidFill>
              </a:rPr>
              <a:t>И дома каждый день учить урок. </a:t>
            </a:r>
          </a:p>
        </p:txBody>
      </p:sp>
    </p:spTree>
    <p:extLst>
      <p:ext uri="{BB962C8B-B14F-4D97-AF65-F5344CB8AC3E}">
        <p14:creationId xmlns:p14="http://schemas.microsoft.com/office/powerpoint/2010/main" val="1731562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56AF3-E840-48C1-8BEF-134E44C5906D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17411" name="Picture 4" descr="DSC00042"/>
          <p:cNvPicPr>
            <a:picLocks noChangeAspect="1" noChangeArrowheads="1"/>
          </p:cNvPicPr>
          <p:nvPr/>
        </p:nvPicPr>
        <p:blipFill>
          <a:blip r:embed="rId2">
            <a:lum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9"/>
          <a:stretch>
            <a:fillRect/>
          </a:stretch>
        </p:blipFill>
        <p:spPr bwMode="auto">
          <a:xfrm>
            <a:off x="304800" y="304800"/>
            <a:ext cx="4724400" cy="34131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5" descr="DSC00043"/>
          <p:cNvPicPr>
            <a:picLocks noChangeAspect="1" noChangeArrowheads="1"/>
          </p:cNvPicPr>
          <p:nvPr/>
        </p:nvPicPr>
        <p:blipFill>
          <a:blip r:embed="rId3">
            <a:lum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b="3659"/>
          <a:stretch>
            <a:fillRect/>
          </a:stretch>
        </p:blipFill>
        <p:spPr bwMode="auto">
          <a:xfrm>
            <a:off x="4343400" y="3200400"/>
            <a:ext cx="4529138" cy="34131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6858000" cy="3733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Браво! Браво!</a:t>
            </a:r>
          </a:p>
          <a:p>
            <a:pPr algn="ctr"/>
            <a:r>
              <a:rPr lang="ru-RU" sz="3600" kern="1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Музыкантам </a:t>
            </a:r>
          </a:p>
          <a:p>
            <a:pPr algn="ctr"/>
            <a:r>
              <a:rPr lang="ru-RU" sz="3600" kern="1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нашим славным...</a:t>
            </a:r>
          </a:p>
        </p:txBody>
      </p:sp>
    </p:spTree>
    <p:extLst>
      <p:ext uri="{BB962C8B-B14F-4D97-AF65-F5344CB8AC3E}">
        <p14:creationId xmlns:p14="http://schemas.microsoft.com/office/powerpoint/2010/main" val="736573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9248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Волшебное искусство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делает добрей сердца!</a:t>
            </a:r>
          </a:p>
        </p:txBody>
      </p:sp>
    </p:spTree>
    <p:extLst>
      <p:ext uri="{BB962C8B-B14F-4D97-AF65-F5344CB8AC3E}">
        <p14:creationId xmlns:p14="http://schemas.microsoft.com/office/powerpoint/2010/main" val="6268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3EE97-7228-474B-9C95-363D0105C495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8001000" cy="563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Из царства звуков светлого,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где чудеса случаются -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Мы с радостными песнями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обратно возвращаемся</a:t>
            </a:r>
          </a:p>
        </p:txBody>
      </p:sp>
    </p:spTree>
    <p:extLst>
      <p:ext uri="{BB962C8B-B14F-4D97-AF65-F5344CB8AC3E}">
        <p14:creationId xmlns:p14="http://schemas.microsoft.com/office/powerpoint/2010/main" val="363346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F1939-DFCA-4240-8D81-B6E7AF6C5F37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4099" name="Text Box 115"/>
          <p:cNvSpPr txBox="1">
            <a:spLocks noChangeArrowheads="1"/>
          </p:cNvSpPr>
          <p:nvPr/>
        </p:nvSpPr>
        <p:spPr bwMode="auto">
          <a:xfrm>
            <a:off x="1828800" y="21336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chemeClr val="accent2"/>
                </a:solidFill>
              </a:rPr>
              <a:t>Здравствуйте, </a:t>
            </a:r>
            <a:endParaRPr lang="ru-RU" sz="2800">
              <a:solidFill>
                <a:schemeClr val="accent2"/>
              </a:solidFill>
            </a:endParaRPr>
          </a:p>
        </p:txBody>
      </p:sp>
      <p:sp>
        <p:nvSpPr>
          <p:cNvPr id="4100" name="WordArt 117"/>
          <p:cNvSpPr>
            <a:spLocks noChangeArrowheads="1" noChangeShapeType="1" noTextEdit="1"/>
          </p:cNvSpPr>
          <p:nvPr/>
        </p:nvSpPr>
        <p:spPr bwMode="auto">
          <a:xfrm>
            <a:off x="457200" y="990600"/>
            <a:ext cx="8229600" cy="708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Музыкальное приветствие</a:t>
            </a:r>
          </a:p>
        </p:txBody>
      </p:sp>
      <p:pic>
        <p:nvPicPr>
          <p:cNvPr id="4101" name="Picture 118" descr="100_0342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2" t="11557" r="11429" b="7863"/>
          <a:stretch>
            <a:fillRect/>
          </a:stretch>
        </p:blipFill>
        <p:spPr bwMode="auto">
          <a:xfrm>
            <a:off x="303213" y="2058988"/>
            <a:ext cx="1393825" cy="24352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119" descr="100_03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t="22520" r="6894" b="12526"/>
          <a:stretch>
            <a:fillRect/>
          </a:stretch>
        </p:blipFill>
        <p:spPr bwMode="auto">
          <a:xfrm>
            <a:off x="5638800" y="4341813"/>
            <a:ext cx="3278188" cy="17557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121"/>
          <p:cNvSpPr txBox="1">
            <a:spLocks noChangeArrowheads="1"/>
          </p:cNvSpPr>
          <p:nvPr/>
        </p:nvSpPr>
        <p:spPr bwMode="auto">
          <a:xfrm>
            <a:off x="304800" y="45720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chemeClr val="accent2"/>
                </a:solidFill>
              </a:rPr>
              <a:t>Мы рады </a:t>
            </a:r>
          </a:p>
        </p:txBody>
      </p:sp>
      <p:sp>
        <p:nvSpPr>
          <p:cNvPr id="4104" name="Rectangle 122"/>
          <p:cNvSpPr>
            <a:spLocks noChangeArrowheads="1"/>
          </p:cNvSpPr>
          <p:nvPr/>
        </p:nvSpPr>
        <p:spPr bwMode="auto">
          <a:xfrm>
            <a:off x="3657600" y="27432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</a:rPr>
              <a:t>здравствуйте, </a:t>
            </a:r>
          </a:p>
        </p:txBody>
      </p:sp>
      <p:sp>
        <p:nvSpPr>
          <p:cNvPr id="4105" name="Rectangle 123"/>
          <p:cNvSpPr>
            <a:spLocks noChangeArrowheads="1"/>
          </p:cNvSpPr>
          <p:nvPr/>
        </p:nvSpPr>
        <p:spPr bwMode="auto">
          <a:xfrm>
            <a:off x="5949950" y="3214688"/>
            <a:ext cx="2432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</a:rPr>
              <a:t>здравствуйте!</a:t>
            </a:r>
          </a:p>
        </p:txBody>
      </p:sp>
      <p:sp>
        <p:nvSpPr>
          <p:cNvPr id="4106" name="Rectangle 124"/>
          <p:cNvSpPr>
            <a:spLocks noChangeArrowheads="1"/>
          </p:cNvSpPr>
          <p:nvPr/>
        </p:nvSpPr>
        <p:spPr bwMode="auto">
          <a:xfrm>
            <a:off x="1828800" y="51054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</a:rPr>
              <a:t>приветствовать</a:t>
            </a:r>
            <a:r>
              <a:rPr lang="ru-RU" b="1">
                <a:solidFill>
                  <a:schemeClr val="accent2"/>
                </a:solidFill>
              </a:rPr>
              <a:t>    </a:t>
            </a:r>
          </a:p>
        </p:txBody>
      </p:sp>
      <p:sp>
        <p:nvSpPr>
          <p:cNvPr id="4107" name="Rectangle 125"/>
          <p:cNvSpPr>
            <a:spLocks noChangeArrowheads="1"/>
          </p:cNvSpPr>
          <p:nvPr/>
        </p:nvSpPr>
        <p:spPr bwMode="auto">
          <a:xfrm>
            <a:off x="4578350" y="5562600"/>
            <a:ext cx="874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</a:rPr>
              <a:t>Вас!</a:t>
            </a:r>
          </a:p>
        </p:txBody>
      </p:sp>
    </p:spTree>
    <p:extLst>
      <p:ext uri="{BB962C8B-B14F-4D97-AF65-F5344CB8AC3E}">
        <p14:creationId xmlns:p14="http://schemas.microsoft.com/office/powerpoint/2010/main" val="780372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E9F4-C5FC-44DF-9725-1B2A2B061329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26648" name="Cloud"/>
          <p:cNvSpPr>
            <a:spLocks noChangeAspect="1" noEditPoints="1" noChangeArrowheads="1"/>
          </p:cNvSpPr>
          <p:nvPr/>
        </p:nvSpPr>
        <p:spPr bwMode="auto">
          <a:xfrm>
            <a:off x="5334000" y="1905000"/>
            <a:ext cx="3200400" cy="10509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400" b="1">
                <a:latin typeface="Arial" charset="0"/>
              </a:rPr>
              <a:t>Продолжительность</a:t>
            </a:r>
            <a:endParaRPr lang="ru-RU">
              <a:latin typeface="Arial" charset="0"/>
            </a:endParaRPr>
          </a:p>
        </p:txBody>
      </p:sp>
      <p:sp>
        <p:nvSpPr>
          <p:cNvPr id="26649" name="Cloud"/>
          <p:cNvSpPr>
            <a:spLocks noChangeAspect="1" noEditPoints="1" noChangeArrowheads="1"/>
          </p:cNvSpPr>
          <p:nvPr/>
        </p:nvSpPr>
        <p:spPr bwMode="auto">
          <a:xfrm>
            <a:off x="5410200" y="3886200"/>
            <a:ext cx="1752600" cy="10731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33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400" b="1">
                <a:latin typeface="Arial" charset="0"/>
              </a:rPr>
              <a:t>Громкость</a:t>
            </a:r>
            <a:endParaRPr lang="ru-RU">
              <a:latin typeface="Arial" charset="0"/>
            </a:endParaRPr>
          </a:p>
        </p:txBody>
      </p:sp>
      <p:sp>
        <p:nvSpPr>
          <p:cNvPr id="26650" name="Cloud"/>
          <p:cNvSpPr>
            <a:spLocks noChangeAspect="1" noEditPoints="1" noChangeArrowheads="1"/>
          </p:cNvSpPr>
          <p:nvPr/>
        </p:nvSpPr>
        <p:spPr bwMode="auto">
          <a:xfrm>
            <a:off x="2514600" y="2057400"/>
            <a:ext cx="1524000" cy="1066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400" b="1">
                <a:latin typeface="Arial" charset="0"/>
              </a:rPr>
              <a:t>Регистр</a:t>
            </a:r>
            <a:endParaRPr lang="ru-RU">
              <a:latin typeface="Arial" charset="0"/>
            </a:endParaRPr>
          </a:p>
        </p:txBody>
      </p:sp>
      <p:sp>
        <p:nvSpPr>
          <p:cNvPr id="5126" name="WordArt 2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Карта  Музыкального  мира</a:t>
            </a:r>
          </a:p>
        </p:txBody>
      </p:sp>
      <p:sp>
        <p:nvSpPr>
          <p:cNvPr id="26654" name="Cloud"/>
          <p:cNvSpPr>
            <a:spLocks noChangeAspect="1" noEditPoints="1" noChangeArrowheads="1"/>
          </p:cNvSpPr>
          <p:nvPr/>
        </p:nvSpPr>
        <p:spPr bwMode="auto">
          <a:xfrm>
            <a:off x="4038600" y="2590800"/>
            <a:ext cx="1481138" cy="1524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sz="2000" b="1">
              <a:latin typeface="Arial" charset="0"/>
            </a:endParaRPr>
          </a:p>
          <a:p>
            <a:pPr algn="ctr">
              <a:defRPr/>
            </a:pPr>
            <a:r>
              <a:rPr lang="ru-RU" sz="2000" b="1">
                <a:latin typeface="Arial" charset="0"/>
              </a:rPr>
              <a:t>Звуки</a:t>
            </a:r>
            <a:endParaRPr lang="ru-RU" sz="2000">
              <a:latin typeface="Arial" charset="0"/>
            </a:endParaRPr>
          </a:p>
        </p:txBody>
      </p:sp>
      <p:sp>
        <p:nvSpPr>
          <p:cNvPr id="26656" name="Cloud"/>
          <p:cNvSpPr>
            <a:spLocks noChangeAspect="1" noEditPoints="1" noChangeArrowheads="1"/>
          </p:cNvSpPr>
          <p:nvPr/>
        </p:nvSpPr>
        <p:spPr bwMode="auto">
          <a:xfrm>
            <a:off x="5181600" y="5562600"/>
            <a:ext cx="1371600" cy="6746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400" b="1">
                <a:latin typeface="Arial" charset="0"/>
              </a:rPr>
              <a:t>Громко </a:t>
            </a:r>
            <a:endParaRPr lang="ru-RU">
              <a:latin typeface="Arial" charset="0"/>
            </a:endParaRPr>
          </a:p>
        </p:txBody>
      </p:sp>
      <p:sp>
        <p:nvSpPr>
          <p:cNvPr id="26657" name="Cloud"/>
          <p:cNvSpPr>
            <a:spLocks noChangeAspect="1" noEditPoints="1" noChangeArrowheads="1"/>
          </p:cNvSpPr>
          <p:nvPr/>
        </p:nvSpPr>
        <p:spPr bwMode="auto">
          <a:xfrm>
            <a:off x="7315200" y="5334000"/>
            <a:ext cx="1371600" cy="6746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400" b="1">
                <a:latin typeface="Arial" charset="0"/>
              </a:rPr>
              <a:t>Тихо</a:t>
            </a:r>
            <a:endParaRPr lang="ru-RU">
              <a:latin typeface="Arial" charset="0"/>
            </a:endParaRPr>
          </a:p>
        </p:txBody>
      </p:sp>
      <p:sp>
        <p:nvSpPr>
          <p:cNvPr id="5130" name="Line 34"/>
          <p:cNvSpPr>
            <a:spLocks noChangeShapeType="1"/>
          </p:cNvSpPr>
          <p:nvPr/>
        </p:nvSpPr>
        <p:spPr bwMode="auto">
          <a:xfrm flipH="1">
            <a:off x="5638800" y="4648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1" name="Line 35"/>
          <p:cNvSpPr>
            <a:spLocks noChangeShapeType="1"/>
          </p:cNvSpPr>
          <p:nvPr/>
        </p:nvSpPr>
        <p:spPr bwMode="auto">
          <a:xfrm>
            <a:off x="7010400" y="4495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2" name="Line 36"/>
          <p:cNvSpPr>
            <a:spLocks noChangeShapeType="1"/>
          </p:cNvSpPr>
          <p:nvPr/>
        </p:nvSpPr>
        <p:spPr bwMode="auto">
          <a:xfrm>
            <a:off x="5029200" y="3581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3" name="Line 37"/>
          <p:cNvSpPr>
            <a:spLocks noChangeShapeType="1"/>
          </p:cNvSpPr>
          <p:nvPr/>
        </p:nvSpPr>
        <p:spPr bwMode="auto">
          <a:xfrm flipH="1" flipV="1">
            <a:off x="3733800" y="2667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4" name="Line 38"/>
          <p:cNvSpPr>
            <a:spLocks noChangeShapeType="1"/>
          </p:cNvSpPr>
          <p:nvPr/>
        </p:nvSpPr>
        <p:spPr bwMode="auto">
          <a:xfrm flipV="1">
            <a:off x="5029200" y="25908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63" name="Cloud"/>
          <p:cNvSpPr>
            <a:spLocks noChangeAspect="1" noEditPoints="1" noChangeArrowheads="1"/>
          </p:cNvSpPr>
          <p:nvPr/>
        </p:nvSpPr>
        <p:spPr bwMode="auto">
          <a:xfrm>
            <a:off x="7239000" y="1066800"/>
            <a:ext cx="1600200" cy="5635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400" b="1">
                <a:latin typeface="Arial" charset="0"/>
              </a:rPr>
              <a:t>Длинные </a:t>
            </a:r>
            <a:endParaRPr lang="ru-RU">
              <a:latin typeface="Arial" charset="0"/>
            </a:endParaRPr>
          </a:p>
        </p:txBody>
      </p:sp>
      <p:sp>
        <p:nvSpPr>
          <p:cNvPr id="26664" name="Cloud"/>
          <p:cNvSpPr>
            <a:spLocks noChangeAspect="1" noEditPoints="1" noChangeArrowheads="1"/>
          </p:cNvSpPr>
          <p:nvPr/>
        </p:nvSpPr>
        <p:spPr bwMode="auto">
          <a:xfrm>
            <a:off x="7239000" y="3048000"/>
            <a:ext cx="1752600" cy="685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400" b="1">
                <a:latin typeface="Arial" charset="0"/>
              </a:rPr>
              <a:t>Короткие</a:t>
            </a:r>
            <a:endParaRPr lang="ru-RU">
              <a:latin typeface="Arial" charset="0"/>
            </a:endParaRPr>
          </a:p>
        </p:txBody>
      </p:sp>
      <p:sp>
        <p:nvSpPr>
          <p:cNvPr id="5137" name="Line 41"/>
          <p:cNvSpPr>
            <a:spLocks noChangeShapeType="1"/>
          </p:cNvSpPr>
          <p:nvPr/>
        </p:nvSpPr>
        <p:spPr bwMode="auto">
          <a:xfrm flipV="1">
            <a:off x="7543800" y="1752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8" name="Line 42"/>
          <p:cNvSpPr>
            <a:spLocks noChangeShapeType="1"/>
          </p:cNvSpPr>
          <p:nvPr/>
        </p:nvSpPr>
        <p:spPr bwMode="auto">
          <a:xfrm>
            <a:off x="7620000" y="2438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67" name="Cloud"/>
          <p:cNvSpPr>
            <a:spLocks noChangeAspect="1" noEditPoints="1" noChangeArrowheads="1"/>
          </p:cNvSpPr>
          <p:nvPr/>
        </p:nvSpPr>
        <p:spPr bwMode="auto">
          <a:xfrm>
            <a:off x="2743200" y="1066800"/>
            <a:ext cx="1676400" cy="609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400" b="1">
                <a:latin typeface="Arial" charset="0"/>
              </a:rPr>
              <a:t>Высокий</a:t>
            </a:r>
            <a:endParaRPr lang="ru-RU">
              <a:latin typeface="Arial" charset="0"/>
            </a:endParaRPr>
          </a:p>
        </p:txBody>
      </p:sp>
      <p:sp>
        <p:nvSpPr>
          <p:cNvPr id="26668" name="Cloud"/>
          <p:cNvSpPr>
            <a:spLocks noChangeAspect="1" noEditPoints="1" noChangeArrowheads="1"/>
          </p:cNvSpPr>
          <p:nvPr/>
        </p:nvSpPr>
        <p:spPr bwMode="auto">
          <a:xfrm>
            <a:off x="457200" y="2514600"/>
            <a:ext cx="1676400" cy="685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400" b="1">
                <a:latin typeface="Arial" charset="0"/>
              </a:rPr>
              <a:t>Низкий</a:t>
            </a:r>
            <a:endParaRPr lang="ru-RU">
              <a:latin typeface="Arial" charset="0"/>
            </a:endParaRPr>
          </a:p>
        </p:txBody>
      </p:sp>
      <p:sp>
        <p:nvSpPr>
          <p:cNvPr id="26669" name="Cloud"/>
          <p:cNvSpPr>
            <a:spLocks noChangeAspect="1" noEditPoints="1" noChangeArrowheads="1"/>
          </p:cNvSpPr>
          <p:nvPr/>
        </p:nvSpPr>
        <p:spPr bwMode="auto">
          <a:xfrm>
            <a:off x="533400" y="1219200"/>
            <a:ext cx="1676400" cy="685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400" b="1">
                <a:latin typeface="Arial" charset="0"/>
              </a:rPr>
              <a:t>Средний</a:t>
            </a:r>
            <a:endParaRPr lang="ru-RU">
              <a:latin typeface="Arial" charset="0"/>
            </a:endParaRPr>
          </a:p>
        </p:txBody>
      </p:sp>
      <p:sp>
        <p:nvSpPr>
          <p:cNvPr id="5142" name="Line 46"/>
          <p:cNvSpPr>
            <a:spLocks noChangeShapeType="1"/>
          </p:cNvSpPr>
          <p:nvPr/>
        </p:nvSpPr>
        <p:spPr bwMode="auto">
          <a:xfrm flipV="1">
            <a:off x="3429000" y="152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3" name="Line 47"/>
          <p:cNvSpPr>
            <a:spLocks noChangeShapeType="1"/>
          </p:cNvSpPr>
          <p:nvPr/>
        </p:nvSpPr>
        <p:spPr bwMode="auto">
          <a:xfrm flipH="1" flipV="1">
            <a:off x="2209800" y="1905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4" name="Line 48"/>
          <p:cNvSpPr>
            <a:spLocks noChangeShapeType="1"/>
          </p:cNvSpPr>
          <p:nvPr/>
        </p:nvSpPr>
        <p:spPr bwMode="auto">
          <a:xfrm flipH="1">
            <a:off x="1828800" y="26670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73" name="Cloud"/>
          <p:cNvSpPr>
            <a:spLocks noChangeAspect="1" noEditPoints="1" noChangeArrowheads="1"/>
          </p:cNvSpPr>
          <p:nvPr/>
        </p:nvSpPr>
        <p:spPr bwMode="auto">
          <a:xfrm>
            <a:off x="1981200" y="4114800"/>
            <a:ext cx="2209800" cy="10874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400" b="1">
                <a:latin typeface="Arial" charset="0"/>
              </a:rPr>
              <a:t>Темп</a:t>
            </a:r>
            <a:endParaRPr lang="ru-RU">
              <a:latin typeface="Arial" charset="0"/>
            </a:endParaRPr>
          </a:p>
        </p:txBody>
      </p:sp>
      <p:sp>
        <p:nvSpPr>
          <p:cNvPr id="26674" name="Cloud"/>
          <p:cNvSpPr>
            <a:spLocks noChangeAspect="1" noEditPoints="1" noChangeArrowheads="1"/>
          </p:cNvSpPr>
          <p:nvPr/>
        </p:nvSpPr>
        <p:spPr bwMode="auto">
          <a:xfrm>
            <a:off x="2286000" y="5715000"/>
            <a:ext cx="1676400" cy="609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400" b="1">
                <a:latin typeface="Arial" charset="0"/>
              </a:rPr>
              <a:t>Медленно</a:t>
            </a:r>
            <a:endParaRPr lang="ru-RU">
              <a:latin typeface="Arial" charset="0"/>
            </a:endParaRPr>
          </a:p>
        </p:txBody>
      </p:sp>
      <p:sp>
        <p:nvSpPr>
          <p:cNvPr id="26675" name="Cloud"/>
          <p:cNvSpPr>
            <a:spLocks noChangeAspect="1" noEditPoints="1" noChangeArrowheads="1"/>
          </p:cNvSpPr>
          <p:nvPr/>
        </p:nvSpPr>
        <p:spPr bwMode="auto">
          <a:xfrm>
            <a:off x="0" y="3810000"/>
            <a:ext cx="1447800" cy="609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400" b="1">
                <a:latin typeface="Arial" charset="0"/>
              </a:rPr>
              <a:t>Быстро</a:t>
            </a:r>
            <a:endParaRPr lang="ru-RU">
              <a:latin typeface="Arial" charset="0"/>
            </a:endParaRPr>
          </a:p>
        </p:txBody>
      </p:sp>
      <p:sp>
        <p:nvSpPr>
          <p:cNvPr id="26676" name="Cloud"/>
          <p:cNvSpPr>
            <a:spLocks noChangeAspect="1" noEditPoints="1" noChangeArrowheads="1"/>
          </p:cNvSpPr>
          <p:nvPr/>
        </p:nvSpPr>
        <p:spPr bwMode="auto">
          <a:xfrm>
            <a:off x="228600" y="5334000"/>
            <a:ext cx="1600200" cy="533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400" b="1">
                <a:latin typeface="Arial" charset="0"/>
              </a:rPr>
              <a:t>Средне</a:t>
            </a:r>
            <a:endParaRPr lang="ru-RU">
              <a:latin typeface="Arial" charset="0"/>
            </a:endParaRPr>
          </a:p>
        </p:txBody>
      </p:sp>
      <p:sp>
        <p:nvSpPr>
          <p:cNvPr id="5149" name="Line 53"/>
          <p:cNvSpPr>
            <a:spLocks noChangeShapeType="1"/>
          </p:cNvSpPr>
          <p:nvPr/>
        </p:nvSpPr>
        <p:spPr bwMode="auto">
          <a:xfrm flipH="1">
            <a:off x="4114800" y="3733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0" name="Line 54"/>
          <p:cNvSpPr>
            <a:spLocks noChangeShapeType="1"/>
          </p:cNvSpPr>
          <p:nvPr/>
        </p:nvSpPr>
        <p:spPr bwMode="auto">
          <a:xfrm>
            <a:off x="32004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1" name="Line 55"/>
          <p:cNvSpPr>
            <a:spLocks noChangeShapeType="1"/>
          </p:cNvSpPr>
          <p:nvPr/>
        </p:nvSpPr>
        <p:spPr bwMode="auto">
          <a:xfrm flipH="1">
            <a:off x="1905000" y="48006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2" name="Line 56"/>
          <p:cNvSpPr>
            <a:spLocks noChangeShapeType="1"/>
          </p:cNvSpPr>
          <p:nvPr/>
        </p:nvSpPr>
        <p:spPr bwMode="auto">
          <a:xfrm flipH="1" flipV="1">
            <a:off x="1600200" y="41148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92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0DB15-B6C9-4FE4-9C5E-DAA840A7BB61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8001000" cy="563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царстве звуков постоянно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чудеса случаются -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Здесь в музыку прекрасную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все звуки превращаются </a:t>
            </a:r>
          </a:p>
        </p:txBody>
      </p:sp>
    </p:spTree>
    <p:extLst>
      <p:ext uri="{BB962C8B-B14F-4D97-AF65-F5344CB8AC3E}">
        <p14:creationId xmlns:p14="http://schemas.microsoft.com/office/powerpoint/2010/main" val="3458583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8305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Бременские музыканты</a:t>
            </a:r>
          </a:p>
        </p:txBody>
      </p:sp>
      <p:pic>
        <p:nvPicPr>
          <p:cNvPr id="8196" name="Picture 6" descr="DSC00084"/>
          <p:cNvPicPr>
            <a:picLocks noChangeAspect="1" noChangeArrowheads="1"/>
          </p:cNvPicPr>
          <p:nvPr/>
        </p:nvPicPr>
        <p:blipFill>
          <a:blip r:embed="rId2">
            <a:lum bright="2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3719" b="4448"/>
          <a:stretch>
            <a:fillRect/>
          </a:stretch>
        </p:blipFill>
        <p:spPr bwMode="auto">
          <a:xfrm>
            <a:off x="5353050" y="1944688"/>
            <a:ext cx="3578225" cy="4608512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7" descr="DSC00083"/>
          <p:cNvPicPr>
            <a:picLocks noChangeAspect="1" noChangeArrowheads="1"/>
          </p:cNvPicPr>
          <p:nvPr/>
        </p:nvPicPr>
        <p:blipFill>
          <a:blip r:embed="rId3">
            <a:lum bright="2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25836" r="3445" b="9227"/>
          <a:stretch>
            <a:fillRect/>
          </a:stretch>
        </p:blipFill>
        <p:spPr bwMode="auto">
          <a:xfrm>
            <a:off x="228600" y="1947863"/>
            <a:ext cx="4953000" cy="460533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C896A67-4114-4728-BBF7-435EB61A0380}" type="slidenum">
              <a:rPr lang="ru-RU" sz="1400" b="1">
                <a:solidFill>
                  <a:schemeClr val="bg1"/>
                </a:solidFill>
                <a:latin typeface="Arial" charset="0"/>
              </a:rPr>
              <a:pPr algn="r" eaLnBrk="1" hangingPunct="1"/>
              <a:t>5</a:t>
            </a:fld>
            <a:endParaRPr lang="ru-RU" sz="1400" b="1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69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919D4-B7AE-4C95-B4CF-97533511A848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9219" name="Picture 4" descr="DSC00041"/>
          <p:cNvPicPr>
            <a:picLocks noChangeAspect="1" noChangeArrowheads="1"/>
          </p:cNvPicPr>
          <p:nvPr/>
        </p:nvPicPr>
        <p:blipFill>
          <a:blip r:embed="rId2">
            <a:lum bright="1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/>
          <a:stretch>
            <a:fillRect/>
          </a:stretch>
        </p:blipFill>
        <p:spPr bwMode="auto">
          <a:xfrm>
            <a:off x="228600" y="228600"/>
            <a:ext cx="4510088" cy="6324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WordArt 5"/>
          <p:cNvSpPr>
            <a:spLocks noChangeArrowheads="1" noChangeShapeType="1" noTextEdit="1"/>
          </p:cNvSpPr>
          <p:nvPr/>
        </p:nvSpPr>
        <p:spPr bwMode="auto">
          <a:xfrm>
            <a:off x="4953000" y="914400"/>
            <a:ext cx="3981450" cy="487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Добро пожаловать в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школу Скрипичного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ключа</a:t>
            </a:r>
          </a:p>
        </p:txBody>
      </p:sp>
    </p:spTree>
    <p:extLst>
      <p:ext uri="{BB962C8B-B14F-4D97-AF65-F5344CB8AC3E}">
        <p14:creationId xmlns:p14="http://schemas.microsoft.com/office/powerpoint/2010/main" val="3043438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EB677-96BF-4A98-9031-520AFA08A59F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lum bright="1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" b="7559"/>
          <a:stretch>
            <a:fillRect/>
          </a:stretch>
        </p:blipFill>
        <p:spPr bwMode="auto">
          <a:xfrm>
            <a:off x="457200" y="381000"/>
            <a:ext cx="2035175" cy="586740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Line 7"/>
          <p:cNvSpPr>
            <a:spLocks noChangeShapeType="1"/>
          </p:cNvSpPr>
          <p:nvPr/>
        </p:nvSpPr>
        <p:spPr bwMode="auto">
          <a:xfrm>
            <a:off x="457200" y="1905000"/>
            <a:ext cx="7543800" cy="0"/>
          </a:xfrm>
          <a:prstGeom prst="line">
            <a:avLst/>
          </a:prstGeom>
          <a:noFill/>
          <a:ln w="1206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>
            <a:off x="457200" y="3429000"/>
            <a:ext cx="7543800" cy="0"/>
          </a:xfrm>
          <a:prstGeom prst="line">
            <a:avLst/>
          </a:prstGeom>
          <a:noFill/>
          <a:ln w="1206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6" name="Line 9"/>
          <p:cNvSpPr>
            <a:spLocks noChangeShapeType="1"/>
          </p:cNvSpPr>
          <p:nvPr/>
        </p:nvSpPr>
        <p:spPr bwMode="auto">
          <a:xfrm>
            <a:off x="457200" y="4114800"/>
            <a:ext cx="7543800" cy="0"/>
          </a:xfrm>
          <a:prstGeom prst="line">
            <a:avLst/>
          </a:prstGeom>
          <a:noFill/>
          <a:ln w="1206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>
            <a:off x="457200" y="4876800"/>
            <a:ext cx="7543800" cy="0"/>
          </a:xfrm>
          <a:prstGeom prst="line">
            <a:avLst/>
          </a:prstGeom>
          <a:noFill/>
          <a:ln w="1206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>
            <a:off x="457200" y="2667000"/>
            <a:ext cx="7543800" cy="0"/>
          </a:xfrm>
          <a:prstGeom prst="line">
            <a:avLst/>
          </a:prstGeom>
          <a:noFill/>
          <a:ln w="1206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3657600" y="3657600"/>
            <a:ext cx="1447800" cy="9906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24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FDF64-1C3E-4273-B5B0-72B4B8AAF0E2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-4635500" y="78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029" name="Rectangle 21"/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30" name="Picture 51"/>
          <p:cNvPicPr>
            <a:picLocks noChangeAspect="1" noChangeArrowheads="1"/>
          </p:cNvPicPr>
          <p:nvPr/>
        </p:nvPicPr>
        <p:blipFill>
          <a:blip r:embed="rId3" cstate="print">
            <a:lum bright="1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" b="7559"/>
          <a:stretch>
            <a:fillRect/>
          </a:stretch>
        </p:blipFill>
        <p:spPr bwMode="auto">
          <a:xfrm>
            <a:off x="304800" y="4191000"/>
            <a:ext cx="819150" cy="236220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60"/>
          <p:cNvSpPr>
            <a:spLocks noChangeShapeType="1"/>
          </p:cNvSpPr>
          <p:nvPr/>
        </p:nvSpPr>
        <p:spPr bwMode="auto">
          <a:xfrm>
            <a:off x="304800" y="4800600"/>
            <a:ext cx="5715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61"/>
          <p:cNvSpPr>
            <a:spLocks noChangeShapeType="1"/>
          </p:cNvSpPr>
          <p:nvPr/>
        </p:nvSpPr>
        <p:spPr bwMode="auto">
          <a:xfrm>
            <a:off x="304800" y="5105400"/>
            <a:ext cx="5715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Line 62"/>
          <p:cNvSpPr>
            <a:spLocks noChangeShapeType="1"/>
          </p:cNvSpPr>
          <p:nvPr/>
        </p:nvSpPr>
        <p:spPr bwMode="auto">
          <a:xfrm>
            <a:off x="304800" y="5410200"/>
            <a:ext cx="5715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" name="Line 63"/>
          <p:cNvSpPr>
            <a:spLocks noChangeShapeType="1"/>
          </p:cNvSpPr>
          <p:nvPr/>
        </p:nvSpPr>
        <p:spPr bwMode="auto">
          <a:xfrm>
            <a:off x="304800" y="5715000"/>
            <a:ext cx="5715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5" name="Line 64"/>
          <p:cNvSpPr>
            <a:spLocks noChangeShapeType="1"/>
          </p:cNvSpPr>
          <p:nvPr/>
        </p:nvSpPr>
        <p:spPr bwMode="auto">
          <a:xfrm>
            <a:off x="304800" y="6019800"/>
            <a:ext cx="5715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6" name="Oval 65"/>
          <p:cNvSpPr>
            <a:spLocks noChangeArrowheads="1"/>
          </p:cNvSpPr>
          <p:nvPr/>
        </p:nvSpPr>
        <p:spPr bwMode="auto">
          <a:xfrm>
            <a:off x="2895600" y="5562600"/>
            <a:ext cx="533400" cy="3048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3005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2362200" y="628650"/>
          <a:ext cx="449580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Слайд" r:id="rId4" imgW="4571948" imgH="3429155" progId="PowerPoint.Slide.8">
                  <p:embed/>
                </p:oleObj>
              </mc:Choice>
              <mc:Fallback>
                <p:oleObj name="Слайд" r:id="rId4" imgW="4571948" imgH="3429155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628650"/>
                        <a:ext cx="4495800" cy="333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727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6656A-07DC-4F4B-9F7A-154FF383072B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667000" y="381000"/>
            <a:ext cx="6858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r>
              <a:rPr lang="ru-RU">
                <a:latin typeface="Arial" charset="0"/>
              </a:rPr>
              <a:t>До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352800" y="381000"/>
            <a:ext cx="6858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r>
              <a:rPr lang="ru-RU">
                <a:latin typeface="Arial" charset="0"/>
              </a:rPr>
              <a:t>Ре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038600" y="381000"/>
            <a:ext cx="6858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r>
              <a:rPr lang="ru-RU">
                <a:latin typeface="Arial" charset="0"/>
              </a:rPr>
              <a:t>Ми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724400" y="381000"/>
            <a:ext cx="6858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r>
              <a:rPr lang="ru-RU">
                <a:latin typeface="Arial" charset="0"/>
              </a:rPr>
              <a:t>Фа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410200" y="381000"/>
            <a:ext cx="6858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r>
              <a:rPr lang="ru-RU">
                <a:latin typeface="Arial" charset="0"/>
              </a:rPr>
              <a:t>Соль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6096000" y="381000"/>
            <a:ext cx="6858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r>
              <a:rPr lang="ru-RU">
                <a:latin typeface="Arial" charset="0"/>
              </a:rPr>
              <a:t>Ля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6781800" y="381000"/>
            <a:ext cx="6858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r>
              <a:rPr lang="ru-RU">
                <a:latin typeface="Arial" charset="0"/>
              </a:rPr>
              <a:t>Си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7467600" y="381000"/>
            <a:ext cx="6858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r>
              <a:rPr lang="ru-RU">
                <a:latin typeface="Arial" charset="0"/>
              </a:rPr>
              <a:t>До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3200400" y="381000"/>
            <a:ext cx="3048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3886200" y="381000"/>
            <a:ext cx="3048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5257800" y="381000"/>
            <a:ext cx="3048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5943600" y="381000"/>
            <a:ext cx="3048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6629400" y="381000"/>
            <a:ext cx="3048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8001000" y="381000"/>
            <a:ext cx="1524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6097" name="Picture 17"/>
          <p:cNvPicPr>
            <a:picLocks noChangeAspect="1" noChangeArrowheads="1"/>
          </p:cNvPicPr>
          <p:nvPr/>
        </p:nvPicPr>
        <p:blipFill>
          <a:blip r:embed="rId2">
            <a:lum bright="1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" b="7559"/>
          <a:stretch>
            <a:fillRect/>
          </a:stretch>
        </p:blipFill>
        <p:spPr bwMode="auto">
          <a:xfrm>
            <a:off x="457200" y="2286000"/>
            <a:ext cx="1506538" cy="434340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8" name="Line 18"/>
          <p:cNvSpPr>
            <a:spLocks noChangeShapeType="1"/>
          </p:cNvSpPr>
          <p:nvPr/>
        </p:nvSpPr>
        <p:spPr bwMode="auto">
          <a:xfrm>
            <a:off x="8763000" y="3352800"/>
            <a:ext cx="0" cy="22860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8610600" y="3352800"/>
            <a:ext cx="0" cy="2286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00" name="Oval 20"/>
          <p:cNvSpPr>
            <a:spLocks noChangeArrowheads="1"/>
          </p:cNvSpPr>
          <p:nvPr/>
        </p:nvSpPr>
        <p:spPr bwMode="auto">
          <a:xfrm>
            <a:off x="2590800" y="5791200"/>
            <a:ext cx="5334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2362200" y="59436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02" name="Oval 22"/>
          <p:cNvSpPr>
            <a:spLocks noChangeArrowheads="1"/>
          </p:cNvSpPr>
          <p:nvPr/>
        </p:nvSpPr>
        <p:spPr bwMode="auto">
          <a:xfrm>
            <a:off x="3352800" y="5638800"/>
            <a:ext cx="5334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04" name="Oval 24"/>
          <p:cNvSpPr>
            <a:spLocks noChangeArrowheads="1"/>
          </p:cNvSpPr>
          <p:nvPr/>
        </p:nvSpPr>
        <p:spPr bwMode="auto">
          <a:xfrm>
            <a:off x="4800600" y="5181600"/>
            <a:ext cx="5334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06" name="Oval 26"/>
          <p:cNvSpPr>
            <a:spLocks noChangeArrowheads="1"/>
          </p:cNvSpPr>
          <p:nvPr/>
        </p:nvSpPr>
        <p:spPr bwMode="auto">
          <a:xfrm>
            <a:off x="6248400" y="4572000"/>
            <a:ext cx="533400" cy="3048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08" name="Oval 28"/>
          <p:cNvSpPr>
            <a:spLocks noChangeArrowheads="1"/>
          </p:cNvSpPr>
          <p:nvPr/>
        </p:nvSpPr>
        <p:spPr bwMode="auto">
          <a:xfrm>
            <a:off x="7620000" y="4038600"/>
            <a:ext cx="5334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228600" y="5334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/>
              <a:t>ЗВУКОРЯД</a:t>
            </a:r>
          </a:p>
        </p:txBody>
      </p:sp>
      <p:sp>
        <p:nvSpPr>
          <p:cNvPr id="46110" name="Line 30"/>
          <p:cNvSpPr>
            <a:spLocks noChangeShapeType="1"/>
          </p:cNvSpPr>
          <p:nvPr/>
        </p:nvSpPr>
        <p:spPr bwMode="auto">
          <a:xfrm>
            <a:off x="457200" y="33528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1" name="Line 31"/>
          <p:cNvSpPr>
            <a:spLocks noChangeShapeType="1"/>
          </p:cNvSpPr>
          <p:nvPr/>
        </p:nvSpPr>
        <p:spPr bwMode="auto">
          <a:xfrm>
            <a:off x="457200" y="39624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2" name="Line 32"/>
          <p:cNvSpPr>
            <a:spLocks noChangeShapeType="1"/>
          </p:cNvSpPr>
          <p:nvPr/>
        </p:nvSpPr>
        <p:spPr bwMode="auto">
          <a:xfrm>
            <a:off x="457200" y="44958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3" name="Line 33"/>
          <p:cNvSpPr>
            <a:spLocks noChangeShapeType="1"/>
          </p:cNvSpPr>
          <p:nvPr/>
        </p:nvSpPr>
        <p:spPr bwMode="auto">
          <a:xfrm>
            <a:off x="457200" y="50292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4" name="Line 34"/>
          <p:cNvSpPr>
            <a:spLocks noChangeShapeType="1"/>
          </p:cNvSpPr>
          <p:nvPr/>
        </p:nvSpPr>
        <p:spPr bwMode="auto">
          <a:xfrm>
            <a:off x="457200" y="55626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5" name="Oval 35"/>
          <p:cNvSpPr>
            <a:spLocks noChangeArrowheads="1"/>
          </p:cNvSpPr>
          <p:nvPr/>
        </p:nvSpPr>
        <p:spPr bwMode="auto">
          <a:xfrm>
            <a:off x="6934200" y="4343400"/>
            <a:ext cx="533400" cy="3048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16" name="Oval 36"/>
          <p:cNvSpPr>
            <a:spLocks noChangeArrowheads="1"/>
          </p:cNvSpPr>
          <p:nvPr/>
        </p:nvSpPr>
        <p:spPr bwMode="auto">
          <a:xfrm>
            <a:off x="4114800" y="5410200"/>
            <a:ext cx="533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17" name="Oval 37"/>
          <p:cNvSpPr>
            <a:spLocks noChangeArrowheads="1"/>
          </p:cNvSpPr>
          <p:nvPr/>
        </p:nvSpPr>
        <p:spPr bwMode="auto">
          <a:xfrm>
            <a:off x="5562600" y="4876800"/>
            <a:ext cx="533400" cy="3048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047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 animBg="1"/>
      <p:bldP spid="46084" grpId="0" animBg="1"/>
      <p:bldP spid="46085" grpId="0" animBg="1"/>
      <p:bldP spid="46086" grpId="0" animBg="1"/>
      <p:bldP spid="46087" grpId="0" animBg="1"/>
      <p:bldP spid="46088" grpId="0" animBg="1"/>
      <p:bldP spid="46089" grpId="0" animBg="1"/>
      <p:bldP spid="46100" grpId="0" animBg="1"/>
      <p:bldP spid="46101" grpId="0" animBg="1"/>
      <p:bldP spid="46102" grpId="0" animBg="1"/>
      <p:bldP spid="46104" grpId="0" animBg="1"/>
      <p:bldP spid="46106" grpId="0" animBg="1"/>
      <p:bldP spid="46108" grpId="0" animBg="1"/>
      <p:bldP spid="46115" grpId="0" animBg="1"/>
      <p:bldP spid="46116" grpId="0" animBg="1"/>
      <p:bldP spid="461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Экран (4:3)</PresentationFormat>
  <Paragraphs>219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Andrei</dc:creator>
  <cp:lastModifiedBy>Andrei</cp:lastModifiedBy>
  <cp:revision>2</cp:revision>
  <dcterms:created xsi:type="dcterms:W3CDTF">2013-03-23T08:03:09Z</dcterms:created>
  <dcterms:modified xsi:type="dcterms:W3CDTF">2013-03-23T08:04:39Z</dcterms:modified>
</cp:coreProperties>
</file>