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4" r:id="rId3"/>
    <p:sldId id="273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3C98A2-FF29-4FE2-85C2-DD32534DF9B7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7DE57E-06CA-41B0-99D5-B338CA9DAF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5" descr="14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4500"/>
            <a:ext cx="434816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692696"/>
            <a:ext cx="4213225" cy="52629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+mn-lt"/>
              </a:rPr>
              <a:t>  Радуясь обращению в христианство своего народа, князь Владимир воскликнул:</a:t>
            </a:r>
          </a:p>
          <a:p>
            <a:pPr>
              <a:defRPr/>
            </a:pPr>
            <a:r>
              <a:rPr lang="ru-RU" sz="2800" b="1" dirty="0" smtClean="0">
                <a:latin typeface="+mn-lt"/>
              </a:rPr>
              <a:t>«Христе Боже, сотворивший небо и землю! Взгляни на новых людей этих и дай им, Господи, познать Тебя, истинного Бога, как познали Тебя христианские страны!».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971550" y="1052736"/>
            <a:ext cx="72437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4000" b="1" dirty="0">
                <a:solidFill>
                  <a:srgbClr val="632523"/>
                </a:solidFill>
                <a:latin typeface="Times New Roman" pitchFamily="18" charset="0"/>
              </a:rPr>
              <a:t>«Крещение дало нашим предкам высшую свободу – </a:t>
            </a:r>
            <a:r>
              <a:rPr lang="ru-RU" sz="4000" b="1" dirty="0" err="1">
                <a:solidFill>
                  <a:srgbClr val="632523"/>
                </a:solidFill>
                <a:latin typeface="Times New Roman" pitchFamily="18" charset="0"/>
              </a:rPr>
              <a:t>свободу</a:t>
            </a:r>
            <a:r>
              <a:rPr lang="ru-RU" sz="4000" b="1" dirty="0">
                <a:solidFill>
                  <a:srgbClr val="632523"/>
                </a:solidFill>
                <a:latin typeface="Times New Roman" pitchFamily="18" charset="0"/>
              </a:rPr>
              <a:t> выбора между Добром и Злом, а победа православия подарила Руси тысячелетнюю историю».</a:t>
            </a:r>
          </a:p>
          <a:p>
            <a:pPr indent="457200" algn="r"/>
            <a:r>
              <a:rPr lang="ru-RU" sz="4000" b="1" i="1" dirty="0">
                <a:solidFill>
                  <a:srgbClr val="632523"/>
                </a:solidFill>
                <a:latin typeface="Times New Roman" pitchFamily="18" charset="0"/>
              </a:rPr>
              <a:t>Лев Николаевич Гумилев.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Обои для рабочего стола: Князь Владим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F6EF-65EB-4964-BDA1-307EB2BDFDE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 descr="Елена Доведова Свержение Перун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600400" cy="523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 descr="Ефошкин Сергей Николаевич Прощание с язычеством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43293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88913"/>
            <a:ext cx="835292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/>
              <a:t>После крещения </a:t>
            </a:r>
            <a:r>
              <a:rPr lang="ru-RU" sz="2400" b="1" dirty="0">
                <a:latin typeface="Calibri" charset="-52"/>
              </a:rPr>
              <a:t>Владимир велел «опрокинуть идолы </a:t>
            </a:r>
            <a:r>
              <a:rPr lang="ru-RU" sz="2400" b="1" dirty="0"/>
              <a:t>языческих богов </a:t>
            </a:r>
            <a:r>
              <a:rPr lang="ru-RU" sz="2400" b="1" dirty="0">
                <a:latin typeface="Calibri" charset="-52"/>
              </a:rPr>
              <a:t>— одних изрубить, а других — сжечь».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877273"/>
            <a:ext cx="8389689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/>
              <a:t>П</a:t>
            </a:r>
            <a:r>
              <a:rPr lang="ru-RU" sz="2400" b="1" dirty="0">
                <a:latin typeface="Calibri" charset="-52"/>
              </a:rPr>
              <a:t>риверженцы старой веры плакали, когда</a:t>
            </a:r>
            <a:r>
              <a:rPr lang="ru-RU" sz="2400" b="1" dirty="0"/>
              <a:t> идолов жгли, рубили и валили на землю</a:t>
            </a:r>
            <a:r>
              <a:rPr lang="ru-RU" sz="2400" b="1" dirty="0">
                <a:latin typeface="Calibri" charset="-52"/>
              </a:rPr>
              <a:t>.</a:t>
            </a:r>
          </a:p>
        </p:txBody>
      </p:sp>
      <p:pic>
        <p:nvPicPr>
          <p:cNvPr id="29699" name="Рисунок 4" descr="В.М.Назарук. Часть диптиха Крещение Руси Проводы Перуна.jpg"/>
          <p:cNvPicPr>
            <a:picLocks noChangeAspect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611188" y="188913"/>
            <a:ext cx="787558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 descr="Станислав бабюк Свержение Перуна 19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68834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7308850" y="571500"/>
            <a:ext cx="1655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С.Бабюк. Свержение Перуна.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229200"/>
            <a:ext cx="9144000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/>
              <a:t>В</a:t>
            </a:r>
            <a:r>
              <a:rPr lang="ru-RU" sz="2400" b="1" dirty="0">
                <a:latin typeface="Calibri" charset="-52"/>
              </a:rPr>
              <a:t> Новгороде из-за крещения вышло целое военное столкновение. Язычники не хотели допустить истребления идолов. Начались волнения в народе. </a:t>
            </a:r>
            <a:r>
              <a:rPr lang="ru-RU" sz="2400" b="1" dirty="0"/>
              <a:t>Но все волнения были подавлены и люди приняли новую веру.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 descr="Мартынов Н Крещение Рус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6588224" cy="583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648072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alibri" charset="-52"/>
              </a:rPr>
              <a:t>После Киева крещение стало совершаться </a:t>
            </a:r>
            <a:endParaRPr lang="ru-RU" sz="2400" b="1" dirty="0" smtClean="0">
              <a:latin typeface="Calibri" charset="-52"/>
            </a:endParaRPr>
          </a:p>
          <a:p>
            <a:pPr algn="ctr">
              <a:defRPr/>
            </a:pPr>
            <a:r>
              <a:rPr lang="ru-RU" sz="2400" b="1" dirty="0" smtClean="0">
                <a:latin typeface="Calibri" charset="-52"/>
              </a:rPr>
              <a:t>и </a:t>
            </a:r>
            <a:r>
              <a:rPr lang="ru-RU" sz="2400" b="1" dirty="0">
                <a:latin typeface="Calibri" charset="-52"/>
              </a:rPr>
              <a:t>в других русских городах.</a:t>
            </a:r>
          </a:p>
        </p:txBody>
      </p:sp>
      <p:sp>
        <p:nvSpPr>
          <p:cNvPr id="27652" name="Прямоугольник 8"/>
          <p:cNvSpPr>
            <a:spLocks noChangeArrowheads="1"/>
          </p:cNvSpPr>
          <p:nvPr/>
        </p:nvSpPr>
        <p:spPr bwMode="auto">
          <a:xfrm>
            <a:off x="7092280" y="5657671"/>
            <a:ext cx="2051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Мартынов Н.У. Крещение Руси.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 descr="Виктор Васнецов. Лучшие работы художника - Крещение Рус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536" y="157748"/>
            <a:ext cx="5379760" cy="643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7" descr="10. Крещение Руси=.jpg"/>
          <p:cNvPicPr>
            <a:picLocks noChangeAspect="1"/>
          </p:cNvPicPr>
          <p:nvPr/>
        </p:nvPicPr>
        <p:blipFill>
          <a:blip r:embed="rId2" cstate="print"/>
          <a:srcRect l="32813" t="3125" r="2344" b="11458"/>
          <a:stretch>
            <a:fillRect/>
          </a:stretch>
        </p:blipFill>
        <p:spPr bwMode="auto">
          <a:xfrm>
            <a:off x="251520" y="188640"/>
            <a:ext cx="6193730" cy="63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72200" y="620688"/>
            <a:ext cx="2448272" cy="2677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Calibri" charset="-52"/>
              </a:rPr>
              <a:t>После крещения киевлян князь Владимир приказал тотчас воздвигать по всему городу церкви.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4293096"/>
            <a:ext cx="2592288" cy="1946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Calibri" charset="-52"/>
              </a:rPr>
              <a:t>Причем храмы ставили на тех местах, где раньше были кумиры.</a:t>
            </a: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251520" y="6165304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План Древнего Киева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5301208"/>
            <a:ext cx="8352928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Сразу же начали открываться школы, потому что христианской стране нельзя было без учения книжного.</a:t>
            </a:r>
          </a:p>
        </p:txBody>
      </p:sp>
      <p:pic>
        <p:nvPicPr>
          <p:cNvPr id="32771" name="Рисунок 6" descr="Школа Древней Рус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114589" cy="492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0" descr="Начало XIX ве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785813"/>
            <a:ext cx="401955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3"/>
            <a:ext cx="8715436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713" y="144463"/>
            <a:ext cx="56435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Перемена в жизни князя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214438"/>
            <a:ext cx="4464620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n-lt"/>
              </a:rPr>
              <a:t>Князь Владимир сильно изменился после крещения. Он продолжал оставаться победоносным полководцем и мудрым строителем государства, но в отношении к людям стал примером доброты, милосердия и сострадания.</a:t>
            </a:r>
            <a:endParaRPr lang="ru-RU" sz="2800" dirty="0">
              <a:latin typeface="+mn-lt"/>
            </a:endParaRPr>
          </a:p>
        </p:txBody>
      </p:sp>
      <p:sp>
        <p:nvSpPr>
          <p:cNvPr id="33798" name="Прямоугольник 11"/>
          <p:cNvSpPr>
            <a:spLocks noChangeArrowheads="1"/>
          </p:cNvSpPr>
          <p:nvPr/>
        </p:nvSpPr>
        <p:spPr bwMode="auto">
          <a:xfrm>
            <a:off x="2195736" y="6165304"/>
            <a:ext cx="2773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Bodoni MT" pitchFamily="18" charset="0"/>
              </a:rPr>
              <a:t>Икона начала </a:t>
            </a:r>
            <a:r>
              <a:rPr lang="en-US" sz="2000" dirty="0">
                <a:latin typeface="Bodoni MT" pitchFamily="18" charset="0"/>
              </a:rPr>
              <a:t>XIX </a:t>
            </a:r>
            <a:r>
              <a:rPr lang="ru-RU" sz="2000" dirty="0">
                <a:latin typeface="Bodoni MT" pitchFamily="18" charset="0"/>
              </a:rPr>
              <a:t>века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5" descr="10. Крещение Руси=.jpg"/>
          <p:cNvPicPr>
            <a:picLocks noChangeAspect="1"/>
          </p:cNvPicPr>
          <p:nvPr/>
        </p:nvPicPr>
        <p:blipFill>
          <a:blip r:embed="rId2" cstate="print"/>
          <a:srcRect l="48438" t="2083" r="2344" b="3125"/>
          <a:stretch>
            <a:fillRect/>
          </a:stretch>
        </p:blipFill>
        <p:spPr bwMode="auto">
          <a:xfrm>
            <a:off x="4429125" y="142875"/>
            <a:ext cx="4500563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313" y="714375"/>
            <a:ext cx="3997325" cy="377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latin typeface="Calibri" charset="-52"/>
              </a:rPr>
              <a:t>Одно время он не решался даже утверждать приговоры о справедливом наказании преступников. О перемене в жизни князя Владимира говорят такие его слова: «Боюсь греха!».</a:t>
            </a:r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1042988" y="4797425"/>
            <a:ext cx="32940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Равноапостольный князь Владимир. Икона 19 века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5" descr="Князь Владимир. Дионисий. Иконы и Фрески Древней Руси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11125"/>
            <a:ext cx="4495800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0825" y="332656"/>
            <a:ext cx="4033143" cy="621895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dirty="0">
                <a:latin typeface="Calibri" charset="-52"/>
              </a:rPr>
              <a:t>А его милостыни бедным были огромны. «Устроил он и такое: сказав, что «немощные и больные не могут добраться до двора моего», приказал снарядить телеги, наложив на них хлеб, мясо, рыбу, различные плоды, мед в бочках, а в других квас, развозить по городу, спрашивая: «Где больной, нищий или кто не может ходить?». И раздавали тем все необходимое». Такое свидетельство сохранила летопись о милосердии просветителя Руси.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916238" y="2565400"/>
            <a:ext cx="2879725" cy="3856038"/>
            <a:chOff x="1837" y="1616"/>
            <a:chExt cx="1814" cy="2429"/>
          </a:xfrm>
        </p:grpSpPr>
        <p:pic>
          <p:nvPicPr>
            <p:cNvPr id="36888" name="Picture 4" descr="book20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3475"/>
              <a:ext cx="1361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 rot="631390">
              <a:off x="1837" y="1616"/>
              <a:ext cx="1814" cy="680"/>
            </a:xfrm>
            <a:prstGeom prst="cloudCallout">
              <a:avLst>
                <a:gd name="adj1" fmla="val 6630"/>
                <a:gd name="adj2" fmla="val 237634"/>
              </a:avLst>
            </a:prstGeom>
            <a:solidFill>
              <a:srgbClr val="FFFF99"/>
            </a:solidFill>
            <a:ln w="9525">
              <a:solidFill>
                <a:srgbClr val="FFCC6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 rot="187328">
            <a:off x="3577085" y="2891758"/>
            <a:ext cx="1439862" cy="523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итоги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 rot="303755">
            <a:off x="2705956" y="256226"/>
            <a:ext cx="2925286" cy="1029489"/>
            <a:chOff x="1973" y="164"/>
            <a:chExt cx="1905" cy="545"/>
          </a:xfrm>
        </p:grpSpPr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1973" y="164"/>
              <a:ext cx="1905" cy="545"/>
            </a:xfrm>
            <a:prstGeom prst="wedgeEllipseCallout">
              <a:avLst>
                <a:gd name="adj1" fmla="val -22125"/>
                <a:gd name="adj2" fmla="val 220644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3688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35" y="198"/>
              <a:ext cx="1025" cy="4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развитие </a:t>
              </a:r>
            </a:p>
            <a:p>
              <a:pPr algn="ctr"/>
              <a:r>
                <a:rPr lang="ru-RU" sz="3600" kern="1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ремесел</a:t>
              </a:r>
              <a:endPara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795963" y="188913"/>
            <a:ext cx="3168650" cy="1584325"/>
            <a:chOff x="3651" y="119"/>
            <a:chExt cx="1996" cy="998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>
              <a:off x="3651" y="119"/>
              <a:ext cx="1996" cy="998"/>
            </a:xfrm>
            <a:prstGeom prst="wedgeEllipseCallout">
              <a:avLst>
                <a:gd name="adj1" fmla="val -74699"/>
                <a:gd name="adj2" fmla="val 109019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36885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105" y="255"/>
              <a:ext cx="1360" cy="6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Русь получила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 письменность на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славянском языке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 rot="427561">
            <a:off x="0" y="2997200"/>
            <a:ext cx="2916238" cy="1583928"/>
            <a:chOff x="68" y="1979"/>
            <a:chExt cx="1837" cy="680"/>
          </a:xfrm>
        </p:grpSpPr>
        <p:sp>
          <p:nvSpPr>
            <p:cNvPr id="17426" name="AutoShape 18"/>
            <p:cNvSpPr>
              <a:spLocks noChangeArrowheads="1"/>
            </p:cNvSpPr>
            <p:nvPr/>
          </p:nvSpPr>
          <p:spPr bwMode="auto">
            <a:xfrm>
              <a:off x="68" y="1979"/>
              <a:ext cx="1837" cy="680"/>
            </a:xfrm>
            <a:prstGeom prst="wedgeEllipseCallout">
              <a:avLst>
                <a:gd name="adj1" fmla="val 50597"/>
                <a:gd name="adj2" fmla="val -66472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36883" name="WordArt 20"/>
            <p:cNvSpPr>
              <a:spLocks noChangeArrowheads="1" noChangeShapeType="1" noTextEdit="1"/>
            </p:cNvSpPr>
            <p:nvPr/>
          </p:nvSpPr>
          <p:spPr bwMode="auto">
            <a:xfrm rot="21172439">
              <a:off x="204" y="2160"/>
              <a:ext cx="1542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смягчение царивших</a:t>
              </a:r>
              <a:endPara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endParaRP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 на Руси нравов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79388" y="4797425"/>
            <a:ext cx="2520950" cy="1511300"/>
            <a:chOff x="113" y="3022"/>
            <a:chExt cx="1588" cy="952"/>
          </a:xfrm>
        </p:grpSpPr>
        <p:sp>
          <p:nvSpPr>
            <p:cNvPr id="17427" name="AutoShape 19"/>
            <p:cNvSpPr>
              <a:spLocks noChangeArrowheads="1"/>
            </p:cNvSpPr>
            <p:nvPr/>
          </p:nvSpPr>
          <p:spPr bwMode="auto">
            <a:xfrm>
              <a:off x="113" y="3022"/>
              <a:ext cx="1588" cy="952"/>
            </a:xfrm>
            <a:prstGeom prst="wedgeEllipseCallout">
              <a:avLst>
                <a:gd name="adj1" fmla="val 99370"/>
                <a:gd name="adj2" fmla="val -140338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3688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40" y="3249"/>
              <a:ext cx="1180" cy="5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укрепление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 княжеской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власти. 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436096" y="5013176"/>
            <a:ext cx="3456384" cy="1584176"/>
            <a:chOff x="3447" y="3158"/>
            <a:chExt cx="2313" cy="816"/>
          </a:xfrm>
        </p:grpSpPr>
        <p:sp>
          <p:nvSpPr>
            <p:cNvPr id="17420" name="AutoShape 12"/>
            <p:cNvSpPr>
              <a:spLocks noChangeArrowheads="1"/>
            </p:cNvSpPr>
            <p:nvPr/>
          </p:nvSpPr>
          <p:spPr bwMode="auto">
            <a:xfrm>
              <a:off x="3447" y="3158"/>
              <a:ext cx="2313" cy="816"/>
            </a:xfrm>
            <a:prstGeom prst="wedgeEllipseCallout">
              <a:avLst>
                <a:gd name="adj1" fmla="val -68764"/>
                <a:gd name="adj2" fmla="val -164949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36879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706" y="3249"/>
              <a:ext cx="1818" cy="6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872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изменилось положение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 Киевской Руси на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международной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 арене</a:t>
              </a:r>
            </a:p>
          </p:txBody>
        </p:sp>
      </p:grpSp>
      <p:pic>
        <p:nvPicPr>
          <p:cNvPr id="17433" name="Picture 25" descr="к и 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536" y="3891391"/>
            <a:ext cx="1314450" cy="15716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8" name="Group 26"/>
          <p:cNvGrpSpPr>
            <a:grpSpLocks/>
          </p:cNvGrpSpPr>
          <p:nvPr/>
        </p:nvGrpSpPr>
        <p:grpSpPr bwMode="auto">
          <a:xfrm rot="21221453">
            <a:off x="6208304" y="2420189"/>
            <a:ext cx="2915816" cy="2306051"/>
            <a:chOff x="4014" y="1752"/>
            <a:chExt cx="1746" cy="998"/>
          </a:xfrm>
        </p:grpSpPr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>
              <a:off x="4014" y="1752"/>
              <a:ext cx="1746" cy="998"/>
            </a:xfrm>
            <a:prstGeom prst="wedgeEllipseCallout">
              <a:avLst>
                <a:gd name="adj1" fmla="val -80528"/>
                <a:gd name="adj2" fmla="val -40981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3687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105" y="1933"/>
              <a:ext cx="1451" cy="6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объединение различных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восточнославянских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племён в единый 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русский народ</a:t>
              </a:r>
            </a:p>
          </p:txBody>
        </p:sp>
      </p:grpSp>
      <p:pic>
        <p:nvPicPr>
          <p:cNvPr id="17435" name="Picture 27" descr="хра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36846">
            <a:off x="288677" y="887474"/>
            <a:ext cx="2409080" cy="1565794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</TotalTime>
  <Words>411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SAMSUNGrwww.win2.cng</dc:creator>
  <cp:lastModifiedBy>SAMSUNGrwww.win2.cng</cp:lastModifiedBy>
  <cp:revision>2</cp:revision>
  <dcterms:created xsi:type="dcterms:W3CDTF">2015-01-18T14:59:58Z</dcterms:created>
  <dcterms:modified xsi:type="dcterms:W3CDTF">2015-01-18T15:13:31Z</dcterms:modified>
</cp:coreProperties>
</file>