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82" r:id="rId2"/>
    <p:sldId id="370" r:id="rId3"/>
    <p:sldId id="380" r:id="rId4"/>
    <p:sldId id="381" r:id="rId5"/>
    <p:sldId id="375" r:id="rId6"/>
    <p:sldId id="258" r:id="rId7"/>
    <p:sldId id="343" r:id="rId8"/>
    <p:sldId id="342" r:id="rId9"/>
    <p:sldId id="260" r:id="rId10"/>
    <p:sldId id="327" r:id="rId11"/>
    <p:sldId id="286" r:id="rId12"/>
    <p:sldId id="262" r:id="rId13"/>
    <p:sldId id="263" r:id="rId14"/>
    <p:sldId id="288" r:id="rId15"/>
    <p:sldId id="287" r:id="rId16"/>
    <p:sldId id="289" r:id="rId17"/>
    <p:sldId id="265" r:id="rId18"/>
    <p:sldId id="267" r:id="rId19"/>
    <p:sldId id="296" r:id="rId20"/>
    <p:sldId id="292" r:id="rId21"/>
    <p:sldId id="297" r:id="rId22"/>
    <p:sldId id="347" r:id="rId23"/>
    <p:sldId id="269" r:id="rId24"/>
    <p:sldId id="301" r:id="rId25"/>
    <p:sldId id="302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B1D7E31-6718-4E0B-A550-02648FA0366D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4EC1A99-A2AE-4B63-846C-6853B24A6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C1A99-A2AE-4B63-846C-6853B24A690F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84973-7837-4665-A378-FF069611AAD9}" type="datetime1">
              <a:rPr lang="ru-RU" smtClean="0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42B41-3F76-4245-A22C-CF61A22D1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20971-1E8D-4FB9-B124-0523198CD4D6}" type="datetime1">
              <a:rPr lang="ru-RU" smtClean="0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3E805-FA5F-404D-B5E2-45B42F6E5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3AAB6-6CC4-4B61-BB54-CC04DB327FC9}" type="datetime1">
              <a:rPr lang="ru-RU" smtClean="0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F454F-9AA5-4676-8635-6D6DE01CC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660E4-E54E-47FD-8F56-C8DA91951C69}" type="datetime1">
              <a:rPr lang="ru-RU" smtClean="0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2F6EF-65EB-4964-BDA1-307EB2BDF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D7AFA-851F-4569-8631-741C5205A41C}" type="datetime1">
              <a:rPr lang="ru-RU" smtClean="0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1D2FF-D15F-4E98-AEBF-0AE3A6B30E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274A0-2190-4CA1-99B6-30A9B2B22CFB}" type="datetime1">
              <a:rPr lang="ru-RU" smtClean="0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8FE68-3390-497E-BD91-9B94910C4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1B056-64D7-4C67-9063-C96BAEA009DF}" type="datetime1">
              <a:rPr lang="ru-RU" smtClean="0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B338B-8C9E-4EC6-83AB-D88787F8C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98FCF-6738-41E6-A706-86C29E6FD70E}" type="datetime1">
              <a:rPr lang="ru-RU" smtClean="0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CD30A-0A54-44B4-BF88-F944891EB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B3DF1-482F-4171-8E1E-77DA63F3895E}" type="datetime1">
              <a:rPr lang="ru-RU" smtClean="0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5A34F-F361-4054-94A0-C64DEE82FA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B30CC-88AC-423B-8DB3-8B2AD09118F7}" type="datetime1">
              <a:rPr lang="ru-RU" smtClean="0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90E50-1F86-4301-A0CC-889F2F7AC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06B1F-72BF-4504-B92F-609DB731862E}" type="datetime1">
              <a:rPr lang="ru-RU" smtClean="0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5B3FE-F072-4D64-B17C-A3295CA2E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B3FBF7-7903-4B98-BA92-39A07A7239BA}" type="datetime1">
              <a:rPr lang="ru-RU" smtClean="0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24924F-6DE7-4BE9-A06B-B85320E75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plit orient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81033" y="355588"/>
            <a:ext cx="6572295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Крещение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68488" y="2057402"/>
            <a:ext cx="4000528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Руси</a:t>
            </a:r>
          </a:p>
        </p:txBody>
      </p:sp>
      <p:sp>
        <p:nvSpPr>
          <p:cNvPr id="2052" name="WordArt 6"/>
          <p:cNvSpPr>
            <a:spLocks noChangeArrowheads="1" noChangeShapeType="1" noTextEdit="1"/>
          </p:cNvSpPr>
          <p:nvPr/>
        </p:nvSpPr>
        <p:spPr bwMode="auto">
          <a:xfrm>
            <a:off x="971550" y="3860800"/>
            <a:ext cx="431958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764718"/>
                    </a:gs>
                    <a:gs pos="100000">
                      <a:srgbClr val="FF9933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при князе</a:t>
            </a:r>
          </a:p>
        </p:txBody>
      </p:sp>
      <p:sp>
        <p:nvSpPr>
          <p:cNvPr id="2053" name="WordArt 7"/>
          <p:cNvSpPr>
            <a:spLocks noChangeArrowheads="1" noChangeShapeType="1" noTextEdit="1"/>
          </p:cNvSpPr>
          <p:nvPr/>
        </p:nvSpPr>
        <p:spPr bwMode="auto">
          <a:xfrm>
            <a:off x="827088" y="4797425"/>
            <a:ext cx="4392612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764718"/>
                    </a:gs>
                    <a:gs pos="100000">
                      <a:srgbClr val="FF9933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Владимире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5A34F-F361-4054-94A0-C64DEE82FA5E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42938" y="5286375"/>
            <a:ext cx="7961312" cy="8509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Calibri" charset="-52"/>
              </a:rPr>
              <a:t>У магометан и </a:t>
            </a:r>
            <a:r>
              <a:rPr lang="ru-RU" sz="2400" b="1" dirty="0"/>
              <a:t>католиков</a:t>
            </a:r>
            <a:r>
              <a:rPr lang="ru-RU" sz="2400" b="1" dirty="0">
                <a:latin typeface="Calibri" charset="-52"/>
              </a:rPr>
              <a:t> послы Владимира не почувствовали никакой духовной красоты.</a:t>
            </a:r>
            <a:endParaRPr lang="ru-RU" sz="2400" dirty="0">
              <a:latin typeface="Calibri" charset="-52"/>
            </a:endParaRPr>
          </a:p>
        </p:txBody>
      </p:sp>
      <p:pic>
        <p:nvPicPr>
          <p:cNvPr id="9219" name="Рисунок 8" descr="DSC_168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2713" y="285750"/>
            <a:ext cx="6307137" cy="46577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9220" name="Прямоугольник 7"/>
          <p:cNvSpPr>
            <a:spLocks noChangeArrowheads="1"/>
          </p:cNvSpPr>
          <p:nvPr/>
        </p:nvSpPr>
        <p:spPr bwMode="auto">
          <a:xfrm>
            <a:off x="4429125" y="4572000"/>
            <a:ext cx="3074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Calibri" charset="-52"/>
              </a:rPr>
              <a:t>В современном  католическом  храме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5A34F-F361-4054-94A0-C64DEE82FA5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3" y="5373688"/>
            <a:ext cx="8286750" cy="121602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>
                <a:latin typeface="+mn-lt"/>
              </a:rPr>
              <a:t>Ц</a:t>
            </a:r>
            <a:r>
              <a:rPr lang="ru-RU" sz="2400" b="1" dirty="0" smtClean="0">
                <a:latin typeface="+mn-lt"/>
              </a:rPr>
              <a:t>ерковная </a:t>
            </a:r>
            <a:r>
              <a:rPr lang="ru-RU" sz="2400" b="1" dirty="0">
                <a:latin typeface="+mn-lt"/>
              </a:rPr>
              <a:t>служба у греков в главном храме Константинополя, древнем Софийском соборе, произвела на </a:t>
            </a:r>
            <a:r>
              <a:rPr lang="ru-RU" sz="2400" b="1" dirty="0" smtClean="0">
                <a:latin typeface="+mn-lt"/>
              </a:rPr>
              <a:t>послов </a:t>
            </a:r>
            <a:r>
              <a:rPr lang="ru-RU" sz="2400" b="1" dirty="0">
                <a:latin typeface="+mn-lt"/>
              </a:rPr>
              <a:t>неизгладимое впечатление.</a:t>
            </a:r>
          </a:p>
        </p:txBody>
      </p:sp>
      <p:pic>
        <p:nvPicPr>
          <p:cNvPr id="10243" name="Рисунок 2" descr="Храм св. Софии, Константинополь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2350" y="144463"/>
            <a:ext cx="6956425" cy="507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2051050" y="260350"/>
            <a:ext cx="5313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</a:rPr>
              <a:t>Храм Святой Софии, Константинополь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5A34F-F361-4054-94A0-C64DEE82FA5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7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14282" y="142853"/>
            <a:ext cx="8715436" cy="6429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8313" y="144463"/>
            <a:ext cx="835818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Незабываемая красота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772816"/>
            <a:ext cx="4035425" cy="2311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«И пришли мы в Греческую землю, и ввели нас туда, где служат они Богу своему, и не знали — на небе или на земле мы… </a:t>
            </a:r>
            <a:endParaRPr lang="ru-RU" sz="2400" dirty="0">
              <a:latin typeface="+mn-lt"/>
            </a:endParaRPr>
          </a:p>
        </p:txBody>
      </p:sp>
      <p:pic>
        <p:nvPicPr>
          <p:cNvPr id="11269" name="Рисунок 8" descr="Карпущенко Валерий Николаевич 1958 Византийский прием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1875" y="806450"/>
            <a:ext cx="4068763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Прямоугольник 11"/>
          <p:cNvSpPr>
            <a:spLocks noChangeArrowheads="1"/>
          </p:cNvSpPr>
          <p:nvPr/>
        </p:nvSpPr>
        <p:spPr bwMode="auto">
          <a:xfrm>
            <a:off x="827584" y="5733256"/>
            <a:ext cx="38687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err="1">
                <a:latin typeface="Times New Roman" pitchFamily="18" charset="0"/>
              </a:rPr>
              <a:t>Карпущенко</a:t>
            </a:r>
            <a:r>
              <a:rPr lang="ru-RU" sz="2400" dirty="0">
                <a:latin typeface="Times New Roman" pitchFamily="18" charset="0"/>
              </a:rPr>
              <a:t> В.Н. Византийский прием.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5A34F-F361-4054-94A0-C64DEE82FA5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2" descr="София Константинопольская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5413"/>
            <a:ext cx="4418013" cy="660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39750" y="1125538"/>
            <a:ext cx="3603625" cy="19462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…ибо нет на земле такого зрелища и красоты такой, и не знаем, как и рассказать об этом…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5A34F-F361-4054-94A0-C64DEE82FA5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36712"/>
            <a:ext cx="3998913" cy="267765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+mn-lt"/>
              </a:rPr>
              <a:t>Не </a:t>
            </a:r>
            <a:r>
              <a:rPr lang="ru-RU" sz="2400" b="1" dirty="0">
                <a:latin typeface="+mn-lt"/>
              </a:rPr>
              <a:t>можем мы забыть красоты той, ибо каждый человек, если вкусит сладкого, не возьмет потом горького; так и мы не можем уже здесь пребывать в язычестве».</a:t>
            </a:r>
          </a:p>
        </p:txBody>
      </p:sp>
      <p:pic>
        <p:nvPicPr>
          <p:cNvPr id="14339" name="Рисунок 2" descr="Фоссати в 1853 г. прислал в дар академии экземпляр живописного альбома Айя София,с видами Константинопольской Софийской мечети, перестроенной им в 1849 г.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225425"/>
            <a:ext cx="4513262" cy="640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5A34F-F361-4054-94A0-C64DEE82FA5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733256"/>
            <a:ext cx="8358188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…знаем мы только, что пребывает там Бог с людьми, и служба их лучше, чем во всех других странах.</a:t>
            </a:r>
          </a:p>
        </p:txBody>
      </p:sp>
      <p:pic>
        <p:nvPicPr>
          <p:cNvPr id="13315" name="Рисунок 5" descr="stambul31София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0648"/>
            <a:ext cx="790575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5A34F-F361-4054-94A0-C64DEE82FA5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6" descr="10. Крещение Руси=.jpg"/>
          <p:cNvPicPr>
            <a:picLocks noChangeAspect="1"/>
          </p:cNvPicPr>
          <p:nvPr/>
        </p:nvPicPr>
        <p:blipFill>
          <a:blip r:embed="rId3" cstate="print"/>
          <a:srcRect l="32813" t="2083" r="7813" b="14583"/>
          <a:stretch>
            <a:fillRect/>
          </a:stretch>
        </p:blipFill>
        <p:spPr bwMode="auto">
          <a:xfrm>
            <a:off x="3000375" y="142875"/>
            <a:ext cx="5429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95288" y="476250"/>
            <a:ext cx="4500562" cy="158115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И спросил Владимир: «Где примем крещение?». Бояре и старцы отвечали: «Где тебе любо!».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88" y="5429250"/>
            <a:ext cx="8535987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Так духовная красота православия стала решающим свидетельством для Руси, уже приготовившейся </a:t>
            </a:r>
            <a:r>
              <a:rPr lang="ru-RU" sz="2400" b="1" dirty="0" smtClean="0">
                <a:latin typeface="+mn-lt"/>
              </a:rPr>
              <a:t>к </a:t>
            </a:r>
            <a:r>
              <a:rPr lang="ru-RU" sz="2400" b="1" dirty="0">
                <a:latin typeface="+mn-lt"/>
              </a:rPr>
              <a:t>крещению.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5A34F-F361-4054-94A0-C64DEE82FA5E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4" descr="Владимир-язычник. В.М. Васнецов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42875"/>
            <a:ext cx="8715375" cy="554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5733256"/>
            <a:ext cx="8748712" cy="8509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Calibri" charset="-52"/>
              </a:rPr>
              <a:t>Многое передумал и пережил за последние годы великий князь.</a:t>
            </a:r>
            <a:r>
              <a:rPr lang="ru-RU" sz="2400" b="1" dirty="0"/>
              <a:t> А здесь долго думать не стал…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5A34F-F361-4054-94A0-C64DEE82FA5E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5" descr="Николай рерих. Поход Владимира на Корсунь.jpg"/>
          <p:cNvPicPr>
            <a:picLocks noChangeAspect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251520" y="260648"/>
            <a:ext cx="8683625" cy="448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79388" y="4869160"/>
            <a:ext cx="8785225" cy="193899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+mn-lt"/>
              </a:rPr>
              <a:t>  Византийские </a:t>
            </a:r>
            <a:r>
              <a:rPr lang="ru-RU" sz="2400" b="1" dirty="0">
                <a:latin typeface="+mn-lt"/>
              </a:rPr>
              <a:t>императоры Василий и Константин обратились к князю Владимиру за военной помощью. Владимир стал просить себе в жены сестру их Анну. Правители Византии в качестве условия поставили крещение Владимира, который уже и сам </a:t>
            </a:r>
            <a:r>
              <a:rPr lang="ru-RU" sz="2400" b="1" dirty="0" smtClean="0">
                <a:latin typeface="+mn-lt"/>
              </a:rPr>
              <a:t>расположен был к </a:t>
            </a:r>
            <a:r>
              <a:rPr lang="ru-RU" sz="2400" b="1" dirty="0">
                <a:latin typeface="+mn-lt"/>
              </a:rPr>
              <a:t>принятию христианства.</a:t>
            </a:r>
          </a:p>
        </p:txBody>
      </p:sp>
      <p:sp>
        <p:nvSpPr>
          <p:cNvPr id="3" name="Прямоугольник 1"/>
          <p:cNvSpPr/>
          <p:nvPr/>
        </p:nvSpPr>
        <p:spPr>
          <a:xfrm>
            <a:off x="323528" y="4293096"/>
            <a:ext cx="4500563" cy="485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/>
              <a:t>Как происходило крещение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5A34F-F361-4054-94A0-C64DEE82FA5E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3" descr="БРОННИКОВ Фёдор - Крещение князя Владимир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775" y="142875"/>
            <a:ext cx="8680450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50825" y="5877272"/>
            <a:ext cx="8680450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/>
              <a:t>В Константинополе </a:t>
            </a:r>
            <a:r>
              <a:rPr lang="ru-RU" sz="2400" b="1" dirty="0">
                <a:latin typeface="Calibri" charset="-52"/>
              </a:rPr>
              <a:t>состоялось торжественное крещение князя Владимира, а затем бракосочетание Владимира с Анной.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5A34F-F361-4054-94A0-C64DEE82FA5E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2"/>
          <p:cNvSpPr>
            <a:spLocks noGrp="1" noChangeArrowheads="1"/>
          </p:cNvSpPr>
          <p:nvPr>
            <p:ph type="body" idx="1"/>
          </p:nvPr>
        </p:nvSpPr>
        <p:spPr>
          <a:xfrm>
            <a:off x="4067944" y="332657"/>
            <a:ext cx="5076056" cy="6525344"/>
          </a:xfrm>
          <a:noFill/>
        </p:spPr>
        <p:txBody>
          <a:bodyPr/>
          <a:lstStyle/>
          <a:p>
            <a:pPr indent="114300" eaLnBrk="1" hangingPunct="1">
              <a:spcBef>
                <a:spcPct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Владимир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Святославич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114300" eaLnBrk="1" hangingPunct="1">
              <a:spcBef>
                <a:spcPct val="0"/>
              </a:spcBef>
              <a:buFontTx/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114300" eaLnBrk="1" hangingPunct="1">
              <a:spcBef>
                <a:spcPct val="0"/>
              </a:spcBef>
              <a:buFontTx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960 -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15 июля 1015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indent="114300" eaLnBrk="1" hangingPunct="1">
              <a:spcBef>
                <a:spcPct val="0"/>
              </a:spcBef>
              <a:buFontTx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114300" eaLnBrk="1" hangingPunct="1">
              <a:spcBef>
                <a:spcPct val="0"/>
              </a:spcBef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Место рождения:</a:t>
            </a:r>
          </a:p>
          <a:p>
            <a:pPr indent="114300" eaLnBrk="1" hangingPunct="1">
              <a:spcBef>
                <a:spcPct val="0"/>
              </a:spcBef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легенде,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Будутино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под Псковом</a:t>
            </a:r>
          </a:p>
          <a:p>
            <a:pPr indent="114300" eaLnBrk="1" hangingPunct="1">
              <a:spcBef>
                <a:spcPct val="0"/>
              </a:spcBef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Место смерти: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Берестово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под Киевом</a:t>
            </a:r>
          </a:p>
          <a:p>
            <a:pPr indent="114300" eaLnBrk="1" hangingPunct="1">
              <a:spcBef>
                <a:spcPct val="0"/>
              </a:spcBef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Династия: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Рюриковичи</a:t>
            </a:r>
          </a:p>
          <a:p>
            <a:pPr indent="114300" eaLnBrk="1" hangingPunct="1">
              <a:spcBef>
                <a:spcPct val="0"/>
              </a:spcBef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Отец: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Святослав Игоревич</a:t>
            </a:r>
          </a:p>
          <a:p>
            <a:pPr indent="114300" eaLnBrk="1" hangingPunct="1">
              <a:spcBef>
                <a:spcPct val="0"/>
              </a:spcBef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Мать: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Малуша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2F6EF-65EB-4964-BDA1-307EB2BDFDE6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36866" name="Picture 2" descr="Vladimir I of Kie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4359103" cy="56886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" descr="Крещение Руси Иконописец игумен Зинон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88640"/>
            <a:ext cx="3577969" cy="592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79512" y="4149080"/>
            <a:ext cx="5143500" cy="23083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Просвещенным умом великий князь понимал, что язычество никогда не сможет дать Руси того, что даст христианство. Перед Русской землей с принятием крещения открывался новый прекрасный путь.</a:t>
            </a:r>
          </a:p>
        </p:txBody>
      </p:sp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5286375" y="5949281"/>
            <a:ext cx="38576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</a:rPr>
              <a:t>Крещение Руси.  Иконописец игумен </a:t>
            </a:r>
            <a:r>
              <a:rPr lang="ru-RU" sz="2400" dirty="0" err="1">
                <a:latin typeface="Times New Roman" pitchFamily="18" charset="0"/>
              </a:rPr>
              <a:t>Зинон</a:t>
            </a: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6" name="Рисунок 5" descr="Леонтьев Олег Валерьевич Князь Владими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8175" y="188913"/>
            <a:ext cx="2714625" cy="350678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7414" name="Прямоугольник 7"/>
          <p:cNvSpPr>
            <a:spLocks noChangeArrowheads="1"/>
          </p:cNvSpPr>
          <p:nvPr/>
        </p:nvSpPr>
        <p:spPr bwMode="auto">
          <a:xfrm>
            <a:off x="0" y="1052513"/>
            <a:ext cx="19077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</a:rPr>
              <a:t>Леонтьев О.В. Князь Владимир.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5A34F-F361-4054-94A0-C64DEE82FA5E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7" descr="stambul27в ней крестили князя Владимира, от которого пошло крещение Руси София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04813"/>
            <a:ext cx="8286750" cy="551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6"/>
          <p:cNvSpPr>
            <a:spLocks noChangeArrowheads="1"/>
          </p:cNvSpPr>
          <p:nvPr/>
        </p:nvSpPr>
        <p:spPr bwMode="auto">
          <a:xfrm>
            <a:off x="900113" y="6021388"/>
            <a:ext cx="7199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>
                <a:latin typeface="Calibri" pitchFamily="34" charset="0"/>
              </a:rPr>
              <a:t>В этой чаше крестили князя Владимира.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5A34F-F361-4054-94A0-C64DEE82FA5E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5" descr="Ефошкин Сергей Николаевич Князь Владимир. Встреча Византийской принцессы Анны.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5166295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436096" y="1196752"/>
            <a:ext cx="3420938" cy="35394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atin typeface="+mn-lt"/>
              </a:rPr>
              <a:t>Из </a:t>
            </a:r>
            <a:r>
              <a:rPr lang="ru-RU" sz="2800" b="1" dirty="0">
                <a:latin typeface="+mn-lt"/>
              </a:rPr>
              <a:t>Херсонеса Владимир и Анна с духовенством, крестами и иконами в </a:t>
            </a:r>
            <a:r>
              <a:rPr lang="ru-RU" sz="2800" b="1" dirty="0" smtClean="0">
                <a:latin typeface="+mn-lt"/>
              </a:rPr>
              <a:t>сопровождении дружины отправились в </a:t>
            </a:r>
            <a:r>
              <a:rPr lang="ru-RU" sz="2800" b="1" dirty="0">
                <a:latin typeface="+mn-lt"/>
              </a:rPr>
              <a:t>— Киев</a:t>
            </a:r>
            <a:r>
              <a:rPr lang="ru-RU" sz="2800" b="1" dirty="0" smtClean="0">
                <a:latin typeface="+mn-lt"/>
              </a:rPr>
              <a:t>.</a:t>
            </a:r>
            <a:endParaRPr lang="ru-RU" sz="2800" b="1" dirty="0">
              <a:latin typeface="+mn-lt"/>
            </a:endParaRPr>
          </a:p>
        </p:txBody>
      </p:sp>
      <p:sp>
        <p:nvSpPr>
          <p:cNvPr id="21508" name="Прямоугольник 8"/>
          <p:cNvSpPr>
            <a:spLocks noChangeArrowheads="1"/>
          </p:cNvSpPr>
          <p:nvPr/>
        </p:nvSpPr>
        <p:spPr bwMode="auto">
          <a:xfrm>
            <a:off x="5364088" y="5157192"/>
            <a:ext cx="27146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 err="1">
                <a:latin typeface="+mn-lt"/>
              </a:rPr>
              <a:t>Ефошкин</a:t>
            </a:r>
            <a:r>
              <a:rPr lang="ru-RU" sz="2000" dirty="0">
                <a:latin typeface="+mn-lt"/>
              </a:rPr>
              <a:t> С.Н. Князь Владимир. Встреча Византийской принцессы Анны.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5A34F-F361-4054-94A0-C64DEE82FA5E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7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14282" y="142853"/>
            <a:ext cx="8715436" cy="6429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5661248"/>
            <a:ext cx="8461448" cy="95410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Возвратившись в Киев, </a:t>
            </a:r>
            <a:r>
              <a:rPr lang="ru-RU" sz="2800" b="1" dirty="0" smtClean="0">
                <a:latin typeface="+mn-lt"/>
              </a:rPr>
              <a:t>Великий </a:t>
            </a:r>
            <a:r>
              <a:rPr lang="ru-RU" sz="2800" b="1" dirty="0">
                <a:latin typeface="+mn-lt"/>
              </a:rPr>
              <a:t>князь Владимир прежде всего крестил двенадцать своих сыновей.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36738" y="144463"/>
            <a:ext cx="53578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Утро крещения Руси</a:t>
            </a:r>
          </a:p>
        </p:txBody>
      </p:sp>
      <p:pic>
        <p:nvPicPr>
          <p:cNvPr id="22533" name="Рисунок 5" descr="001665b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9025" y="857250"/>
            <a:ext cx="6894513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9" descr="001665b0.jpg"/>
          <p:cNvPicPr>
            <a:picLocks noChangeAspect="1"/>
          </p:cNvPicPr>
          <p:nvPr/>
        </p:nvPicPr>
        <p:blipFill>
          <a:blip r:embed="rId5" cstate="print"/>
          <a:srcRect t="91048"/>
          <a:stretch>
            <a:fillRect/>
          </a:stretch>
        </p:blipFill>
        <p:spPr bwMode="auto">
          <a:xfrm>
            <a:off x="1071563" y="5072063"/>
            <a:ext cx="450691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5A34F-F361-4054-94A0-C64DEE82FA5E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5" descr="СВЯТОЙ РАВНОАПОСТОЛЬНЫЙ КНЯЗЬ ВЕЛИКИЙ ВЛАДИМИР КРАСНО СОЛНЫШКО (970-1025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14313"/>
            <a:ext cx="4302125" cy="641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750" y="642938"/>
            <a:ext cx="3746500" cy="397031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 smtClean="0">
                <a:latin typeface="Calibri" charset="-52"/>
              </a:rPr>
              <a:t>  </a:t>
            </a:r>
            <a:r>
              <a:rPr lang="ru-RU" sz="2800" b="1" dirty="0" smtClean="0">
                <a:latin typeface="+mn-lt"/>
              </a:rPr>
              <a:t>Затем </a:t>
            </a:r>
            <a:r>
              <a:rPr lang="ru-RU" sz="2800" b="1" dirty="0">
                <a:latin typeface="+mn-lt"/>
              </a:rPr>
              <a:t>Владимир послал глашатаев по всему городу сказать: «Если не придет кто на реку — будь то богатый, или бедный, или нищий, или раб — противен мне да будет!».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5A34F-F361-4054-94A0-C64DEE82FA5E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157192"/>
            <a:ext cx="9144000" cy="144655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+mn-lt"/>
              </a:rPr>
              <a:t>В утро крещения в </a:t>
            </a:r>
            <a:r>
              <a:rPr lang="ru-RU" sz="3200" b="1" i="1" dirty="0">
                <a:latin typeface="+mn-lt"/>
              </a:rPr>
              <a:t>988</a:t>
            </a:r>
            <a:r>
              <a:rPr lang="ru-RU" sz="2800" b="1" dirty="0">
                <a:latin typeface="+mn-lt"/>
              </a:rPr>
              <a:t> году на берегу Днепра стоял сам </a:t>
            </a:r>
            <a:r>
              <a:rPr lang="ru-RU" sz="2800" b="1" dirty="0" smtClean="0">
                <a:latin typeface="+mn-lt"/>
              </a:rPr>
              <a:t>Великий </a:t>
            </a:r>
            <a:r>
              <a:rPr lang="ru-RU" sz="2800" b="1" dirty="0">
                <a:latin typeface="+mn-lt"/>
              </a:rPr>
              <a:t>князь. Священники, прибывшие с царицей Анной из Византии, совершали Таинство Крещения.</a:t>
            </a:r>
          </a:p>
        </p:txBody>
      </p:sp>
      <p:pic>
        <p:nvPicPr>
          <p:cNvPr id="24579" name="Рисунок 5" descr="Крещение Руси. 1 августа 988г Коваленко И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649"/>
            <a:ext cx="8729662" cy="448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Прямоугольник 6"/>
          <p:cNvSpPr>
            <a:spLocks noChangeArrowheads="1"/>
          </p:cNvSpPr>
          <p:nvPr/>
        </p:nvSpPr>
        <p:spPr bwMode="auto">
          <a:xfrm>
            <a:off x="2268538" y="4797425"/>
            <a:ext cx="4425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Bodoni MT" pitchFamily="18" charset="0"/>
              </a:rPr>
              <a:t>Крещение Руси. Коваленко И.А.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5A34F-F361-4054-94A0-C64DEE82FA5E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реска Крещение Рус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24936" cy="63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5A34F-F361-4054-94A0-C64DEE82FA5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5A34F-F361-4054-94A0-C64DEE82FA5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3" name="Рисунок 2" descr="http://img-fotki.yandex.ru/get/9554/200096112.1a/0_bb6e0_be3a7d98_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63284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5657671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Святой </a:t>
            </a:r>
            <a:r>
              <a:rPr lang="ru-RU" b="1" i="1" dirty="0" err="1" smtClean="0"/>
              <a:t>Всехвальный</a:t>
            </a:r>
            <a:r>
              <a:rPr lang="ru-RU" b="1" i="1" dirty="0" smtClean="0"/>
              <a:t> апостол Андрей Первозванный водружает крест на Киевских горах (художник Роман Кравчук)</a:t>
            </a:r>
            <a:endParaRPr lang="ru-RU" b="1" i="1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descr="Упаковочная бумага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23850" y="4868863"/>
            <a:ext cx="88201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>
                <a:solidFill>
                  <a:srgbClr val="001E5A"/>
                </a:solidFill>
                <a:latin typeface="Times New Roman" pitchFamily="18" charset="0"/>
              </a:rPr>
              <a:t>Издавна  Русь была языческой. Славяне поклонялись многим богам, лесным и водяным духам. Из-за того, что у каждого племени был свой бог – люди воевали и ругались друг с другом.</a:t>
            </a:r>
            <a:endParaRPr lang="ru-RU" sz="2400">
              <a:solidFill>
                <a:srgbClr val="001E5A"/>
              </a:solidFill>
            </a:endParaRPr>
          </a:p>
        </p:txBody>
      </p:sp>
      <p:pic>
        <p:nvPicPr>
          <p:cNvPr id="4100" name="Picture 4" descr="63923e2be51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350"/>
            <a:ext cx="91440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339975" y="260350"/>
            <a:ext cx="6804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>
                <a:solidFill>
                  <a:schemeClr val="bg1"/>
                </a:solidFill>
              </a:rPr>
              <a:t>Русь языческая. Жертвоприношение</a:t>
            </a:r>
            <a:r>
              <a:rPr lang="ru-RU" sz="2400"/>
              <a:t> </a:t>
            </a:r>
            <a:r>
              <a:rPr lang="ru-RU" sz="2400">
                <a:solidFill>
                  <a:schemeClr val="bg1"/>
                </a:solidFill>
              </a:rPr>
              <a:t>Перуну</a:t>
            </a:r>
            <a:r>
              <a:rPr lang="ru-RU" sz="2400"/>
              <a:t>.</a:t>
            </a:r>
            <a:r>
              <a:rPr lang="ru-RU"/>
              <a:t>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5A34F-F361-4054-94A0-C64DEE82FA5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 spd="med" advTm="800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Рисунок7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57144" y="9503"/>
            <a:ext cx="8715436" cy="6429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8313" y="0"/>
            <a:ext cx="8359775" cy="579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Владимир держит совет с боярами</a:t>
            </a:r>
          </a:p>
        </p:txBody>
      </p:sp>
      <p:pic>
        <p:nvPicPr>
          <p:cNvPr id="5124" name="Рисунок 7" descr="980 Совет Владимира Святославича с боярами и дружиной. Миниатюра Радзивилловской летописи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620713"/>
            <a:ext cx="86741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Прямоугольник 8"/>
          <p:cNvSpPr>
            <a:spLocks noChangeArrowheads="1"/>
          </p:cNvSpPr>
          <p:nvPr/>
        </p:nvSpPr>
        <p:spPr bwMode="auto">
          <a:xfrm>
            <a:off x="0" y="5084763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</a:rPr>
              <a:t>Владимир долго думал как объединить всех людей в государстве и  решил выбрать веру в единого Бога, которая сблизила бы всех людей.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5A34F-F361-4054-94A0-C64DEE82FA5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911725"/>
            <a:ext cx="9144000" cy="19462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>
                <a:latin typeface="Times New Roman" pitchFamily="18" charset="0"/>
              </a:rPr>
              <a:t>И, как пишет Нестор-летописец, Владимир созвал бояр и старых мудрых людей городских и рассказал, как к нему приходили проповедники из разных стран. Сказал также о том, как удивил его грек своей проповедью о другом свете, о воскресении людей и о жизни вечной.</a:t>
            </a:r>
          </a:p>
        </p:txBody>
      </p:sp>
      <p:pic>
        <p:nvPicPr>
          <p:cNvPr id="6147" name="Рисунок 11" descr="Пир у князя Владимира Карзин Н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0"/>
            <a:ext cx="7488237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Прямоугольник 12"/>
          <p:cNvSpPr>
            <a:spLocks noChangeArrowheads="1"/>
          </p:cNvSpPr>
          <p:nvPr/>
        </p:nvSpPr>
        <p:spPr bwMode="auto">
          <a:xfrm>
            <a:off x="755650" y="260350"/>
            <a:ext cx="414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Пир у князя Владимира. Карзин Н.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5A34F-F361-4054-94A0-C64DEE82FA5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4" descr="Выбор князя Владимира.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34950"/>
            <a:ext cx="4478337" cy="632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23528" y="404664"/>
            <a:ext cx="3816424" cy="193899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latin typeface="Calibri" charset="-52"/>
              </a:rPr>
              <a:t>Сказал, как каждый из проповедников хвалил свою веру и говорил: </a:t>
            </a:r>
            <a:r>
              <a:rPr lang="ru-RU" sz="2400" b="1" dirty="0">
                <a:latin typeface="+mn-lt"/>
              </a:rPr>
              <a:t>«Прими </a:t>
            </a:r>
            <a:r>
              <a:rPr lang="ru-RU" sz="2400" b="1" dirty="0" smtClean="0">
                <a:latin typeface="+mn-lt"/>
              </a:rPr>
              <a:t>закон и </a:t>
            </a:r>
            <a:r>
              <a:rPr lang="ru-RU" sz="2400" b="1" dirty="0">
                <a:latin typeface="+mn-lt"/>
              </a:rPr>
              <a:t>веру </a:t>
            </a:r>
            <a:r>
              <a:rPr lang="ru-RU" sz="2400" b="1" dirty="0" smtClean="0">
                <a:latin typeface="+mn-lt"/>
              </a:rPr>
              <a:t>нашу!». </a:t>
            </a:r>
            <a:endParaRPr lang="ru-RU" sz="2400" b="1" dirty="0">
              <a:latin typeface="+mn-lt"/>
            </a:endParaRPr>
          </a:p>
        </p:txBody>
      </p:sp>
      <p:sp>
        <p:nvSpPr>
          <p:cNvPr id="3" name="Прямоугольник 1"/>
          <p:cNvSpPr/>
          <p:nvPr/>
        </p:nvSpPr>
        <p:spPr>
          <a:xfrm>
            <a:off x="323528" y="2492896"/>
            <a:ext cx="3887787" cy="378565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latin typeface="Calibri" charset="-52"/>
              </a:rPr>
              <a:t>Бояре и старцы сказали своему великому князю, что это неудивительно</a:t>
            </a:r>
            <a:r>
              <a:rPr lang="ru-RU" sz="2400" b="1" dirty="0"/>
              <a:t>, </a:t>
            </a:r>
            <a:r>
              <a:rPr lang="ru-RU" sz="2400" b="1" dirty="0" smtClean="0">
                <a:latin typeface="+mn-lt"/>
              </a:rPr>
              <a:t> всяк народ </a:t>
            </a:r>
            <a:r>
              <a:rPr lang="ru-RU" sz="2400" b="1" dirty="0">
                <a:latin typeface="+mn-lt"/>
              </a:rPr>
              <a:t>будет хвалить свою веру. А нужно послать в каждую страну послов, которые разузнают обычаи веры и расскажут все князю, а он сделает выбор.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5A34F-F361-4054-94A0-C64DEE82FA5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7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14282" y="142853"/>
            <a:ext cx="8715436" cy="6429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3238" y="144463"/>
            <a:ext cx="83597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Владимир посылает послов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085184"/>
            <a:ext cx="8391525" cy="158115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latin typeface="Calibri" charset="-52"/>
              </a:rPr>
              <a:t>Понравилось князю предложение советников. Тогда выбрали десять «мужей славных и умных» и послали их сначала к магометанам</a:t>
            </a:r>
            <a:r>
              <a:rPr lang="ru-RU" sz="2400" b="1" dirty="0"/>
              <a:t> (Ислам)</a:t>
            </a:r>
            <a:r>
              <a:rPr lang="ru-RU" sz="2400" b="1" dirty="0">
                <a:latin typeface="Calibri" charset="-52"/>
              </a:rPr>
              <a:t>, потом к немцам</a:t>
            </a:r>
            <a:r>
              <a:rPr lang="ru-RU" sz="2400" b="1" dirty="0"/>
              <a:t> (</a:t>
            </a:r>
            <a:r>
              <a:rPr lang="ru-RU" sz="2400" b="1" dirty="0" smtClean="0"/>
              <a:t>Католицизм)</a:t>
            </a:r>
            <a:r>
              <a:rPr lang="ru-RU" sz="2400" b="1" dirty="0" smtClean="0">
                <a:latin typeface="Calibri" charset="-52"/>
              </a:rPr>
              <a:t>, </a:t>
            </a:r>
            <a:r>
              <a:rPr lang="ru-RU" sz="2400" b="1" dirty="0">
                <a:latin typeface="Calibri" charset="-52"/>
              </a:rPr>
              <a:t>а потом к грекам</a:t>
            </a:r>
            <a:r>
              <a:rPr lang="ru-RU" sz="2400" b="1" dirty="0"/>
              <a:t> (Христианство)</a:t>
            </a:r>
            <a:r>
              <a:rPr lang="ru-RU" sz="2400" b="1" dirty="0">
                <a:latin typeface="Calibri" charset="-52"/>
              </a:rPr>
              <a:t>. </a:t>
            </a:r>
            <a:endParaRPr lang="ru-RU" sz="2400" dirty="0">
              <a:latin typeface="Calibri" charset="-52"/>
            </a:endParaRPr>
          </a:p>
        </p:txBody>
      </p:sp>
      <p:pic>
        <p:nvPicPr>
          <p:cNvPr id="8197" name="Рисунок 9" descr="vladimirvera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764704"/>
            <a:ext cx="7534275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5A34F-F361-4054-94A0-C64DEE82FA5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2274</TotalTime>
  <Words>709</Words>
  <Application>Microsoft Office PowerPoint</Application>
  <PresentationFormat>Экран (4:3)</PresentationFormat>
  <Paragraphs>78</Paragraphs>
  <Slides>25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SAMSUNGrwww.win2.cng</cp:lastModifiedBy>
  <cp:revision>290</cp:revision>
  <dcterms:modified xsi:type="dcterms:W3CDTF">2015-01-18T15:13:26Z</dcterms:modified>
</cp:coreProperties>
</file>