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0"/>
  </p:notesMasterIdLst>
  <p:sldIdLst>
    <p:sldId id="325" r:id="rId2"/>
    <p:sldId id="326" r:id="rId3"/>
    <p:sldId id="327" r:id="rId4"/>
    <p:sldId id="329" r:id="rId5"/>
    <p:sldId id="330" r:id="rId6"/>
    <p:sldId id="332" r:id="rId7"/>
    <p:sldId id="335" r:id="rId8"/>
    <p:sldId id="336" r:id="rId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ECFF"/>
    <a:srgbClr val="CCFFFF"/>
    <a:srgbClr val="00FF00"/>
    <a:srgbClr val="FF66FF"/>
    <a:srgbClr val="FFFFFF"/>
    <a:srgbClr val="FFFF66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1" autoAdjust="0"/>
    <p:restoredTop sz="72759" autoAdjust="0"/>
  </p:normalViewPr>
  <p:slideViewPr>
    <p:cSldViewPr>
      <p:cViewPr varScale="1">
        <p:scale>
          <a:sx n="73" d="100"/>
          <a:sy n="73" d="100"/>
        </p:scale>
        <p:origin x="-1518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3EBE32D-EA09-4152-9763-9CB5679AAA14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91CBA41-6194-46B3-8F01-8FC229A71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DC73B1-9279-42C4-A8A0-DCC0B8E03387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673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6C388-4EA3-44D4-B8B0-92A1E9F2E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CAD3C-0DB3-4B5A-8AF7-DA2009784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61486-B63C-4A1B-A993-5CF679B2F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76FA1-354F-4FC8-82FB-50E27F45E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08573-E88B-4036-BE25-BA08A7F1B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81816-19D0-4E1F-9D7D-071679A1C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C636F-4C43-4D8B-88CF-E7D77EA46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CBBEB-4396-473A-B9FB-4662382DE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C2098-F8B1-4363-B618-29CEBA4BA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B83A8-81C0-4F28-9AAA-FADDC5992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2CDF4-3453-4796-BB5D-25BD54680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571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3C94222-9983-4C0A-AFCB-9FE836629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1"/>
          </a:gradFill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2400" dirty="0"/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533400" y="228601"/>
            <a:ext cx="800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000" b="1" dirty="0" err="1" smtClean="0">
                <a:solidFill>
                  <a:srgbClr val="CC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Ахметшина</a:t>
            </a:r>
            <a:r>
              <a:rPr lang="ru-RU" sz="4000" b="1" dirty="0" smtClean="0">
                <a:solidFill>
                  <a:srgbClr val="CC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4000" b="1" dirty="0" err="1" smtClean="0">
                <a:solidFill>
                  <a:srgbClr val="CC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Рамзиля</a:t>
            </a:r>
            <a:r>
              <a:rPr lang="ru-RU" sz="4000" b="1" dirty="0" smtClean="0">
                <a:solidFill>
                  <a:srgbClr val="CC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4000" b="1" dirty="0" err="1" smtClean="0">
                <a:solidFill>
                  <a:srgbClr val="CC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Тимершаеховна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3071813" y="2362200"/>
            <a:ext cx="4835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4495800" y="1600200"/>
            <a:ext cx="43434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CC00CC"/>
              </a:solidFill>
            </a:endParaRPr>
          </a:p>
          <a:p>
            <a:pPr marL="363538" indent="-363538" eaLnBrk="1" hangingPunct="1">
              <a:buFont typeface="Wingdings" pitchFamily="2" charset="2"/>
              <a:buChar char="Ø"/>
            </a:pPr>
            <a:r>
              <a:rPr lang="ru-RU" sz="2000" dirty="0" smtClean="0"/>
              <a:t>Учитель начальных классов МОУ Терсинской средней общеобразовательной школы</a:t>
            </a:r>
            <a:endParaRPr lang="en-US" sz="2000" dirty="0" smtClean="0"/>
          </a:p>
          <a:p>
            <a:pPr marL="363538" indent="-363538" eaLnBrk="1" hangingPunct="1">
              <a:buFont typeface="Wingdings" pitchFamily="2" charset="2"/>
              <a:buChar char="Ø"/>
            </a:pPr>
            <a:endParaRPr lang="ru-RU" sz="2000" dirty="0" smtClean="0"/>
          </a:p>
          <a:p>
            <a:pPr marL="363538" indent="-363538" eaLnBrk="1" hangingPunct="1">
              <a:buFont typeface="Wingdings" pitchFamily="2" charset="2"/>
              <a:buChar char="Ø"/>
            </a:pPr>
            <a:r>
              <a:rPr lang="ru-RU" sz="2000" dirty="0" smtClean="0"/>
              <a:t>Образование </a:t>
            </a:r>
            <a:r>
              <a:rPr lang="ru-RU" sz="2000" dirty="0" err="1" smtClean="0"/>
              <a:t>средне-специальное,МПУ,учитель</a:t>
            </a:r>
            <a:r>
              <a:rPr lang="ru-RU" sz="2000" dirty="0" smtClean="0"/>
              <a:t>  начальных  классов,1986год, </a:t>
            </a:r>
            <a:r>
              <a:rPr lang="ru-RU" sz="2000" dirty="0" err="1" smtClean="0"/>
              <a:t>высшее,НГПИ</a:t>
            </a:r>
            <a:r>
              <a:rPr lang="ru-RU" sz="2000" dirty="0" smtClean="0"/>
              <a:t>,   по  специальности - педагогика и методика начального обучения, учитель начальных классов, 1992год.</a:t>
            </a:r>
            <a:endParaRPr lang="en-US" sz="2000" dirty="0" smtClean="0"/>
          </a:p>
          <a:p>
            <a:pPr marL="363538" indent="-363538" eaLnBrk="1" hangingPunct="1">
              <a:buFont typeface="Wingdings" pitchFamily="2" charset="2"/>
              <a:buChar char="Ø"/>
            </a:pPr>
            <a:endParaRPr lang="ru-RU" sz="2000" dirty="0" smtClean="0"/>
          </a:p>
          <a:p>
            <a:pPr marL="363538" indent="-363538" eaLnBrk="1" hangingPunct="1">
              <a:buFont typeface="Wingdings" pitchFamily="2" charset="2"/>
              <a:buChar char="Ø"/>
            </a:pPr>
            <a:r>
              <a:rPr lang="ru-RU" sz="2000" dirty="0" smtClean="0"/>
              <a:t>Педагогический стаж – </a:t>
            </a:r>
            <a:r>
              <a:rPr lang="ru-RU" sz="2000" dirty="0" smtClean="0"/>
              <a:t>26года</a:t>
            </a:r>
            <a:endParaRPr lang="en-US" sz="2000" dirty="0" smtClean="0"/>
          </a:p>
          <a:p>
            <a:pPr marL="363538" indent="-363538" eaLnBrk="1" hangingPunct="1"/>
            <a:r>
              <a:rPr lang="ru-RU" sz="2000" dirty="0" smtClean="0"/>
              <a:t>     В данной школе работает </a:t>
            </a:r>
            <a:r>
              <a:rPr lang="ru-RU" sz="2000" dirty="0" smtClean="0"/>
              <a:t>20</a:t>
            </a:r>
            <a:r>
              <a:rPr lang="ru-RU" sz="2000" dirty="0" smtClean="0"/>
              <a:t> </a:t>
            </a:r>
            <a:r>
              <a:rPr lang="ru-RU" sz="2000" dirty="0" smtClean="0"/>
              <a:t>лет</a:t>
            </a:r>
          </a:p>
          <a:p>
            <a:pPr>
              <a:buFont typeface="Wingdings" pitchFamily="2" charset="2"/>
              <a:buNone/>
            </a:pPr>
            <a:endParaRPr lang="ru-RU" sz="2000" dirty="0" smtClean="0"/>
          </a:p>
          <a:p>
            <a:endParaRPr lang="ru-RU" sz="2000" b="1" i="1" dirty="0">
              <a:solidFill>
                <a:srgbClr val="000000"/>
              </a:solidFill>
            </a:endParaRPr>
          </a:p>
        </p:txBody>
      </p:sp>
      <p:pic>
        <p:nvPicPr>
          <p:cNvPr id="67587" name="Picture 3" descr="C:\Users\Фирая\Desktop\Новая папка (2)\12112010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0"/>
            <a:ext cx="3733800" cy="2807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47800"/>
            <a:ext cx="8077200" cy="3352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ru-RU" sz="2800" dirty="0"/>
              <a:t>Курсы повышения </a:t>
            </a:r>
            <a:r>
              <a:rPr lang="ru-RU" sz="2800" dirty="0" smtClean="0">
                <a:solidFill>
                  <a:schemeClr val="tx1"/>
                </a:solidFill>
              </a:rPr>
              <a:t>квалификации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«Вариативность и стандартизация в начальном образовании»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ИНПО,72 часа,2006 год</a:t>
            </a:r>
            <a:br>
              <a:rPr lang="ru-RU" sz="2800" dirty="0" smtClean="0"/>
            </a:br>
            <a:r>
              <a:rPr lang="ru-RU" sz="2800" i="1" dirty="0" smtClean="0">
                <a:solidFill>
                  <a:srgbClr val="FF0000"/>
                </a:solidFill>
              </a:rPr>
              <a:t>«Актуальные  вопросы  преподавания  технологии  в  условиях модернизации  образования»,</a:t>
            </a:r>
            <a:r>
              <a:rPr lang="ru-RU" sz="2800" i="1" dirty="0" smtClean="0"/>
              <a:t>ИНПО,72часа,2010 </a:t>
            </a:r>
            <a:r>
              <a:rPr lang="ru-RU" sz="2800" dirty="0" smtClean="0"/>
              <a:t>год</a:t>
            </a:r>
            <a:r>
              <a:rPr lang="ru-RU" sz="2800" b="1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029200"/>
            <a:ext cx="8077200" cy="152241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Tx/>
              <a:buNone/>
            </a:pPr>
            <a:r>
              <a:rPr lang="ru-RU" dirty="0"/>
              <a:t>   </a:t>
            </a:r>
            <a:r>
              <a:rPr lang="ru-RU" sz="2800" dirty="0"/>
              <a:t>Курсы по ИКТ </a:t>
            </a:r>
            <a:r>
              <a:rPr lang="ru-RU" sz="2800" dirty="0">
                <a:solidFill>
                  <a:srgbClr val="FF5050"/>
                </a:solidFill>
              </a:rPr>
              <a:t>«Инновационные формы обучения на основе использования ИКТ»,</a:t>
            </a:r>
            <a:r>
              <a:rPr lang="ru-RU" sz="2800" dirty="0"/>
              <a:t> </a:t>
            </a:r>
            <a:r>
              <a:rPr lang="ru-RU" sz="2800" dirty="0" smtClean="0"/>
              <a:t>ИНПО,36часов, </a:t>
            </a:r>
            <a:r>
              <a:rPr lang="ru-RU" sz="2800" dirty="0"/>
              <a:t>2009г</a:t>
            </a:r>
            <a:r>
              <a:rPr lang="ru-RU" sz="2800" dirty="0" smtClean="0"/>
              <a:t>.</a:t>
            </a:r>
            <a:r>
              <a:rPr lang="ru-RU" sz="2800" i="1" dirty="0" smtClean="0"/>
              <a:t> ; </a:t>
            </a:r>
          </a:p>
          <a:p>
            <a:pPr>
              <a:buFontTx/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     </a:t>
            </a:r>
            <a:endParaRPr lang="ru-RU" sz="2800" dirty="0"/>
          </a:p>
          <a:p>
            <a:pPr>
              <a:buFontTx/>
              <a:buNone/>
            </a:pPr>
            <a:r>
              <a:rPr lang="ru-RU" sz="2800" dirty="0"/>
              <a:t>  </a:t>
            </a:r>
            <a:endParaRPr lang="ru-RU" sz="2800" dirty="0">
              <a:solidFill>
                <a:srgbClr val="FF5050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2286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t-RU" sz="36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Курсы повышения квалификации</a:t>
            </a:r>
            <a:endParaRPr lang="ru-RU" sz="3600" b="1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191611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Тема методической работы </a:t>
            </a:r>
            <a: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«</a:t>
            </a:r>
            <a:r>
              <a:rPr lang="tt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Укучыларның интеллектуал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ь</a:t>
            </a:r>
            <a:r>
              <a:rPr lang="tt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 сәләтләрен үстерү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667000"/>
            <a:ext cx="8497888" cy="3810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Tx/>
              <a:buNone/>
            </a:pPr>
            <a:r>
              <a:rPr lang="ru-RU" dirty="0"/>
              <a:t>   Год присвоения квалификационной  категории – </a:t>
            </a:r>
            <a:r>
              <a:rPr lang="ru-RU" dirty="0" smtClean="0">
                <a:solidFill>
                  <a:srgbClr val="FF0000"/>
                </a:solidFill>
              </a:rPr>
              <a:t>первая квалификационная категория, 200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год</a:t>
            </a:r>
            <a:r>
              <a:rPr lang="ru-RU" dirty="0" smtClean="0">
                <a:solidFill>
                  <a:srgbClr val="FF0000"/>
                </a:solidFill>
              </a:rPr>
              <a:t>;</a:t>
            </a:r>
          </a:p>
          <a:p>
            <a:pPr>
              <a:buFontTx/>
              <a:buNone/>
            </a:pPr>
            <a:endParaRPr lang="ru-RU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ru-RU" dirty="0"/>
              <a:t>   </a:t>
            </a:r>
            <a:r>
              <a:rPr lang="ru-RU" dirty="0" smtClean="0"/>
              <a:t>Подтверждение </a:t>
            </a:r>
            <a:r>
              <a:rPr lang="ru-RU" dirty="0">
                <a:solidFill>
                  <a:srgbClr val="FF0000"/>
                </a:solidFill>
              </a:rPr>
              <a:t>первой </a:t>
            </a:r>
            <a:r>
              <a:rPr lang="ru-RU" dirty="0" smtClean="0">
                <a:solidFill>
                  <a:srgbClr val="FF0000"/>
                </a:solidFill>
              </a:rPr>
              <a:t>квалификационной </a:t>
            </a:r>
            <a:r>
              <a:rPr lang="ru-RU" dirty="0">
                <a:solidFill>
                  <a:srgbClr val="FF0000"/>
                </a:solidFill>
              </a:rPr>
              <a:t>категории -</a:t>
            </a:r>
            <a:r>
              <a:rPr lang="ru-RU" dirty="0" smtClean="0">
                <a:solidFill>
                  <a:srgbClr val="FF0000"/>
                </a:solidFill>
              </a:rPr>
              <a:t>2010 </a:t>
            </a:r>
            <a:r>
              <a:rPr lang="ru-RU" dirty="0">
                <a:solidFill>
                  <a:srgbClr val="FF0000"/>
                </a:solidFill>
              </a:rPr>
              <a:t>год.</a:t>
            </a:r>
          </a:p>
          <a:p>
            <a:pPr>
              <a:buFontTx/>
              <a:buNone/>
            </a:pPr>
            <a:endParaRPr lang="ru-RU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E:\2010_11_11\IMG_0009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5791200" y="1752600"/>
            <a:ext cx="2971800" cy="4724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1219200" y="228600"/>
            <a:ext cx="701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t-RU" sz="36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Достижения</a:t>
            </a:r>
            <a:endParaRPr lang="ru-RU" sz="3600" b="1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2947" name="Picture 3" descr="E:\2010_11_11\IMG_0006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2819400" y="1600200"/>
            <a:ext cx="2633870" cy="4038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2946" name="Picture 2" descr="E:\2010_11_11\IMG_0003.jpg"/>
          <p:cNvPicPr>
            <a:picLocks noChangeAspect="1" noChangeArrowheads="1"/>
          </p:cNvPicPr>
          <p:nvPr/>
        </p:nvPicPr>
        <p:blipFill>
          <a:blip r:embed="rId4" cstate="print">
            <a:lum bright="-10000" contrast="-20000"/>
          </a:blip>
          <a:srcRect/>
          <a:stretch>
            <a:fillRect/>
          </a:stretch>
        </p:blipFill>
        <p:spPr bwMode="auto">
          <a:xfrm>
            <a:off x="457200" y="1524000"/>
            <a:ext cx="2202305" cy="3276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15350" cy="4572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endParaRPr lang="ru-RU" sz="2400" b="1" dirty="0" smtClean="0"/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«Управление качеством дополнительного   педагогического  образования» , Информационно- методический центр Агрызского муниципального района , 2010 </a:t>
            </a:r>
            <a:r>
              <a:rPr lang="ru-RU" sz="2400" b="1" i="1" dirty="0" smtClean="0"/>
              <a:t>год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 </a:t>
            </a:r>
            <a:r>
              <a:rPr lang="ru-RU" sz="2400" b="1" dirty="0" smtClean="0"/>
              <a:t>«Формирование исследовательских умений  и  навыков  учащихся в свете  реализации  приоритетного национального проекта «Образование» региональный, г. Менделеевск, сборник с.20-23,  2008 год.</a:t>
            </a:r>
            <a:endParaRPr lang="ru-RU" sz="2400" dirty="0" smtClean="0">
              <a:solidFill>
                <a:srgbClr val="FF0000"/>
              </a:solidFill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85800" y="228600"/>
            <a:ext cx="754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t-RU" sz="36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Выступления</a:t>
            </a:r>
            <a:endParaRPr lang="ru-RU" sz="3600" b="1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2768600" y="2301875"/>
            <a:ext cx="5286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sz="1400">
              <a:cs typeface="Times New Roman" pitchFamily="18" charset="0"/>
            </a:endParaRPr>
          </a:p>
          <a:p>
            <a:r>
              <a:rPr lang="ru-RU" sz="1400">
                <a:cs typeface="Times New Roman" pitchFamily="18" charset="0"/>
              </a:rPr>
              <a:t>       </a:t>
            </a:r>
            <a:endParaRPr lang="ru-RU"/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2768600" y="4295775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sz="1400"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2768600" y="6076950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sz="1100"/>
              <a:t> </a:t>
            </a:r>
            <a:endParaRPr lang="ru-RU"/>
          </a:p>
        </p:txBody>
      </p:sp>
      <p:pic>
        <p:nvPicPr>
          <p:cNvPr id="83970" name="Picture 2" descr="E:\2010_11_11\IMG_0005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457200" y="1905000"/>
            <a:ext cx="3124200" cy="44910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2286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t-RU" sz="36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Призеры районных </a:t>
            </a:r>
          </a:p>
          <a:p>
            <a:pPr algn="ctr"/>
            <a:r>
              <a:rPr lang="tt-RU" sz="36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предметных олимпиад</a:t>
            </a:r>
            <a:endParaRPr lang="ru-RU" sz="3600" b="1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62400" y="2667000"/>
            <a:ext cx="46482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Сибатова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Лилия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Флуровна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ученица 4А класса,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baseline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2008-2009</a:t>
            </a:r>
            <a:r>
              <a:rPr lang="ru-RU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учебный год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E:\2010_11_11\IMG_0008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5867400" y="1371600"/>
            <a:ext cx="2981195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4995" name="Picture 3" descr="E:\2010_11_11\IMG_0007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4114800" y="1981200"/>
            <a:ext cx="2895600" cy="42830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Безимени-1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381000" y="1524000"/>
            <a:ext cx="3581400" cy="4950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85800" y="228600"/>
            <a:ext cx="754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t-RU" sz="36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Достижения учащихся</a:t>
            </a:r>
            <a:endParaRPr lang="ru-RU" sz="3600" b="1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27432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Общественная работа</a:t>
            </a:r>
            <a:br>
              <a:rPr lang="ru-RU" dirty="0" smtClean="0"/>
            </a:br>
            <a:r>
              <a:rPr lang="ru-RU" dirty="0" smtClean="0"/>
              <a:t>Является  активным членом профкома, организатором </a:t>
            </a:r>
            <a:r>
              <a:rPr lang="ru-RU" dirty="0" err="1" smtClean="0"/>
              <a:t>внеучебной</a:t>
            </a:r>
            <a:r>
              <a:rPr lang="ru-RU" dirty="0" smtClean="0"/>
              <a:t> деятельности в коллективе учителей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K:\субботник\IMG_02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038600"/>
            <a:ext cx="4167716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блака">
  <a:themeElements>
    <a:clrScheme name="Облака 2">
      <a:dk1>
        <a:srgbClr val="000066"/>
      </a:dk1>
      <a:lt1>
        <a:srgbClr val="FFFFFF"/>
      </a:lt1>
      <a:dk2>
        <a:srgbClr val="00A2DC"/>
      </a:dk2>
      <a:lt2>
        <a:srgbClr val="FFFFFF"/>
      </a:lt2>
      <a:accent1>
        <a:srgbClr val="0079A4"/>
      </a:accent1>
      <a:accent2>
        <a:srgbClr val="33CCCC"/>
      </a:accent2>
      <a:accent3>
        <a:srgbClr val="AACEEB"/>
      </a:accent3>
      <a:accent4>
        <a:srgbClr val="DADADA"/>
      </a:accent4>
      <a:accent5>
        <a:srgbClr val="AABECF"/>
      </a:accent5>
      <a:accent6>
        <a:srgbClr val="2DB9B9"/>
      </a:accent6>
      <a:hlink>
        <a:srgbClr val="FFFFCC"/>
      </a:hlink>
      <a:folHlink>
        <a:srgbClr val="FFCC00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</TotalTime>
  <Words>154</Words>
  <Application>Microsoft Office PowerPoint</Application>
  <PresentationFormat>Экран (4:3)</PresentationFormat>
  <Paragraphs>36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Облака</vt:lpstr>
      <vt:lpstr>Слайд 1</vt:lpstr>
      <vt:lpstr>Курсы повышения квалификации «Вариативность и стандартизация в начальном образовании» ИНПО,72 часа,2006 год «Актуальные  вопросы  преподавания  технологии  в  условиях модернизации  образования»,ИНПО,72часа,2010 год  </vt:lpstr>
      <vt:lpstr>Тема методической работы  «Укучыларның интеллектуаль сәләтләрен үстерү»</vt:lpstr>
      <vt:lpstr>Слайд 4</vt:lpstr>
      <vt:lpstr>Слайд 5</vt:lpstr>
      <vt:lpstr>Слайд 6</vt:lpstr>
      <vt:lpstr>Слайд 7</vt:lpstr>
      <vt:lpstr>  Общественная работа Является  активным членом профкома, организатором внеучебной деятельности в коллективе учителей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рамзиля</cp:lastModifiedBy>
  <cp:revision>90</cp:revision>
  <cp:lastPrinted>1601-01-01T00:00:00Z</cp:lastPrinted>
  <dcterms:created xsi:type="dcterms:W3CDTF">1601-01-01T00:00:00Z</dcterms:created>
  <dcterms:modified xsi:type="dcterms:W3CDTF">2012-12-25T04:42:08Z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