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4" r:id="rId4"/>
    <p:sldId id="285" r:id="rId5"/>
    <p:sldId id="257" r:id="rId6"/>
    <p:sldId id="286" r:id="rId7"/>
    <p:sldId id="287" r:id="rId8"/>
    <p:sldId id="281" r:id="rId9"/>
    <p:sldId id="298" r:id="rId10"/>
    <p:sldId id="260" r:id="rId11"/>
    <p:sldId id="299" r:id="rId12"/>
    <p:sldId id="300" r:id="rId13"/>
    <p:sldId id="304" r:id="rId14"/>
    <p:sldId id="289" r:id="rId15"/>
    <p:sldId id="297" r:id="rId16"/>
    <p:sldId id="291" r:id="rId17"/>
    <p:sldId id="296" r:id="rId18"/>
    <p:sldId id="293" r:id="rId19"/>
    <p:sldId id="29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420" autoAdjust="0"/>
  </p:normalViewPr>
  <p:slideViewPr>
    <p:cSldViewPr>
      <p:cViewPr varScale="1">
        <p:scale>
          <a:sx n="61" d="100"/>
          <a:sy n="61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A265-D349-495E-B408-B979D3A261B4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1B4D-BE4D-47EC-903F-A267AC7AE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94FB-1719-4392-9A19-9CFE9B9747C4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EE67-20D4-4833-A545-5B9CCDB09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9970-1484-40E2-A489-9FFB9C860742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A9A5-6FA6-4281-ACF5-E07B4E79F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5963-A997-408B-A18B-06B241AFA0A9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D912-E5F7-460A-8E2E-169733065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618B-8C73-4B81-9996-90BCECA58275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60ED-7514-4365-AD47-5D961E68C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321F-86B3-401D-8CB1-4A54BDE8E60C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007E-6073-4C95-9F2C-B21EE198A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29232-9CB7-4449-9354-47FB98FB1E67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701A-0F5F-4601-8692-1E04299C8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3204C-B2DE-4F68-89F0-9B3AEA89B0B0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B614-690A-4E1E-BBB1-7534F3B94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7177D-9479-417E-8A05-2B06516A5DE5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A1F48-B2B4-4F5F-90AA-71B382ED9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F946-EFC6-4133-B39C-D1D54DC55B60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B046-6985-4866-B64B-17F0E052E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CF5F-12A4-48B1-B5CB-95B876BC7269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E2C2-AFDA-4EB5-8B80-60D36DB44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E180-1F87-4FBD-8C49-4EEA2DF782E4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ABE6-64F2-49D5-86EC-7FDB2CCBB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39F9-35E3-467A-800F-9F32C1F21739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1B81-BF2E-4B9A-B50E-5BBA33137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275D-4130-4E79-945A-D245926282F7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7840-00FD-4DCE-A04A-1586A9FCD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0E5C-7CAE-413F-9D73-C319CC8548FE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29FF-8EE5-466C-AF23-D18CDE565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4B01-F6E6-41F0-8CE8-6E65FF9FCC4B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2AD7-A431-4D37-BB88-1B6B034FE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813C-4A65-4AC0-B2FB-8430F48E9D19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97CE-2458-40EB-8FBC-0350689DF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15623-D7AA-4EAA-B854-FE49690235E9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48C5-4FD9-4711-BB64-53624918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03B2-D2E7-402C-B88A-6AB226031C80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40A8-C4F2-44D1-9ABB-E0327C7A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3951-4A27-4E60-A086-369243402442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4303-446F-44F8-A713-76B6670C9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CCAF-826D-4584-AD7A-2B54EA30A572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8A50-7DFE-4424-A0E5-D2FFDE6EF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A2EF3-0DDD-470A-AC2E-3FA4EC5F71B9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D479-5D3C-414B-B92B-CED5E1BE4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A500-8487-487C-A0B0-571115E77841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D6B9-A788-466F-B222-8758A0F3B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9C6B-56FB-420F-9936-4B6AA0AA928D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42023-2FC1-492E-A70F-E4573A76C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4065-2AF9-4897-9EBB-0BEEE3A30819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4ADD-30F1-4429-A34C-228502FB7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E7B3-8C4B-4857-99D5-3C665F22EAE8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E04A-4A91-41A2-8EC0-D4ED3EF5C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DA8F-C5BE-4D1D-A5E6-755F06D045C6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1030-745F-43DA-B47B-D8C2900F1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48D3-BC75-4DD4-81ED-B181FBFE7621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E4B3-C36C-4256-BE0C-246D0DE89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808D8-AAF8-4A72-9ABE-8E4EA4378154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7C03-4913-47C4-B31A-B478FF4E1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A6843-284A-4C31-BAB3-B642880C06CE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8C1C-9428-4C63-BEC6-CE7D4D2B8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4658-11B0-450A-BFAF-F09A428D3B1C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0AAB-5EDE-4D6E-A7DF-AD5235190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15CF-027E-4F36-9AA0-10160958AF37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C01D-C8DC-4690-BA67-77DB86E49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6F5B0-DA19-45E7-A3AE-7F22865D8BC5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3B5B5-B886-4C82-8F2E-2639CECBD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9176F9-CDC4-4AAB-836B-FB58F12CDB24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D80988-2C69-450E-9F38-F7317F462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0A6F954-5D2B-4A68-B4C4-8D6D1E3CE3A1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DA6A69B-CE55-4BC1-9AB8-565EBBBEA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3C0A6F8-4B81-4202-B55E-433783D8F4E2}" type="datetimeFigureOut">
              <a:rPr lang="ru-RU"/>
              <a:pPr>
                <a:defRPr/>
              </a:pPr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69A3ED6-D6D1-421A-9D25-3E4D4CBA6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90;&#1086;&#1089;&#1082;&#1072;\&#1058;&#1086;&#1089;&#1082;&#1072;.%20&#1063;&#1077;&#1093;&#1086;&#1074;.%20&#1060;&#1080;&#1085;&#1072;&#1083;&#1100;&#1085;&#1072;&#1103;%20&#1089;&#1094;&#1077;&#1085;&#1072;.wmv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Brahms.Symphony_N_4.Allegro_giocoso.mp3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Documents and Settings\Администратор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3150"/>
          </a:xfrm>
        </p:spPr>
        <p:txBody>
          <a:bodyPr/>
          <a:lstStyle/>
          <a:p>
            <a:r>
              <a:rPr lang="ru-RU" sz="9600" i="1" smtClean="0"/>
              <a:t>Тоска…</a:t>
            </a:r>
            <a:r>
              <a:rPr lang="ru-RU" sz="9600" smtClean="0"/>
              <a:t> </a:t>
            </a: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1258888" y="4797425"/>
            <a:ext cx="66960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ассоциации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9"/>
          <p:cNvSpPr>
            <a:spLocks noGrp="1"/>
          </p:cNvSpPr>
          <p:nvPr>
            <p:ph idx="1"/>
          </p:nvPr>
        </p:nvSpPr>
        <p:spPr>
          <a:xfrm>
            <a:off x="0" y="188913"/>
            <a:ext cx="9144000" cy="4525962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sz="2400" b="1" i="1" smtClean="0"/>
              <a:t>Кому повем печаль мою?.. </a:t>
            </a:r>
            <a:endParaRPr lang="ru-RU" sz="2400" b="1" smtClean="0"/>
          </a:p>
          <a:p>
            <a:pPr>
              <a:buFont typeface="Arial" charset="0"/>
              <a:buNone/>
            </a:pPr>
            <a:r>
              <a:rPr lang="ru-RU" sz="2400" b="1" i="1" smtClean="0"/>
              <a:t>    Вечерние сумерки. Крупный мокрый снег лениво кружится около только что зажжённых фонарей и тонким мягким пластом ложится на крыши, лошадиные спины, плечи, шапки. Извозчик Иона Потапов весь бел, как привидение. Он согнулся, насколько только возможно согнуться живому телу, сидит на козлах и не шевельнётся. Упади на него целый сугроб, то и тогда бы, кажется, он не нашёл нужным стряхивать с себя снег... Его лошадёнка тоже бела и неподвижна. Своею неподвижностью, угловатостью форм и палкообразной прямизною ног она даже вблизи похожа на копеечную пряничную лошадку. </a:t>
            </a:r>
            <a:r>
              <a:rPr lang="ru-RU" sz="2400" b="1" i="1" smtClean="0">
                <a:solidFill>
                  <a:srgbClr val="FF0000"/>
                </a:solidFill>
              </a:rPr>
              <a:t>Она, по всей вероятности, погружена в мысль. Кого оторвали от плуга, от привычных серых картин и бросили сюда в этот омут, полный чудовищных огней, неугомонного треска и бегущих людей, тому нельзя не думать... </a:t>
            </a:r>
            <a:endParaRPr lang="ru-RU" sz="2400" b="1" smtClean="0">
              <a:solidFill>
                <a:srgbClr val="FF0000"/>
              </a:solidFill>
            </a:endParaRPr>
          </a:p>
          <a:p>
            <a:endParaRPr lang="ru-RU" sz="240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-252413" y="0"/>
            <a:ext cx="9396413" cy="6858000"/>
          </a:xfrm>
        </p:spPr>
        <p:txBody>
          <a:bodyPr/>
          <a:lstStyle/>
          <a:p>
            <a:pPr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i="1" dirty="0" smtClean="0"/>
              <a:t>«Пойти лошадь поглядеть,— думает Иона.— Спать всегда успеешь... Небось, выспишься...» </a:t>
            </a:r>
            <a:endParaRPr lang="ru-RU" sz="2800" b="1" dirty="0" smtClean="0"/>
          </a:p>
          <a:p>
            <a:pPr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i="1" dirty="0" smtClean="0"/>
              <a:t>Он одевается и идёт в конюшню, где стоит его лошадь. Думает он об овсе, сене, о погоде... Про сына, когда один, думать он не может... Поговорить с кем-нибудь о нём можно, но самому думать и рисовать себе его образ невыносимо жутко... </a:t>
            </a:r>
            <a:endParaRPr lang="ru-RU" sz="2800" b="1" dirty="0" smtClean="0"/>
          </a:p>
          <a:p>
            <a:pPr indent="0">
              <a:spcBef>
                <a:spcPts val="0"/>
              </a:spcBef>
              <a:buFont typeface="Arial" charset="0"/>
              <a:buNone/>
              <a:defRPr/>
            </a:pPr>
            <a:endParaRPr lang="ru-RU" sz="2400" i="1" dirty="0" smtClean="0"/>
          </a:p>
          <a:p>
            <a:pPr indent="0">
              <a:spcBef>
                <a:spcPts val="0"/>
              </a:spcBef>
              <a:buFont typeface="Arial" charset="0"/>
              <a:buNone/>
              <a:defRPr/>
            </a:pPr>
            <a:endParaRPr lang="ru-RU" sz="2400" i="1" dirty="0" smtClean="0"/>
          </a:p>
          <a:p>
            <a:pPr indent="0">
              <a:spcBef>
                <a:spcPts val="0"/>
              </a:spcBef>
              <a:buFont typeface="Arial" charset="0"/>
              <a:buNone/>
              <a:defRPr/>
            </a:pPr>
            <a:endParaRPr lang="ru-RU" sz="2400" i="1" dirty="0" smtClean="0"/>
          </a:p>
          <a:p>
            <a:pPr indent="0">
              <a:spcBef>
                <a:spcPts val="0"/>
              </a:spcBef>
              <a:buFont typeface="Arial" charset="0"/>
              <a:buNone/>
              <a:defRPr/>
            </a:pPr>
            <a:endParaRPr lang="ru-RU" sz="2400" i="1" dirty="0" smtClean="0"/>
          </a:p>
          <a:p>
            <a:pPr indent="0">
              <a:spcBef>
                <a:spcPts val="0"/>
              </a:spcBef>
              <a:buFont typeface="Arial" charset="0"/>
              <a:buNone/>
              <a:defRPr/>
            </a:pPr>
            <a:endParaRPr lang="ru-RU" sz="2400" i="1" dirty="0" smtClean="0"/>
          </a:p>
          <a:p>
            <a:pPr indent="0">
              <a:spcBef>
                <a:spcPts val="0"/>
              </a:spcBef>
              <a:buFont typeface="Arial" charset="0"/>
              <a:buNone/>
              <a:defRPr/>
            </a:pPr>
            <a:endParaRPr lang="ru-RU" sz="2400" i="1" dirty="0" smtClean="0"/>
          </a:p>
          <a:p>
            <a:pPr indent="0">
              <a:spcBef>
                <a:spcPts val="0"/>
              </a:spcBef>
              <a:buFont typeface="Arial" charset="0"/>
              <a:buNone/>
              <a:defRPr/>
            </a:pPr>
            <a:endParaRPr lang="ru-RU" sz="2400" i="1" dirty="0" smtClean="0"/>
          </a:p>
          <a:p>
            <a:pPr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i="1" dirty="0" smtClean="0"/>
              <a:t>Лошадёнка жуёт, слушает и дышит на руки своего хозяина... </a:t>
            </a:r>
            <a:endParaRPr lang="ru-RU" sz="2800" b="1" dirty="0" smtClean="0"/>
          </a:p>
          <a:p>
            <a:pPr indent="0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i="1" dirty="0" smtClean="0"/>
              <a:t>Иона увлекается и рассказывает ей всё... </a:t>
            </a:r>
            <a:endParaRPr lang="ru-RU" sz="2800" b="1" dirty="0" smtClean="0"/>
          </a:p>
          <a:p>
            <a:pPr>
              <a:buFont typeface="Arial" charset="0"/>
              <a:buNone/>
              <a:defRPr/>
            </a:pPr>
            <a:endParaRPr lang="ru-RU" sz="2400" dirty="0"/>
          </a:p>
        </p:txBody>
      </p:sp>
      <p:pic>
        <p:nvPicPr>
          <p:cNvPr id="3" name="Тоска. Чехов. Финальная сцен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997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1862137"/>
          </a:xfrm>
        </p:spPr>
        <p:txBody>
          <a:bodyPr/>
          <a:lstStyle/>
          <a:p>
            <a:r>
              <a:rPr lang="ru-RU" sz="3200" smtClean="0"/>
              <a:t>Это первая строка духовного стиха, передающего жалобы библейского Иосифа, сына Иакова, проданного в рабство своими братьями: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3068638"/>
            <a:ext cx="7294562" cy="26098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i="1" smtClean="0"/>
              <a:t>    </a:t>
            </a:r>
            <a:r>
              <a:rPr lang="ru-RU" i="1" smtClean="0">
                <a:solidFill>
                  <a:srgbClr val="C00000"/>
                </a:solidFill>
              </a:rPr>
              <a:t>Кому повем печаль мою,</a:t>
            </a:r>
            <a:br>
              <a:rPr lang="ru-RU" i="1" smtClean="0">
                <a:solidFill>
                  <a:srgbClr val="C00000"/>
                </a:solidFill>
              </a:rPr>
            </a:br>
            <a:r>
              <a:rPr lang="ru-RU" i="1" smtClean="0"/>
              <a:t>Кого призову к рыданию?</a:t>
            </a:r>
            <a:br>
              <a:rPr lang="ru-RU" i="1" smtClean="0"/>
            </a:br>
            <a:r>
              <a:rPr lang="ru-RU" i="1" smtClean="0"/>
              <a:t>Токмо тебе, владыко мой,</a:t>
            </a:r>
            <a:br>
              <a:rPr lang="ru-RU" i="1" smtClean="0"/>
            </a:br>
            <a:r>
              <a:rPr lang="ru-RU" i="1" smtClean="0"/>
              <a:t>Известна печаль моя.</a:t>
            </a:r>
          </a:p>
        </p:txBody>
      </p:sp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3059113" y="260350"/>
            <a:ext cx="6084887" cy="865188"/>
            <a:chOff x="2608" y="195"/>
            <a:chExt cx="3152" cy="332"/>
          </a:xfrm>
        </p:grpSpPr>
        <p:sp>
          <p:nvSpPr>
            <p:cNvPr id="15365" name="Text Box 3"/>
            <p:cNvSpPr txBox="1">
              <a:spLocks noChangeArrowheads="1"/>
            </p:cNvSpPr>
            <p:nvPr/>
          </p:nvSpPr>
          <p:spPr bwMode="auto">
            <a:xfrm>
              <a:off x="3107" y="251"/>
              <a:ext cx="2653" cy="201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i="1">
                  <a:latin typeface="Calibri" pitchFamily="34" charset="0"/>
                </a:rPr>
                <a:t>Эпиграф</a:t>
              </a:r>
            </a:p>
          </p:txBody>
        </p:sp>
        <p:pic>
          <p:nvPicPr>
            <p:cNvPr id="15366" name="Picture 4" descr="697foto2_69769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F6C09"/>
                </a:clrFrom>
                <a:clrTo>
                  <a:srgbClr val="CF6C0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195"/>
              <a:ext cx="499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i="1" smtClean="0"/>
              <a:t>В какой ситуации (когда) меня не слышат другие люди?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sz="half" idx="1"/>
          </p:nvPr>
        </p:nvSpPr>
        <p:spPr>
          <a:xfrm>
            <a:off x="1619250" y="2276475"/>
            <a:ext cx="5329238" cy="30146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7200" b="1" smtClean="0">
                <a:solidFill>
                  <a:srgbClr val="FF0000"/>
                </a:solidFill>
              </a:rPr>
              <a:t>НЕ ХОТЯТ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971550" y="765175"/>
            <a:ext cx="6769100" cy="47513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i="1" smtClean="0"/>
              <a:t>    </a:t>
            </a:r>
            <a:r>
              <a:rPr lang="ru-RU" sz="4800" b="1" i="1" smtClean="0"/>
              <a:t>Написать 4-5 предложений на тему: </a:t>
            </a:r>
          </a:p>
          <a:p>
            <a:pPr>
              <a:buFont typeface="Arial" charset="0"/>
              <a:buNone/>
            </a:pPr>
            <a:r>
              <a:rPr lang="ru-RU" sz="4800" b="1" i="1" smtClean="0"/>
              <a:t>   «Можно ли считать рассказ важным и для нашего времени?» </a:t>
            </a:r>
          </a:p>
        </p:txBody>
      </p:sp>
      <p:pic>
        <p:nvPicPr>
          <p:cNvPr id="5" name="Brahms.Symphony_N_4.Allegro_giocos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40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4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7" descr="сжатый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27088" y="1412875"/>
            <a:ext cx="7561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/>
              <a:t> </a:t>
            </a:r>
            <a:endParaRPr lang="ru-RU" sz="2000" b="1" i="1"/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250825" y="1125538"/>
            <a:ext cx="85693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3600" b="1" i="1">
                <a:latin typeface="Calibri" pitchFamily="34" charset="0"/>
              </a:rPr>
              <a:t>В рассказе «Тоска» писатель освещает </a:t>
            </a:r>
            <a:r>
              <a:rPr lang="ru-RU" sz="3600" b="1" i="1">
                <a:solidFill>
                  <a:srgbClr val="C00000"/>
                </a:solidFill>
                <a:latin typeface="Calibri" pitchFamily="34" charset="0"/>
              </a:rPr>
              <a:t>проблемы одиночества человека в обществе, взаимного непонимания людей, их отчуждения.</a:t>
            </a:r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3600" b="1" i="1">
                <a:latin typeface="Calibri" pitchFamily="34" charset="0"/>
              </a:rPr>
              <a:t>Для того, чтобы возвратить нормальность человеческих отношений и целостность бытия, самое важное — </a:t>
            </a:r>
            <a:r>
              <a:rPr lang="ru-RU" sz="3600" b="1" i="1">
                <a:solidFill>
                  <a:srgbClr val="C00000"/>
                </a:solidFill>
                <a:latin typeface="Calibri" pitchFamily="34" charset="0"/>
              </a:rPr>
              <a:t>быть милосердными,  сострадательными, уважать ближних</a:t>
            </a:r>
            <a:r>
              <a:rPr lang="ru-RU" sz="3600" b="1" i="1">
                <a:latin typeface="Calibri" pitchFamily="34" charset="0"/>
              </a:rPr>
              <a:t>.</a:t>
            </a:r>
            <a:r>
              <a:rPr lang="ru-RU" sz="3600" b="1">
                <a:latin typeface="Calibri" pitchFamily="34" charset="0"/>
              </a:rPr>
              <a:t> </a:t>
            </a:r>
          </a:p>
        </p:txBody>
      </p:sp>
      <p:sp>
        <p:nvSpPr>
          <p:cNvPr id="1843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Вывод: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Домашнее задание. 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755650" y="20605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/>
              <a:t>Написать продолжение рассказа на тему 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«Разговор Ионы с лошадью».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611188" y="2349500"/>
            <a:ext cx="8229600" cy="20447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000" i="1" smtClean="0">
                <a:solidFill>
                  <a:srgbClr val="C00000"/>
                </a:solidFill>
              </a:rPr>
              <a:t>Большое спасибо за работу!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/>
              <a:t>ТОСКА</a:t>
            </a:r>
            <a:r>
              <a:rPr lang="ru-RU" smtClean="0"/>
              <a:t> (теснить) стеснение духа, томление души, мучительная грусть; душевная тревога, беспокойство, боязнь, скука, горе, печаль, нойка сердца, скорбь. (</a:t>
            </a:r>
            <a:r>
              <a:rPr lang="ru-RU" b="1" smtClean="0"/>
              <a:t>В. Даль. </a:t>
            </a:r>
            <a:r>
              <a:rPr lang="ru-RU" smtClean="0"/>
              <a:t>С</a:t>
            </a:r>
            <a:r>
              <a:rPr lang="ru-RU" b="1" smtClean="0"/>
              <a:t>ловарь живого великорусского языка.</a:t>
            </a:r>
            <a:r>
              <a:rPr lang="ru-RU" smtClean="0"/>
              <a:t>) </a:t>
            </a:r>
          </a:p>
          <a:p>
            <a:pPr>
              <a:lnSpc>
                <a:spcPct val="90000"/>
              </a:lnSpc>
            </a:pPr>
            <a:r>
              <a:rPr lang="ru-RU" b="1" smtClean="0"/>
              <a:t>ТОСКА́</a:t>
            </a:r>
            <a:r>
              <a:rPr lang="ru-RU" smtClean="0"/>
              <a:t>, -и, ж.</a:t>
            </a:r>
            <a:r>
              <a:rPr lang="ru-RU" b="1" smtClean="0"/>
              <a:t>1.</a:t>
            </a:r>
            <a:r>
              <a:rPr lang="ru-RU" smtClean="0"/>
              <a:t> Душевная тревога, уныние. </a:t>
            </a:r>
            <a:r>
              <a:rPr lang="ru-RU" b="1" smtClean="0"/>
              <a:t>2.</a:t>
            </a:r>
            <a:r>
              <a:rPr lang="ru-RU" smtClean="0"/>
              <a:t> Скука, а также (разг.) что-н. очень скучное, неинтересное. (</a:t>
            </a:r>
            <a:r>
              <a:rPr lang="ru-RU" b="1" smtClean="0"/>
              <a:t>С.И. Ожегов, Н.Ю. Шведова. Толковый словарь русского языка)</a:t>
            </a: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3059113" y="260350"/>
            <a:ext cx="6084887" cy="865188"/>
            <a:chOff x="2608" y="195"/>
            <a:chExt cx="3152" cy="332"/>
          </a:xfrm>
        </p:grpSpPr>
        <p:sp>
          <p:nvSpPr>
            <p:cNvPr id="5124" name="Text Box 3"/>
            <p:cNvSpPr txBox="1">
              <a:spLocks noChangeArrowheads="1"/>
            </p:cNvSpPr>
            <p:nvPr/>
          </p:nvSpPr>
          <p:spPr bwMode="auto">
            <a:xfrm>
              <a:off x="3107" y="251"/>
              <a:ext cx="2653" cy="201"/>
            </a:xfrm>
            <a:prstGeom prst="rect">
              <a:avLst/>
            </a:prstGeom>
            <a:solidFill>
              <a:srgbClr val="FF99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i="1">
                  <a:latin typeface="Calibri" pitchFamily="34" charset="0"/>
                </a:rPr>
                <a:t>Заглянем в словарь</a:t>
              </a:r>
            </a:p>
          </p:txBody>
        </p:sp>
        <p:pic>
          <p:nvPicPr>
            <p:cNvPr id="5125" name="Picture 4" descr="697foto2_69769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F6C09"/>
                </a:clrFrom>
                <a:clrTo>
                  <a:srgbClr val="CF6C0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08" y="195"/>
              <a:ext cx="499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3995738" y="404813"/>
            <a:ext cx="482441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Calibri" pitchFamily="34" charset="0"/>
              </a:rPr>
              <a:t>Трагедия одиночества человека в мире других людей.</a:t>
            </a:r>
          </a:p>
          <a:p>
            <a:pPr algn="ctr"/>
            <a:r>
              <a:rPr lang="ru-RU" sz="48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3600" b="1" i="1">
                <a:solidFill>
                  <a:srgbClr val="C00000"/>
                </a:solidFill>
                <a:latin typeface="Calibri" pitchFamily="34" charset="0"/>
              </a:rPr>
              <a:t>Урок – мастерская по рассказу А.П. Чехова  </a:t>
            </a:r>
            <a:r>
              <a:rPr lang="ru-RU" sz="3600" b="1" i="1">
                <a:latin typeface="Calibri" pitchFamily="34" charset="0"/>
              </a:rPr>
              <a:t>«Тоска».</a:t>
            </a:r>
          </a:p>
        </p:txBody>
      </p:sp>
      <p:pic>
        <p:nvPicPr>
          <p:cNvPr id="6147" name="Picture 3" descr="C:\Documents and Settings\Администратор\Мои документы\Мои рисунки\Рисунок4.jpg"/>
          <p:cNvPicPr>
            <a:picLocks noChangeAspect="1" noChangeArrowheads="1"/>
          </p:cNvPicPr>
          <p:nvPr/>
        </p:nvPicPr>
        <p:blipFill>
          <a:blip r:embed="rId3"/>
          <a:srcRect b="7866"/>
          <a:stretch>
            <a:fillRect/>
          </a:stretch>
        </p:blipFill>
        <p:spPr bwMode="auto">
          <a:xfrm>
            <a:off x="323850" y="692150"/>
            <a:ext cx="36925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ru-RU" sz="3600" smtClean="0"/>
              <a:t>показать  трагедию одиночества человека в мире других людей в рассказе А.П. Чехова  «Тоска», </a:t>
            </a:r>
          </a:p>
          <a:p>
            <a:r>
              <a:rPr lang="ru-RU" sz="3600" smtClean="0"/>
              <a:t>исследовать писательское мастерство автора, </a:t>
            </a:r>
          </a:p>
          <a:p>
            <a:r>
              <a:rPr lang="ru-RU" sz="3600" smtClean="0"/>
              <a:t>создать условия для развития читательского вкуса, умения видеть</a:t>
            </a:r>
            <a:r>
              <a:rPr lang="ru-RU" sz="3600" i="1" smtClean="0"/>
              <a:t> </a:t>
            </a:r>
            <a:r>
              <a:rPr lang="ru-RU" sz="3600" smtClean="0"/>
              <a:t>текст и осмыслять его.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1550" y="404813"/>
            <a:ext cx="5110163" cy="584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latin typeface="Calibri" pitchFamily="34" charset="0"/>
              </a:rPr>
              <a:t>Цели и задачи урока</a:t>
            </a:r>
          </a:p>
        </p:txBody>
      </p:sp>
      <p:pic>
        <p:nvPicPr>
          <p:cNvPr id="7172" name="Picture 4" descr="697foto2_69769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F6C09"/>
              </a:clrFrom>
              <a:clrTo>
                <a:srgbClr val="CF6C0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350"/>
            <a:ext cx="10429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В какой ситуации (когда) меня не слышат другие люди?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 ИНТЕРЕСНО,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ДУМАЮТ О СВОЕМ,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НЕ СЧИТАЮТСЯ С ТВОЕЙ ТОЧКОЙ ЗРЕНИЯ,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ИГНОРИРУЮТ СОЗНАТЕЛЬНО, </a:t>
            </a:r>
          </a:p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 ХОТЯТ </a:t>
            </a:r>
          </a:p>
          <a:p>
            <a:pPr>
              <a:buFont typeface="Arial" charset="0"/>
              <a:buNone/>
              <a:defRPr/>
            </a:pPr>
            <a:endParaRPr lang="ru-RU" dirty="0" smtClean="0"/>
          </a:p>
        </p:txBody>
      </p:sp>
      <p:sp>
        <p:nvSpPr>
          <p:cNvPr id="34822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 algn="ctr">
              <a:buFont typeface="Arial" charset="0"/>
              <a:buNone/>
            </a:pPr>
            <a:r>
              <a:rPr lang="ru-RU" sz="5400" b="1" smtClean="0">
                <a:solidFill>
                  <a:srgbClr val="C00000"/>
                </a:solidFill>
              </a:rPr>
              <a:t>ЛЮДИ ГЛУХИ!!!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10130"/>
          <a:stretch>
            <a:fillRect/>
          </a:stretch>
        </p:blipFill>
        <p:spPr bwMode="auto">
          <a:xfrm>
            <a:off x="396875" y="260350"/>
            <a:ext cx="84296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843213" y="188913"/>
            <a:ext cx="44656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latin typeface="Monotype Corsiva" pitchFamily="66" charset="0"/>
              </a:rPr>
              <a:t>«Тоска»</a:t>
            </a:r>
            <a:endParaRPr lang="ru-RU" sz="66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16463" y="549275"/>
            <a:ext cx="4427537" cy="522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latin typeface="Calibri" pitchFamily="34" charset="0"/>
              </a:rPr>
              <a:t>Древо предсказаний</a:t>
            </a:r>
          </a:p>
        </p:txBody>
      </p:sp>
      <p:sp>
        <p:nvSpPr>
          <p:cNvPr id="12" name="Дуга 11"/>
          <p:cNvSpPr/>
          <p:nvPr/>
        </p:nvSpPr>
        <p:spPr>
          <a:xfrm>
            <a:off x="1187450" y="1916113"/>
            <a:ext cx="1728788" cy="3529012"/>
          </a:xfrm>
          <a:prstGeom prst="arc">
            <a:avLst>
              <a:gd name="adj1" fmla="val 16200000"/>
              <a:gd name="adj2" fmla="val 5418373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 rot="11016067">
            <a:off x="5040313" y="1973263"/>
            <a:ext cx="1897062" cy="3516312"/>
          </a:xfrm>
          <a:prstGeom prst="arc">
            <a:avLst>
              <a:gd name="adj1" fmla="val 16214723"/>
              <a:gd name="adj2" fmla="val 5418373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5831682" y="2024856"/>
            <a:ext cx="863600" cy="7921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219700" y="2636838"/>
            <a:ext cx="576263" cy="28733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259682" y="2061369"/>
            <a:ext cx="1008062" cy="863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124076" y="2493962"/>
            <a:ext cx="647700" cy="35877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5544344" y="2312194"/>
            <a:ext cx="719137" cy="5048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1691481" y="2277269"/>
            <a:ext cx="936625" cy="5032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Прямоугольник 37"/>
          <p:cNvSpPr>
            <a:spLocks noChangeArrowheads="1"/>
          </p:cNvSpPr>
          <p:nvPr/>
        </p:nvSpPr>
        <p:spPr bwMode="auto">
          <a:xfrm>
            <a:off x="2843213" y="2060575"/>
            <a:ext cx="21605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Calibri" pitchFamily="34" charset="0"/>
              </a:rPr>
              <a:t>Кому рассказал свою историю Иона Потапов?</a:t>
            </a:r>
            <a:r>
              <a:rPr lang="ru-RU" sz="3200" b="1">
                <a:latin typeface="Calibri" pitchFamily="34" charset="0"/>
              </a:rPr>
              <a:t> </a:t>
            </a:r>
          </a:p>
        </p:txBody>
      </p:sp>
      <p:pic>
        <p:nvPicPr>
          <p:cNvPr id="10252" name="Picture 8" descr="znak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2781300"/>
            <a:ext cx="936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8" descr="znak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3357563"/>
            <a:ext cx="935038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8" descr="znak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3357563"/>
            <a:ext cx="9366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8" descr="znak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3068638"/>
            <a:ext cx="936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6" descr="TREECRT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60350"/>
            <a:ext cx="12985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450" y="285750"/>
            <a:ext cx="5753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16463" y="908050"/>
            <a:ext cx="4427537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latin typeface="Calibri" pitchFamily="34" charset="0"/>
              </a:rPr>
              <a:t>Древо предсказаний</a:t>
            </a:r>
          </a:p>
        </p:txBody>
      </p:sp>
      <p:sp>
        <p:nvSpPr>
          <p:cNvPr id="12" name="Дуга 11"/>
          <p:cNvSpPr/>
          <p:nvPr/>
        </p:nvSpPr>
        <p:spPr>
          <a:xfrm>
            <a:off x="1331913" y="1916113"/>
            <a:ext cx="1727200" cy="3529012"/>
          </a:xfrm>
          <a:prstGeom prst="arc">
            <a:avLst>
              <a:gd name="adj1" fmla="val 16200000"/>
              <a:gd name="adj2" fmla="val 5418373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 rot="11016067">
            <a:off x="4929188" y="1970088"/>
            <a:ext cx="2008187" cy="3516312"/>
          </a:xfrm>
          <a:prstGeom prst="arc">
            <a:avLst>
              <a:gd name="adj1" fmla="val 16214723"/>
              <a:gd name="adj2" fmla="val 5418373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5831682" y="2024856"/>
            <a:ext cx="863600" cy="7921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148262" y="2636838"/>
            <a:ext cx="576263" cy="2873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196307" y="2420143"/>
            <a:ext cx="647700" cy="3603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5400675" y="2312988"/>
            <a:ext cx="719137" cy="5032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1764507" y="2204244"/>
            <a:ext cx="935037" cy="5048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Прямоугольник 37"/>
          <p:cNvSpPr>
            <a:spLocks noChangeArrowheads="1"/>
          </p:cNvSpPr>
          <p:nvPr/>
        </p:nvSpPr>
        <p:spPr bwMode="auto">
          <a:xfrm>
            <a:off x="2843213" y="2060575"/>
            <a:ext cx="23764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Monotype Corsiva" pitchFamily="66" charset="0"/>
              </a:rPr>
              <a:t>Кому рассказал свою историю Иона Потапов?</a:t>
            </a:r>
            <a:r>
              <a:rPr lang="ru-RU" sz="4000" b="1">
                <a:latin typeface="Monotype Corsiva" pitchFamily="66" charset="0"/>
              </a:rPr>
              <a:t> </a:t>
            </a:r>
          </a:p>
        </p:txBody>
      </p:sp>
      <p:pic>
        <p:nvPicPr>
          <p:cNvPr id="12299" name="Picture 6" descr="TREECRT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60350"/>
            <a:ext cx="15843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-1108075"/>
            <a:ext cx="5472113" cy="771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362</TotalTime>
  <Words>409</Words>
  <Application>Microsoft Office PowerPoint</Application>
  <PresentationFormat>Экран (4:3)</PresentationFormat>
  <Paragraphs>54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Monotype Corsiva</vt:lpstr>
      <vt:lpstr>Тема Office</vt:lpstr>
      <vt:lpstr>1_Тема Office</vt:lpstr>
      <vt:lpstr>2_Тема Office</vt:lpstr>
      <vt:lpstr>Тоска… </vt:lpstr>
      <vt:lpstr>Слайд 2</vt:lpstr>
      <vt:lpstr>Слайд 3</vt:lpstr>
      <vt:lpstr>Слайд 4</vt:lpstr>
      <vt:lpstr>В какой ситуации (когда) меня не слышат другие люди?</vt:lpstr>
      <vt:lpstr>Слайд 6</vt:lpstr>
      <vt:lpstr>Слайд 7</vt:lpstr>
      <vt:lpstr>Слайд 8</vt:lpstr>
      <vt:lpstr>Слайд 9</vt:lpstr>
      <vt:lpstr>Слайд 10</vt:lpstr>
      <vt:lpstr>Слайд 11</vt:lpstr>
      <vt:lpstr>Это первая строка духовного стиха, передающего жалобы библейского Иосифа, сына Иакова, проданного в рабство своими братьями:</vt:lpstr>
      <vt:lpstr>В какой ситуации (когда) меня не слышат другие люди?</vt:lpstr>
      <vt:lpstr>Слайд 14</vt:lpstr>
      <vt:lpstr>Вывод:</vt:lpstr>
      <vt:lpstr>Домашнее задание.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Джумакулов Джахангир Саидович</cp:lastModifiedBy>
  <cp:revision>108</cp:revision>
  <dcterms:modified xsi:type="dcterms:W3CDTF">2013-02-28T11:54:34Z</dcterms:modified>
</cp:coreProperties>
</file>