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3"/>
  </p:notesMasterIdLst>
  <p:sldIdLst>
    <p:sldId id="291" r:id="rId2"/>
    <p:sldId id="290" r:id="rId3"/>
    <p:sldId id="261" r:id="rId4"/>
    <p:sldId id="262" r:id="rId5"/>
    <p:sldId id="264" r:id="rId6"/>
    <p:sldId id="266" r:id="rId7"/>
    <p:sldId id="285" r:id="rId8"/>
    <p:sldId id="287" r:id="rId9"/>
    <p:sldId id="267" r:id="rId10"/>
    <p:sldId id="268" r:id="rId11"/>
    <p:sldId id="270" r:id="rId12"/>
    <p:sldId id="274" r:id="rId13"/>
    <p:sldId id="276" r:id="rId14"/>
    <p:sldId id="277" r:id="rId15"/>
    <p:sldId id="280" r:id="rId16"/>
    <p:sldId id="284" r:id="rId17"/>
    <p:sldId id="282" r:id="rId18"/>
    <p:sldId id="286" r:id="rId19"/>
    <p:sldId id="281" r:id="rId20"/>
    <p:sldId id="279" r:id="rId21"/>
    <p:sldId id="28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B972D-082C-4288-80B9-D4285788AF34}" type="datetimeFigureOut">
              <a:rPr lang="ru-RU" smtClean="0"/>
              <a:t>15.06.2014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CEA58-83CA-4B7B-95E7-0A61278F2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5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DC1D2-D285-4FBA-89D0-C19CD8E1F6B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8188-ED51-4D48-958B-2642365605C8}" type="datetimeFigureOut">
              <a:rPr lang="ru-RU" smtClean="0"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11BB-DA76-4BF9-8ADF-51D497BF4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876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8188-ED51-4D48-958B-2642365605C8}" type="datetimeFigureOut">
              <a:rPr lang="ru-RU" smtClean="0"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11BB-DA76-4BF9-8ADF-51D497BF4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96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8188-ED51-4D48-958B-2642365605C8}" type="datetimeFigureOut">
              <a:rPr lang="ru-RU" smtClean="0"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11BB-DA76-4BF9-8ADF-51D497BF4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11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8188-ED51-4D48-958B-2642365605C8}" type="datetimeFigureOut">
              <a:rPr lang="ru-RU" smtClean="0"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11BB-DA76-4BF9-8ADF-51D497BF4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5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8188-ED51-4D48-958B-2642365605C8}" type="datetimeFigureOut">
              <a:rPr lang="ru-RU" smtClean="0"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11BB-DA76-4BF9-8ADF-51D497BF4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18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8188-ED51-4D48-958B-2642365605C8}" type="datetimeFigureOut">
              <a:rPr lang="ru-RU" smtClean="0"/>
              <a:t>15.06.2014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11BB-DA76-4BF9-8ADF-51D497BF4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80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8188-ED51-4D48-958B-2642365605C8}" type="datetimeFigureOut">
              <a:rPr lang="ru-RU" smtClean="0"/>
              <a:t>15.06.2014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11BB-DA76-4BF9-8ADF-51D497BF4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90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8188-ED51-4D48-958B-2642365605C8}" type="datetimeFigureOut">
              <a:rPr lang="ru-RU" smtClean="0"/>
              <a:t>15.06.2014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11BB-DA76-4BF9-8ADF-51D497BF4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64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8188-ED51-4D48-958B-2642365605C8}" type="datetimeFigureOut">
              <a:rPr lang="ru-RU" smtClean="0"/>
              <a:t>15.06.2014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11BB-DA76-4BF9-8ADF-51D497BF4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58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8188-ED51-4D48-958B-2642365605C8}" type="datetimeFigureOut">
              <a:rPr lang="ru-RU" smtClean="0"/>
              <a:t>15.06.2014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11BB-DA76-4BF9-8ADF-51D497BF4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87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8188-ED51-4D48-958B-2642365605C8}" type="datetimeFigureOut">
              <a:rPr lang="ru-RU" smtClean="0"/>
              <a:t>15.06.2014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11BB-DA76-4BF9-8ADF-51D497BF4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0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4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E8188-ED51-4D48-958B-2642365605C8}" type="datetimeFigureOut">
              <a:rPr lang="ru-RU" smtClean="0"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311BB-DA76-4BF9-8ADF-51D497BF4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39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712968" cy="5472608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Тема урока: </a:t>
            </a:r>
            <a:br>
              <a:rPr lang="ru-RU" sz="5400" b="1" dirty="0" smtClean="0"/>
            </a:br>
            <a:r>
              <a:rPr lang="ru-RU" sz="5400" b="1" dirty="0" smtClean="0"/>
              <a:t>« Нравственные уроки по повести</a:t>
            </a:r>
            <a:br>
              <a:rPr lang="ru-RU" sz="5400" b="1" dirty="0" smtClean="0"/>
            </a:br>
            <a:r>
              <a:rPr lang="ru-RU" sz="5400" b="1" dirty="0" smtClean="0"/>
              <a:t> В.Г. Короленко </a:t>
            </a:r>
            <a:br>
              <a:rPr lang="ru-RU" sz="5400" b="1" dirty="0" smtClean="0"/>
            </a:br>
            <a:r>
              <a:rPr lang="ru-RU" sz="5400" b="1" dirty="0" smtClean="0"/>
              <a:t>«В дурном обществе</a:t>
            </a:r>
            <a:r>
              <a:rPr lang="ru-RU" sz="5400" b="1" dirty="0" smtClean="0"/>
              <a:t>»»</a:t>
            </a:r>
            <a:br>
              <a:rPr lang="ru-RU" sz="5400" b="1" dirty="0" smtClean="0"/>
            </a:br>
            <a:r>
              <a:rPr lang="ru-RU" sz="2700" b="1" dirty="0" smtClean="0">
                <a:solidFill>
                  <a:srgbClr val="FF0000"/>
                </a:solidFill>
              </a:rPr>
              <a:t>Автор: Петунина Т.М., учитель русского языка и  литературы</a:t>
            </a:r>
            <a:endParaRPr lang="ru-RU" sz="27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6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Сопоставьте фразы  скажите , как изменилось отношение отца к сыну?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21652"/>
            <a:ext cx="8229600" cy="5661248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«Он быстро подошел ко мне и положил мне на плечо тяжелую руку»</a:t>
            </a:r>
          </a:p>
          <a:p>
            <a:pPr marL="0" indent="0">
              <a:buClr>
                <a:srgbClr val="FF0000"/>
              </a:buCl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«Отпустите мальчика,- повторил </a:t>
            </a:r>
            <a:r>
              <a:rPr lang="ru-RU" sz="3500" b="1" i="1" dirty="0" err="1" smtClean="0">
                <a:latin typeface="Times New Roman" pitchFamily="18" charset="0"/>
                <a:cs typeface="Times New Roman" pitchFamily="18" charset="0"/>
              </a:rPr>
              <a:t>Тыбурций</a:t>
            </a: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,  его     широкая ладонь любовно погладила мою опущенную голову »</a:t>
            </a:r>
          </a:p>
          <a:p>
            <a:pPr marL="0" indent="0">
              <a:buClr>
                <a:srgbClr val="FF0000"/>
              </a:buCl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« Я опять почувствовал на своей голове чью-то руку вздрогнул. То была рука отца, нежно гладившая мои волосы»</a:t>
            </a:r>
          </a:p>
          <a:p>
            <a:pPr marL="0" indent="0">
              <a:buClr>
                <a:srgbClr val="FF0000"/>
              </a:buCl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3500" b="1" i="1" u="sng" dirty="0">
                <a:latin typeface="Times New Roman" pitchFamily="18" charset="0"/>
                <a:cs typeface="Times New Roman" pitchFamily="18" charset="0"/>
              </a:rPr>
              <a:t>«Теперь передо мной стоял другой человек, но в этом именно человеке я нашел что-то родное, чего тщетно искал в нем прежде»</a:t>
            </a:r>
          </a:p>
        </p:txBody>
      </p:sp>
    </p:spTree>
    <p:extLst>
      <p:ext uri="{BB962C8B-B14F-4D97-AF65-F5344CB8AC3E}">
        <p14:creationId xmlns:p14="http://schemas.microsoft.com/office/powerpoint/2010/main" val="149478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Чем Валек и Маруся не похожи на обычных детей, каких знал Вася до знакомства с ними?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Что сделало их такими?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4" y="2204864"/>
            <a:ext cx="60458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108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763284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87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416824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86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614366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Разгадайте кроссворд,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700" b="1" i="1" dirty="0" smtClean="0"/>
              <a:t> и вы прочтёте по вертикали зашифрованное в нём ключевое слово, которое ярко характеризует отношение Васи к отверженным детям.</a:t>
            </a:r>
            <a:endParaRPr lang="ru-RU" sz="27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04864"/>
            <a:ext cx="8748464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11200" b="1" dirty="0" smtClean="0">
                <a:solidFill>
                  <a:srgbClr val="C00000"/>
                </a:solidFill>
              </a:rPr>
              <a:t>1.Чувство, которое испытывает Вася, глядя на Марусю.</a:t>
            </a:r>
          </a:p>
          <a:p>
            <a:pPr>
              <a:buNone/>
            </a:pPr>
            <a:r>
              <a:rPr lang="ru-RU" sz="11200" b="1" dirty="0" smtClean="0"/>
              <a:t>2. Должность отца Васи.</a:t>
            </a:r>
          </a:p>
          <a:p>
            <a:pPr>
              <a:buNone/>
            </a:pPr>
            <a:r>
              <a:rPr lang="ru-RU" sz="11200" b="1" dirty="0" smtClean="0">
                <a:solidFill>
                  <a:srgbClr val="C00000"/>
                </a:solidFill>
              </a:rPr>
              <a:t>3. Самое красивое здание в </a:t>
            </a:r>
            <a:r>
              <a:rPr lang="ru-RU" sz="11200" b="1" dirty="0" err="1" smtClean="0">
                <a:solidFill>
                  <a:srgbClr val="C00000"/>
                </a:solidFill>
              </a:rPr>
              <a:t>Княж-городке</a:t>
            </a:r>
            <a:r>
              <a:rPr lang="ru-RU" sz="11200" b="1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r>
              <a:rPr lang="ru-RU" sz="11200" b="1" dirty="0" smtClean="0"/>
              <a:t>4. Что скрасило последние дни умирающей Маруси.</a:t>
            </a:r>
          </a:p>
          <a:p>
            <a:pPr>
              <a:buNone/>
            </a:pPr>
            <a:r>
              <a:rPr lang="ru-RU" sz="11200" b="1" dirty="0" smtClean="0">
                <a:solidFill>
                  <a:srgbClr val="C00000"/>
                </a:solidFill>
              </a:rPr>
              <a:t>5. Место, где состоялось знакомство Васи с </a:t>
            </a:r>
            <a:r>
              <a:rPr lang="ru-RU" sz="11200" b="1" dirty="0" err="1" smtClean="0">
                <a:solidFill>
                  <a:srgbClr val="C00000"/>
                </a:solidFill>
              </a:rPr>
              <a:t>Валеком</a:t>
            </a:r>
            <a:r>
              <a:rPr lang="ru-RU" sz="11200" b="1" dirty="0" smtClean="0">
                <a:solidFill>
                  <a:srgbClr val="C00000"/>
                </a:solidFill>
              </a:rPr>
              <a:t> и Марусей.</a:t>
            </a:r>
          </a:p>
          <a:p>
            <a:pPr>
              <a:buNone/>
            </a:pPr>
            <a:r>
              <a:rPr lang="ru-RU" sz="11200" b="1" dirty="0" smtClean="0"/>
              <a:t>6. Чувство, которое испытывает Вася в родном доме.</a:t>
            </a:r>
          </a:p>
          <a:p>
            <a:pPr>
              <a:buNone/>
            </a:pPr>
            <a:r>
              <a:rPr lang="ru-RU" sz="11200" b="1" dirty="0" smtClean="0">
                <a:solidFill>
                  <a:srgbClr val="C00000"/>
                </a:solidFill>
              </a:rPr>
              <a:t>7. Место, где жили Валек и Маруся.</a:t>
            </a:r>
          </a:p>
          <a:p>
            <a:pPr>
              <a:buNone/>
            </a:pPr>
            <a:r>
              <a:rPr lang="ru-RU" sz="11200" b="1" dirty="0" smtClean="0"/>
              <a:t>8. Дерево, которое росло перед входом в подземелье.</a:t>
            </a:r>
          </a:p>
          <a:p>
            <a:pPr>
              <a:buNone/>
            </a:pPr>
            <a:endParaRPr lang="ru-RU" sz="9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6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5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980728"/>
            <a:ext cx="7200800" cy="392431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Гуманизм- гуманность, человечность, человеколюбие</a:t>
            </a:r>
            <a:endParaRPr lang="ru-RU" sz="6000" b="1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9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08720"/>
            <a:ext cx="7772400" cy="42484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6000" b="1" i="1" dirty="0" smtClean="0">
                <a:solidFill>
                  <a:srgbClr val="C00000"/>
                </a:solidFill>
              </a:rPr>
              <a:t>… лучше иметь в груди кусочек человеческого сердца вместо холодного камня. </a:t>
            </a:r>
            <a:br>
              <a:rPr lang="ru-RU" sz="6000" b="1" i="1" dirty="0" smtClean="0">
                <a:solidFill>
                  <a:srgbClr val="C00000"/>
                </a:solidFill>
              </a:rPr>
            </a:br>
            <a:r>
              <a:rPr lang="ru-RU" sz="6000" b="1" i="1" dirty="0" smtClean="0">
                <a:solidFill>
                  <a:srgbClr val="C00000"/>
                </a:solidFill>
              </a:rPr>
              <a:t>(В.Г. Короленко)</a:t>
            </a:r>
            <a:r>
              <a:rPr lang="ru-RU" sz="6000" b="1" dirty="0" smtClean="0">
                <a:solidFill>
                  <a:srgbClr val="0070C0"/>
                </a:solidFill>
              </a:rPr>
              <a:t/>
            </a:r>
            <a:br>
              <a:rPr lang="ru-RU" sz="6000" b="1" dirty="0" smtClean="0">
                <a:solidFill>
                  <a:srgbClr val="0070C0"/>
                </a:solidFill>
              </a:rPr>
            </a:b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0028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Вася живет по законам своего сердца. Он откликается на сердечное внимание тех, кого называют «дурным обществом». Социальное положение этих людей не закрывают от него их душевных качеств: искренности, доброты, стремления к справедливости.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45836" t="39487" r="39579" b="23846"/>
          <a:stretch/>
        </p:blipFill>
        <p:spPr bwMode="auto">
          <a:xfrm>
            <a:off x="482333" y="548680"/>
            <a:ext cx="3024336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111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556792"/>
            <a:ext cx="5832648" cy="363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785813" y="5072063"/>
            <a:ext cx="75009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latin typeface="Arial" charset="0"/>
              </a:rPr>
              <a:t>    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Вася и Соня приходили на могилку Маруси потому что для них образ Маруси стал символом любви и человеческого страдания.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90"/>
            <a:ext cx="842968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милосердия и любви к людям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8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«Милосердие состоит не столько в вещественной пользе, сколько в духовной поддержке. Духовная же поддержка состоит прежде всего в </a:t>
            </a:r>
            <a:r>
              <a:rPr lang="ru-RU" b="1" i="1" dirty="0" err="1" smtClean="0">
                <a:solidFill>
                  <a:srgbClr val="002060"/>
                </a:solidFill>
              </a:rPr>
              <a:t>неосуждении</a:t>
            </a:r>
            <a:r>
              <a:rPr lang="ru-RU" b="1" i="1" dirty="0" smtClean="0">
                <a:solidFill>
                  <a:srgbClr val="002060"/>
                </a:solidFill>
              </a:rPr>
              <a:t> ближнего и уважении к его человеческому достоинству»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75260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Л. Н. Толстой.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8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523162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Владимир 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Галактионович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Короленко </a:t>
            </a:r>
          </a:p>
        </p:txBody>
      </p:sp>
      <p:pic>
        <p:nvPicPr>
          <p:cNvPr id="31748" name="Picture 4" descr="1003109_A00093F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1840" y="1628800"/>
            <a:ext cx="3498850" cy="4824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6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964488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i="1" dirty="0" smtClean="0"/>
              <a:t>Самое главное, что я понял  сегодня на уроке- это……..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39043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8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568952" cy="5616624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Эпиграф:</a:t>
            </a:r>
            <a:b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…лучше иметь в груди кусочек человеческого сердца вместо холодного камня. (В.Г. Короленко)</a:t>
            </a:r>
            <a:br>
              <a:rPr lang="ru-RU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5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8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Словарь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579418"/>
            <a:ext cx="8285375" cy="627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46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951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6 главе на сцене появляется пан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Тыбурции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7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7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6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600" b="1" i="1" dirty="0" smtClean="0">
                <a:latin typeface="Times New Roman" pitchFamily="18" charset="0"/>
                <a:cs typeface="Times New Roman" pitchFamily="18" charset="0"/>
              </a:rPr>
              <a:t>Какие отношения сложились у Васи с </a:t>
            </a:r>
            <a:r>
              <a:rPr lang="ru-RU" sz="4600" b="1" i="1" dirty="0" err="1" smtClean="0">
                <a:latin typeface="Times New Roman" pitchFamily="18" charset="0"/>
                <a:cs typeface="Times New Roman" pitchFamily="18" charset="0"/>
              </a:rPr>
              <a:t>Тыбурцием</a:t>
            </a:r>
            <a:r>
              <a:rPr lang="ru-RU" sz="46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264696" cy="379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72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меняется Вася под влиянием встречи с новыми друзьями?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-научился проявлять терпение;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понял, что люди не всегда совершают плохие поступки потому, что хотят этого;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в характере мальчика появилось умение смягчать чужую боль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4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ашний\Desktop\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41" y="332656"/>
            <a:ext cx="766026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25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Глава «Кукла» – кульминация повести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16592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Кульминация</a:t>
            </a:r>
          </a:p>
          <a:p>
            <a:pPr marL="0" indent="0"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– момент наивысшего напряжения в художественном произведении.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Каким предстает перед нами Вася в эпизоде с куклой?</a:t>
            </a:r>
            <a:endParaRPr lang="ru-RU" sz="43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137" y="396773"/>
            <a:ext cx="3456384" cy="116205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 эпизода «Разговор отца с сыном»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1.  Какие слова говорят о психологическом состоянии отца и сына?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Как вы понимаете слова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Тыбурция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« Может быть это и хорошо, что твоя дорога пролегла через нашу?»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3. Как вы думаете, что сказал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Тыбурций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судье?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Домашний\Desktop\0020-022-Nakonets-menja-pozvali-k-ottsu-v-ego-kabi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98496"/>
            <a:ext cx="3433863" cy="485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78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456</Words>
  <Application>Microsoft Office PowerPoint</Application>
  <PresentationFormat>Экран (4:3)</PresentationFormat>
  <Paragraphs>70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Тема урока:  « Нравственные уроки по повести  В.Г. Короленко  «В дурном обществе»» Автор: Петунина Т.М., учитель русского языка и  литературы</vt:lpstr>
      <vt:lpstr>Владимир Галактионович Короленко </vt:lpstr>
      <vt:lpstr>Эпиграф: …лучше иметь в груди кусочек человеческого сердца вместо холодного камня. (В.Г. Короленко) </vt:lpstr>
      <vt:lpstr>Словарь</vt:lpstr>
      <vt:lpstr>В 6 главе на сцене появляется пан Тыбурции</vt:lpstr>
      <vt:lpstr>Как меняется Вася под влиянием встречи с новыми друзьями?</vt:lpstr>
      <vt:lpstr>Презентация PowerPoint</vt:lpstr>
      <vt:lpstr>Глава «Кукла» – кульминация повести</vt:lpstr>
      <vt:lpstr>Анализ эпизода «Разговор отца с сыном»</vt:lpstr>
      <vt:lpstr>Сопоставьте фразы  скажите , как изменилось отношение отца к сыну?</vt:lpstr>
      <vt:lpstr>1. Чем Валек и Маруся не похожи на обычных детей, каких знал Вася до знакомства с ними? 2. Что сделало их такими?</vt:lpstr>
      <vt:lpstr>Презентация PowerPoint</vt:lpstr>
      <vt:lpstr>Презентация PowerPoint</vt:lpstr>
      <vt:lpstr> Разгадайте кроссворд,  и вы прочтёте по вертикали зашифрованное в нём ключевое слово, которое ярко характеризует отношение Васи к отверженным детям.</vt:lpstr>
      <vt:lpstr> </vt:lpstr>
      <vt:lpstr> … лучше иметь в груди кусочек человеческого сердца вместо холодного камня.  (В.Г. Короленко) </vt:lpstr>
      <vt:lpstr>Презентация PowerPoint</vt:lpstr>
      <vt:lpstr>Презентация PowerPoint</vt:lpstr>
      <vt:lpstr>«Милосердие состоит не столько в вещественной пользе, сколько в духовной поддержке. Духовная же поддержка состоит прежде всего в неосуждении ближнего и уважении к его человеческому достоинству»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Владимир Галактионович Короленко</dc:title>
  <dc:creator>Дом</dc:creator>
  <cp:lastModifiedBy>Домашний</cp:lastModifiedBy>
  <cp:revision>40</cp:revision>
  <dcterms:created xsi:type="dcterms:W3CDTF">2014-02-16T03:05:29Z</dcterms:created>
  <dcterms:modified xsi:type="dcterms:W3CDTF">2014-06-15T02:37:14Z</dcterms:modified>
</cp:coreProperties>
</file>