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8229600" cy="30243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 smtClean="0"/>
              <a:t>   </a:t>
            </a:r>
            <a:r>
              <a:rPr lang="ru-RU" sz="6600" b="1" dirty="0" smtClean="0">
                <a:latin typeface="Arial Black" pitchFamily="34" charset="0"/>
              </a:rPr>
              <a:t>Как повысить интерес ребенка к учебе?</a:t>
            </a:r>
            <a:endParaRPr lang="ru-RU" sz="6600" b="1" dirty="0">
              <a:latin typeface="Arial Black" pitchFamily="34" charset="0"/>
            </a:endParaRPr>
          </a:p>
        </p:txBody>
      </p:sp>
      <p:pic>
        <p:nvPicPr>
          <p:cNvPr id="1026" name="Picture 2" descr="\\Server\лей-ка\Для Таратухиной Т.А\Родительские собрания\Родительские собрания\574070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643314"/>
            <a:ext cx="34290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57266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Что снижает мотивацию ребенка?</a:t>
            </a: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433654" cy="5357850"/>
          </a:xfrm>
        </p:spPr>
        <p:txBody>
          <a:bodyPr>
            <a:normAutofit/>
          </a:bodyPr>
          <a:lstStyle/>
          <a:p>
            <a:r>
              <a:rPr lang="ru-RU" b="1" dirty="0" smtClean="0"/>
              <a:t>Недостаток любви затрудняет развитие ребенка</a:t>
            </a:r>
          </a:p>
          <a:p>
            <a:r>
              <a:rPr lang="ru-RU" b="1" dirty="0" smtClean="0"/>
              <a:t>Влияние плохого психологического климата в школе</a:t>
            </a:r>
          </a:p>
          <a:p>
            <a:r>
              <a:rPr lang="ru-RU" b="1" dirty="0" smtClean="0"/>
              <a:t>Родительский страх мешает детям стать самостоятельными</a:t>
            </a:r>
            <a:endParaRPr lang="ru-RU" dirty="0" smtClean="0"/>
          </a:p>
          <a:p>
            <a:r>
              <a:rPr lang="ru-RU" b="1" dirty="0" smtClean="0"/>
              <a:t>Чрезмерные нагрузки отнимают энергию</a:t>
            </a:r>
            <a:endParaRPr lang="ru-RU" dirty="0" smtClean="0"/>
          </a:p>
          <a:p>
            <a:r>
              <a:rPr lang="ru-RU" b="1" dirty="0" smtClean="0"/>
              <a:t>Завышенные требования не дают детям полноценно учиться</a:t>
            </a:r>
          </a:p>
          <a:p>
            <a:r>
              <a:rPr lang="ru-RU" b="1" dirty="0" smtClean="0"/>
              <a:t>Кто считает себя глупым, таким и будет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Выявление и решение проблем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28736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Прежде чем ругать ребенка за то, что он никак не садится за уроки, подумайте, нет ли на то веской причины.</a:t>
            </a:r>
          </a:p>
          <a:p>
            <a:r>
              <a:rPr lang="ru-RU" b="1" dirty="0" smtClean="0"/>
              <a:t>Другой причиной невнимательности ребенка может быть чрезмерный объем заданий. </a:t>
            </a:r>
          </a:p>
          <a:p>
            <a:r>
              <a:rPr lang="ru-RU" b="1" dirty="0" smtClean="0"/>
              <a:t>С рабочего стола необходимо убрать все, что может отвлекать ребенка – чем легче он отвлекается, тем меньше лишних вещей должно быть на столе.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smtClean="0">
                <a:solidFill>
                  <a:srgbClr val="C00000"/>
                </a:solidFill>
                <a:latin typeface="Arial Black" pitchFamily="34" charset="0"/>
              </a:rPr>
              <a:t>Выявление и решение проблем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785926"/>
            <a:ext cx="7498080" cy="4800600"/>
          </a:xfrm>
        </p:spPr>
        <p:txBody>
          <a:bodyPr/>
          <a:lstStyle/>
          <a:p>
            <a:r>
              <a:rPr lang="ru-RU" b="1" dirty="0" smtClean="0">
                <a:latin typeface="Arial Black" pitchFamily="34" charset="0"/>
              </a:rPr>
              <a:t>Пересмотрите и свое собственное поведение</a:t>
            </a:r>
          </a:p>
          <a:p>
            <a:r>
              <a:rPr lang="ru-RU" b="1" dirty="0" smtClean="0">
                <a:latin typeface="Arial Black" pitchFamily="34" charset="0"/>
              </a:rPr>
              <a:t>Важно, чтобы ребенок отдыхал между заданиями. </a:t>
            </a:r>
            <a:endParaRPr lang="ru-RU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280920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dirty="0" smtClean="0">
                <a:latin typeface="Arial Black" pitchFamily="34" charset="0"/>
                <a:cs typeface="Aharoni" pitchFamily="2" charset="-79"/>
              </a:rPr>
              <a:t>Мотивация – </a:t>
            </a:r>
            <a:r>
              <a:rPr lang="ru-RU" sz="4900" dirty="0" smtClean="0">
                <a:latin typeface="Arial Black" pitchFamily="34" charset="0"/>
                <a:cs typeface="Aharoni" pitchFamily="2" charset="-79"/>
              </a:rPr>
              <a:t>мотивы, доводы  в </a:t>
            </a:r>
            <a:r>
              <a:rPr lang="ru-RU" sz="49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пользу</a:t>
            </a:r>
            <a:r>
              <a:rPr lang="ru-RU" sz="4900" dirty="0" smtClean="0">
                <a:latin typeface="Arial Black" pitchFamily="34" charset="0"/>
                <a:cs typeface="Aharoni" pitchFamily="2" charset="-79"/>
              </a:rPr>
              <a:t> чего-нибудь</a:t>
            </a:r>
            <a:endParaRPr lang="ru-RU" sz="4900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50442" y="2708920"/>
            <a:ext cx="5844870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Мотив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–</a:t>
            </a:r>
          </a:p>
          <a:p>
            <a:pPr algn="ctr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побудительная</a:t>
            </a:r>
          </a:p>
          <a:p>
            <a:pPr algn="ctr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причина, повод</a:t>
            </a:r>
          </a:p>
          <a:p>
            <a:pPr algn="ctr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к какому-нибудь </a:t>
            </a:r>
          </a:p>
          <a:p>
            <a:pPr algn="ctr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действию.</a:t>
            </a:r>
            <a:endParaRPr lang="ru-RU" sz="4400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214290"/>
            <a:ext cx="749808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Довод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– </a:t>
            </a:r>
          </a:p>
          <a:p>
            <a:pPr algn="ctr">
              <a:buNone/>
            </a:pP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мысль, приводимая в доказательство чего-нибудь</a:t>
            </a:r>
            <a:r>
              <a:rPr lang="ru-RU" sz="4400" dirty="0" smtClean="0">
                <a:latin typeface="Arial Black" pitchFamily="34" charset="0"/>
              </a:rPr>
              <a:t>.</a:t>
            </a:r>
            <a:endParaRPr lang="ru-RU" sz="4400" dirty="0">
              <a:latin typeface="Arial Black" pitchFamily="34" charset="0"/>
            </a:endParaRPr>
          </a:p>
        </p:txBody>
      </p:sp>
      <p:pic>
        <p:nvPicPr>
          <p:cNvPr id="2050" name="Picture 2" descr="\\Server\лей-ка\Для Таратухиной Т.А\Родительские собрания\Родительские собрания\pisatel-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357562"/>
            <a:ext cx="3500462" cy="3185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620688"/>
            <a:ext cx="7920880" cy="56886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Успех в учебе –</a:t>
            </a:r>
          </a:p>
          <a:p>
            <a:pPr algn="ctr">
              <a:buNone/>
            </a:pPr>
            <a:r>
              <a:rPr lang="ru-RU" sz="66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</a:t>
            </a:r>
          </a:p>
          <a:p>
            <a:pPr algn="ctr">
              <a:buNone/>
            </a:pPr>
            <a:r>
              <a:rPr lang="ru-RU" sz="66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это умение </a:t>
            </a:r>
          </a:p>
          <a:p>
            <a:pPr algn="ctr">
              <a:buNone/>
            </a:pPr>
            <a:r>
              <a:rPr lang="ru-RU" sz="66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+ </a:t>
            </a:r>
          </a:p>
          <a:p>
            <a:pPr algn="ctr">
              <a:buNone/>
            </a:pPr>
            <a:r>
              <a:rPr lang="ru-RU" sz="66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желание</a:t>
            </a:r>
            <a:endParaRPr lang="ru-RU" sz="6600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>
                <a:latin typeface="Arial Black" pitchFamily="34" charset="0"/>
                <a:cs typeface="Aharoni" pitchFamily="2" charset="-79"/>
              </a:rPr>
              <a:t>Мотивация</a:t>
            </a:r>
            <a:endParaRPr lang="ru-RU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2924944"/>
            <a:ext cx="32335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C00000"/>
                </a:solidFill>
                <a:latin typeface="Arial Black" pitchFamily="34" charset="0"/>
                <a:hlinkClick r:id="rId2" action="ppaction://hlinksldjump"/>
              </a:rPr>
              <a:t>Внешняя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  <a:hlinkClick r:id="rId2" action="ppaction://hlinksldjump"/>
              </a:rPr>
              <a:t> </a:t>
            </a:r>
            <a:endParaRPr lang="en-US" sz="4400" dirty="0" smtClean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852936"/>
            <a:ext cx="39677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C00000"/>
                </a:solidFill>
                <a:latin typeface="Arial Black" pitchFamily="34" charset="0"/>
                <a:hlinkClick r:id="rId3" action="ppaction://hlinksldjump"/>
              </a:rPr>
              <a:t>Внутренняя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4675783"/>
            <a:ext cx="72651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C00000"/>
                </a:solidFill>
                <a:latin typeface="Arial Black" pitchFamily="34" charset="0"/>
                <a:hlinkClick r:id="rId4" action="ppaction://hlinksldjump"/>
              </a:rPr>
              <a:t>Идентифицированная</a:t>
            </a:r>
            <a:endParaRPr lang="ru-RU" sz="4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2400099" y="1712469"/>
            <a:ext cx="1286852" cy="687467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5460776" y="1725488"/>
            <a:ext cx="1174776" cy="1080120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2987824" y="3068960"/>
            <a:ext cx="3024336" cy="144016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latin typeface="Arial Black" pitchFamily="34" charset="0"/>
                <a:cs typeface="Aharoni" pitchFamily="2" charset="-79"/>
              </a:rPr>
              <a:t>Мотивация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dirty="0" smtClean="0">
                <a:solidFill>
                  <a:srgbClr val="C00000"/>
                </a:solidFill>
                <a:latin typeface="Arial Black" pitchFamily="34" charset="0"/>
              </a:rPr>
              <a:t>Внутренняя</a:t>
            </a:r>
            <a:r>
              <a:rPr lang="ru-RU" sz="4400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latin typeface="Arial Black" pitchFamily="34" charset="0"/>
              </a:rPr>
              <a:t>- тяга к знаниям  </a:t>
            </a:r>
          </a:p>
          <a:p>
            <a:pPr algn="ctr">
              <a:buNone/>
            </a:pPr>
            <a:r>
              <a:rPr lang="ru-RU" dirty="0" smtClean="0">
                <a:latin typeface="Arial Black" pitchFamily="34" charset="0"/>
              </a:rPr>
              <a:t>из любопытства, ради удовольствия, потому что данный предмет или действие вызывают у них искренний интерес.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072462" y="6357958"/>
            <a:ext cx="571504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latin typeface="Arial Black" pitchFamily="34" charset="0"/>
                <a:cs typeface="Aharoni" pitchFamily="2" charset="-79"/>
              </a:rPr>
              <a:t>Мотивация</a:t>
            </a:r>
            <a:endParaRPr lang="ru-RU" sz="6600" dirty="0"/>
          </a:p>
        </p:txBody>
      </p:sp>
      <p:sp>
        <p:nvSpPr>
          <p:cNvPr id="9" name="TextBox 8"/>
          <p:cNvSpPr txBox="1"/>
          <p:nvPr/>
        </p:nvSpPr>
        <p:spPr>
          <a:xfrm>
            <a:off x="3635896" y="1412776"/>
            <a:ext cx="26773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Внешняя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</a:t>
            </a:r>
            <a:endParaRPr lang="ru-RU" sz="3600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5616" y="2276872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4000" dirty="0" smtClean="0">
                <a:latin typeface="Arial Black" pitchFamily="34" charset="0"/>
              </a:rPr>
              <a:t>ориентирована на последствия обучения;</a:t>
            </a:r>
          </a:p>
          <a:p>
            <a:pPr>
              <a:buFontTx/>
              <a:buChar char="-"/>
            </a:pPr>
            <a:r>
              <a:rPr lang="ru-RU" sz="4000" dirty="0" smtClean="0">
                <a:latin typeface="Arial Black" pitchFamily="34" charset="0"/>
              </a:rPr>
              <a:t>функционирует недолго;</a:t>
            </a:r>
          </a:p>
          <a:p>
            <a:pPr>
              <a:buFontTx/>
              <a:buChar char="-"/>
            </a:pPr>
            <a:r>
              <a:rPr lang="ru-RU" sz="4000" dirty="0" smtClean="0">
                <a:latin typeface="Arial Black" pitchFamily="34" charset="0"/>
              </a:rPr>
              <a:t>собственная сила воли не формируется.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929586" y="6429396"/>
            <a:ext cx="785818" cy="4286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latin typeface="Arial Black" pitchFamily="34" charset="0"/>
                <a:cs typeface="Aharoni" pitchFamily="2" charset="-79"/>
              </a:rPr>
              <a:t>Мотивация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dirty="0" smtClean="0"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Идентифицированная</a:t>
            </a:r>
          </a:p>
          <a:p>
            <a:pPr>
              <a:buNone/>
            </a:pPr>
            <a:endParaRPr lang="ru-RU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-обучение не обязательно доставляет ребенку удовольствие, но он учится самостоятельно и усердно, потому что конечный результат учебы имеет для него личное значение. 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215338" y="6429396"/>
            <a:ext cx="500066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с вырезом 4">
            <a:hlinkClick r:id="rId3" action="ppaction://hlinksldjump"/>
          </p:cNvPr>
          <p:cNvSpPr/>
          <p:nvPr/>
        </p:nvSpPr>
        <p:spPr>
          <a:xfrm>
            <a:off x="1357290" y="6357958"/>
            <a:ext cx="571504" cy="285752"/>
          </a:xfrm>
          <a:prstGeom prst="notch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Учеба требует терпения</a:t>
            </a: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Без упорства обучение невозможно. </a:t>
            </a:r>
          </a:p>
          <a:p>
            <a:r>
              <a:rPr lang="ru-RU" dirty="0" smtClean="0">
                <a:latin typeface="Arial Black" pitchFamily="34" charset="0"/>
              </a:rPr>
              <a:t>Терпению дети могут и должны научиться. Начинается все с тренировки внимания.</a:t>
            </a:r>
          </a:p>
          <a:p>
            <a:r>
              <a:rPr lang="ru-RU" dirty="0" smtClean="0">
                <a:latin typeface="Arial Black" pitchFamily="34" charset="0"/>
              </a:rPr>
              <a:t>Контролировать себя, прежде всего когда выполняемое задание утомляет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231</TotalTime>
  <Words>271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   Как повысить интерес ребенка к учебе?</vt:lpstr>
      <vt:lpstr>Мотивация – мотивы, доводы  в пользу чего-нибудь</vt:lpstr>
      <vt:lpstr>Слайд 3</vt:lpstr>
      <vt:lpstr>Слайд 4</vt:lpstr>
      <vt:lpstr>Мотивация</vt:lpstr>
      <vt:lpstr>Мотивация</vt:lpstr>
      <vt:lpstr>Мотивация</vt:lpstr>
      <vt:lpstr>Мотивация</vt:lpstr>
      <vt:lpstr>Учеба требует терпения </vt:lpstr>
      <vt:lpstr>Что снижает мотивацию ребенка? </vt:lpstr>
      <vt:lpstr>Выявление и решение проблем </vt:lpstr>
      <vt:lpstr>Выявление и решение проблем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повысить интерес ребенка к учебе?</dc:title>
  <dc:creator>Татьяна</dc:creator>
  <cp:lastModifiedBy>01360279</cp:lastModifiedBy>
  <cp:revision>20</cp:revision>
  <dcterms:created xsi:type="dcterms:W3CDTF">2010-11-24T16:40:40Z</dcterms:created>
  <dcterms:modified xsi:type="dcterms:W3CDTF">2010-11-26T16:20:06Z</dcterms:modified>
</cp:coreProperties>
</file>