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9"/>
  </p:notesMasterIdLst>
  <p:sldIdLst>
    <p:sldId id="256" r:id="rId2"/>
    <p:sldId id="258" r:id="rId3"/>
    <p:sldId id="259" r:id="rId4"/>
    <p:sldId id="269" r:id="rId5"/>
    <p:sldId id="270" r:id="rId6"/>
    <p:sldId id="271" r:id="rId7"/>
    <p:sldId id="260" r:id="rId8"/>
    <p:sldId id="261" r:id="rId9"/>
    <p:sldId id="262" r:id="rId10"/>
    <p:sldId id="263" r:id="rId11"/>
    <p:sldId id="273" r:id="rId12"/>
    <p:sldId id="264" r:id="rId13"/>
    <p:sldId id="265" r:id="rId14"/>
    <p:sldId id="266" r:id="rId15"/>
    <p:sldId id="267" r:id="rId16"/>
    <p:sldId id="268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ХХХ" initials="Х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07E09B-041E-46FC-91C5-227C3D56ACCF}" type="datetimeFigureOut">
              <a:rPr lang="ru-RU" smtClean="0"/>
              <a:pPr/>
              <a:t>07.03.2014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2CEB56-5C16-4DE1-819C-B753AA04B9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07.03.2014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61;&#1061;&#1061;\Desktop\&#1056;&#1072;&#1073;&#1086;&#1090;&#1072;\&#1059;&#1057;&#1054;&#1064;\&#1086;&#1090;&#1082;&#1088;&#1099;&#1090;&#1099;&#1081;%20&#1082;&#1083;%20&#1095;&#1072;&#1089;%20&#1050;&#1086;&#1085;&#1089;&#1090;&#1080;&#1090;&#1091;&#1094;&#1080;&#1103;\&#1075;&#1080;&#1084;&#1085;%20&#1056;&#1086;&#1089;&#1089;&#1080;&#1080;%20&#1073;&#1077;&#1079;%20&#1089;&#1083;&#1086;&#1074;.mp3" TargetMode="Externa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428604"/>
            <a:ext cx="7772400" cy="1470025"/>
          </a:xfrm>
        </p:spPr>
        <p:txBody>
          <a:bodyPr/>
          <a:lstStyle/>
          <a:p>
            <a:r>
              <a:rPr lang="ru-RU" dirty="0" smtClean="0"/>
              <a:t>12 декабря – день Конституции РФ</a:t>
            </a:r>
            <a:endParaRPr lang="ru-RU" dirty="0"/>
          </a:p>
        </p:txBody>
      </p:sp>
      <p:pic>
        <p:nvPicPr>
          <p:cNvPr id="5" name="Рисунок 4" descr="konst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21429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2071670" y="357166"/>
            <a:ext cx="6715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Классный час на тему: «</a:t>
            </a:r>
            <a:r>
              <a:rPr lang="ru-RU" sz="3600" b="1" i="1" dirty="0" smtClean="0">
                <a:solidFill>
                  <a:srgbClr val="C00000"/>
                </a:solidFill>
              </a:rPr>
              <a:t>Главная книга страны</a:t>
            </a:r>
            <a:r>
              <a:rPr lang="ru-RU" sz="3600" b="1" i="1" dirty="0" smtClean="0">
                <a:solidFill>
                  <a:srgbClr val="FF0000"/>
                </a:solidFill>
              </a:rPr>
              <a:t>»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934670"/>
            <a:ext cx="371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Выполнил и провел 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классный руководитель 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8 «Б»класса Хворост Е.А.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6574_original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85720" y="1214422"/>
            <a:ext cx="4114800" cy="394811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14810" y="571480"/>
            <a:ext cx="4929190" cy="5929354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0000"/>
            </a:pPr>
            <a:r>
              <a:rPr lang="ru-RU" sz="20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первой главе 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раскрываются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0000"/>
            </a:pP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Основы конституционного строя.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0000"/>
            </a:pP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Принципиально новый для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0000"/>
            </a:pP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конституции раздел, в основу которого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0000"/>
            </a:pP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положены гуманистические идеи,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0000"/>
            </a:pP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исходящие из незыблемости и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0000"/>
            </a:pP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 отчуждаемости прав и свобод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0000"/>
            </a:pP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человека и гражданина.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0000"/>
            </a:pP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ней гражданин не ставится под иго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0000"/>
            </a:pP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всевластного государства.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0000"/>
            </a:pP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Государство лишь выступает как официальный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0000"/>
            </a:pP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представитель общества,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0000"/>
            </a:pP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правомочный осуществлять функции,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0000"/>
            </a:pP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которые закреплены за ним конституцией</a:t>
            </a:r>
            <a:r>
              <a:rPr lang="ru-RU" sz="20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ru-RU" sz="2000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28662" y="0"/>
            <a:ext cx="4929222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Конституция РФ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 rot="18880855">
            <a:off x="2298875" y="3586091"/>
            <a:ext cx="260190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Принята всенародным референдумом 12 декабря 1993г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repeatCount="1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85728"/>
            <a:ext cx="83582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cs typeface="AngsanaUPC" pitchFamily="18" charset="-34"/>
              </a:rPr>
              <a:t>Степное Уложение (Конституция) Республики Калмыкия — Основной закон Республики Калмыкия. </a:t>
            </a:r>
          </a:p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cs typeface="AngsanaUPC" pitchFamily="18" charset="-34"/>
              </a:rPr>
              <a:t>Принята 5 апреля 1994 г. </a:t>
            </a:r>
            <a:endParaRPr lang="ru-RU" sz="2400" dirty="0">
              <a:solidFill>
                <a:schemeClr val="tx2">
                  <a:lumMod val="75000"/>
                </a:schemeClr>
              </a:solidFill>
              <a:cs typeface="AngsanaUPC" pitchFamily="18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643314"/>
            <a:ext cx="428628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43636" y="2285992"/>
            <a:ext cx="285750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3108" y="1785926"/>
            <a:ext cx="438150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928662" y="0"/>
            <a:ext cx="4929222" cy="692497"/>
          </a:xfrm>
          <a:prstGeom prst="rect">
            <a:avLst/>
          </a:prstGeom>
          <a:noFill/>
          <a:ln w="9525" cap="rnd">
            <a:noFill/>
            <a:miter lim="800000"/>
            <a:headEnd/>
            <a:tailEnd/>
          </a:ln>
          <a:effectLst/>
        </p:spPr>
        <p:txBody>
          <a:bodyPr vert="horz" wrap="square" lIns="91440" tIns="9144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1200" cap="none" spc="-50" normalizeH="0" baseline="0" noProof="0" dirty="0" smtClean="0">
                <a:ln w="317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Конституция РФ</a:t>
            </a:r>
            <a:endParaRPr kumimoji="0" lang="ru-RU" sz="3600" b="1" i="1" u="none" strike="noStrike" kern="1200" cap="none" spc="-50" normalizeH="0" baseline="0" noProof="0" dirty="0">
              <a:ln w="3175"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85852" y="857232"/>
            <a:ext cx="49292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u="sng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 второй главе раскрыты права и свободы человека и гражданина.</a:t>
            </a:r>
            <a:endParaRPr lang="ru-RU" sz="2400" u="sng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050" name="Picture 2" descr="C:\Users\ХХХ\Desktop\0005-005-K-nim-otnosjatsja-pravo-na-zhizn-svobodu-sobstvennost-semju.web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785926"/>
            <a:ext cx="2928958" cy="450059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4714876" y="5286388"/>
            <a:ext cx="44291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u="sng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третьей главе раскрыто федеративное устройство Российской Федерации.</a:t>
            </a:r>
            <a:endParaRPr lang="ru-RU" sz="2400" u="sng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051" name="Picture 3" descr="C:\Users\ХХХ\Desktop\polit000.JP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00496" y="1857364"/>
            <a:ext cx="5000660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000108"/>
            <a:ext cx="2343152" cy="149542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четвертой главе Конституции определен статус Президента России.</a:t>
            </a:r>
            <a:b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1471128_20120517092608.jpe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57158" y="2571744"/>
            <a:ext cx="3214710" cy="2643206"/>
          </a:xfrm>
        </p:spPr>
      </p:pic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928662" y="0"/>
            <a:ext cx="4929222" cy="692497"/>
          </a:xfrm>
          <a:prstGeom prst="rect">
            <a:avLst/>
          </a:prstGeom>
          <a:noFill/>
          <a:ln w="9525" cap="rnd">
            <a:noFill/>
            <a:miter lim="800000"/>
            <a:headEnd/>
            <a:tailEnd/>
          </a:ln>
          <a:effectLst/>
        </p:spPr>
        <p:txBody>
          <a:bodyPr vert="horz" wrap="square" lIns="91440" tIns="9144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1200" cap="none" spc="-50" normalizeH="0" baseline="0" noProof="0" dirty="0" smtClean="0">
                <a:ln w="317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Конституция РФ</a:t>
            </a:r>
            <a:endParaRPr kumimoji="0" lang="ru-RU" sz="3600" b="1" i="1" u="none" strike="noStrike" kern="1200" cap="none" spc="-50" normalizeH="0" baseline="0" noProof="0" dirty="0">
              <a:ln w="3175"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388" y="1571612"/>
            <a:ext cx="24288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Глава пятая посвящена структуре, функциям и порядку избрания Федерального Собрания.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074" name="Picture 2" descr="C:\Users\ХХХ\Desktop\97df78b195f084e55a14efc6f929caf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57554" y="785794"/>
            <a:ext cx="2952749" cy="220980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71472" y="5286388"/>
            <a:ext cx="4286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Глава шестая посвящена структуре, функциям и порядку избрания Правительства РФ.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075" name="Picture 3" descr="C:\Users\ХХХ\Desktop\ya_57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4876" y="3500438"/>
            <a:ext cx="3976697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450"/>
                            </p:stCondLst>
                            <p:childTnLst>
                              <p:par>
                                <p:cTn id="3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4333875" y="642918"/>
            <a:ext cx="4810125" cy="1071570"/>
          </a:xfrm>
          <a:prstGeom prst="rect">
            <a:avLst/>
          </a:prstGeom>
        </p:spPr>
        <p:txBody>
          <a:bodyPr vert="horz">
            <a:normAutofit fontScale="25000" lnSpcReduction="2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ru-RU" sz="7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ru-RU" sz="7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  <a:endParaRPr kumimoji="0" lang="ru-RU" sz="7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6" name="Picture 7" descr="85WCA3PNL97CA400L0TCAMP188VCAQ53W82CA13QOR6CAHXG3APCAGB6R4TCA76H5DRCAQTYI2RCACTUMUFCAVIZMGWCAYM8O7NCA8O8CXYCANH7Y2ZCAV816NVCAONRGH3CADWKD85CAK3128LCAY1C6Z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57818" y="4786322"/>
            <a:ext cx="3214710" cy="1739890"/>
          </a:xfrm>
          <a:prstGeom prst="rect">
            <a:avLst/>
          </a:prstGeom>
          <a:noFill/>
        </p:spPr>
      </p:pic>
      <p:pic>
        <p:nvPicPr>
          <p:cNvPr id="7" name="Picture 6" descr="41dda332152d10bda902df4b98ee2c8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357166"/>
            <a:ext cx="2000263" cy="2000264"/>
          </a:xfrm>
          <a:prstGeom prst="rect">
            <a:avLst/>
          </a:prstGeom>
          <a:noFill/>
        </p:spPr>
      </p:pic>
      <p:pic>
        <p:nvPicPr>
          <p:cNvPr id="4098" name="Picture 2" descr="C:\Users\ХХХ\Desktop\410308444.webp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5786" y="2428868"/>
            <a:ext cx="4000528" cy="285752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643174" y="428604"/>
            <a:ext cx="33575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</a:rPr>
              <a:t>Глава седьмая – «Судебная власть».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14876" y="1714488"/>
            <a:ext cx="46434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</a:rPr>
              <a:t>Глава восьмая – 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</a:rPr>
              <a:t>«Местное самоуправление».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3714752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lvl="0" indent="-274320" algn="ctr">
              <a:buClr>
                <a:schemeClr val="accent2"/>
              </a:buClr>
              <a:buSzPct val="85000"/>
              <a:defRPr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</a:rPr>
              <a:t>Глава девятая определяет порядок </a:t>
            </a:r>
          </a:p>
          <a:p>
            <a:pPr marL="274320" lvl="0" indent="-274320" algn="ctr">
              <a:buClr>
                <a:schemeClr val="accent2"/>
              </a:buClr>
              <a:buSzPct val="85000"/>
              <a:defRPr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</a:rPr>
              <a:t>внесения конституционных поправок </a:t>
            </a:r>
          </a:p>
          <a:p>
            <a:pPr marL="274320" lvl="0" indent="-274320" algn="ctr">
              <a:buClr>
                <a:schemeClr val="accent2"/>
              </a:buClr>
              <a:buSzPct val="85000"/>
              <a:defRPr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</a:rPr>
              <a:t>и пересмотра Конституции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42976" y="285728"/>
            <a:ext cx="77153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ГОСУДАРСТВЕННЫЕ</a:t>
            </a:r>
            <a:r>
              <a:rPr lang="ru-RU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СИМВОЛЫ</a:t>
            </a:r>
            <a:r>
              <a:rPr lang="ru-RU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РОССИИ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57158" y="500042"/>
            <a:ext cx="8556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Герб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928926" y="857232"/>
            <a:ext cx="3000396" cy="297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dirty="0" smtClean="0">
                <a:solidFill>
                  <a:srgbClr val="E2E70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Является символом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dirty="0" smtClean="0">
                <a:solidFill>
                  <a:srgbClr val="E2E70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достоинства любой нации.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dirty="0" smtClean="0">
                <a:solidFill>
                  <a:srgbClr val="E2E70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Истории Российского герба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dirty="0" smtClean="0">
                <a:solidFill>
                  <a:srgbClr val="E2E70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идет от оттиснутой в 1497г.</a:t>
            </a: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dirty="0" err="1" smtClean="0">
                <a:solidFill>
                  <a:srgbClr val="E2E70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красновойсковой</a:t>
            </a:r>
            <a:r>
              <a:rPr lang="ru-RU" dirty="0" smtClean="0">
                <a:solidFill>
                  <a:srgbClr val="E2E70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печати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dirty="0" smtClean="0">
                <a:solidFill>
                  <a:srgbClr val="E2E70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великого князя московского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dirty="0" smtClean="0">
                <a:solidFill>
                  <a:srgbClr val="E2E70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Ивана </a:t>
            </a:r>
            <a:r>
              <a:rPr lang="en-US" dirty="0" smtClean="0">
                <a:solidFill>
                  <a:srgbClr val="E2E70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III</a:t>
            </a:r>
            <a:r>
              <a:rPr lang="ru-RU" dirty="0" smtClean="0">
                <a:solidFill>
                  <a:srgbClr val="E2E70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dirty="0" smtClean="0">
                <a:solidFill>
                  <a:srgbClr val="E2E70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который принял титул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dirty="0" smtClean="0">
                <a:solidFill>
                  <a:srgbClr val="E2E70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«государя Всея Руси». </a:t>
            </a:r>
          </a:p>
        </p:txBody>
      </p:sp>
      <p:pic>
        <p:nvPicPr>
          <p:cNvPr id="10" name="Picture 6" descr="IADCA0ZTKOBCAW7YJY5CAXNGJX5CATN16JKCA0K798TCAAVVQW3CACDI6TNCALLI0PFCAGV61ZQCA24GBB3CAWZ67WDCA0I4H5WCAW1WYUQCAFUG3VKCA0PIPLBCAMD95EACAVH2H3QCATOJEQVCAH65GOY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14942" y="4143380"/>
            <a:ext cx="3600450" cy="2392363"/>
          </a:xfrm>
          <a:prstGeom prst="rect">
            <a:avLst/>
          </a:prstGeom>
          <a:noFill/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7715272" y="3500438"/>
            <a:ext cx="101303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Флаг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285720" y="4929198"/>
            <a:ext cx="5200616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Флаг в любом государстве </a:t>
            </a:r>
          </a:p>
          <a:p>
            <a:pPr algn="ctr"/>
            <a:r>
              <a:rPr lang="ru-RU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так же является символом </a:t>
            </a:r>
          </a:p>
          <a:p>
            <a:pPr algn="ctr"/>
            <a:r>
              <a:rPr lang="ru-RU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достоинства и независимости нации. </a:t>
            </a:r>
          </a:p>
          <a:p>
            <a:pPr algn="ctr"/>
            <a:r>
              <a:rPr lang="ru-RU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Недаром подъем государственного флага </a:t>
            </a:r>
          </a:p>
          <a:p>
            <a:pPr algn="ctr"/>
            <a:r>
              <a:rPr lang="ru-RU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– первая торжественная церемония</a:t>
            </a:r>
          </a:p>
          <a:p>
            <a:pPr algn="ctr"/>
            <a:r>
              <a:rPr lang="ru-RU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после провозглашения нового государства.</a:t>
            </a:r>
          </a:p>
        </p:txBody>
      </p:sp>
      <p:pic>
        <p:nvPicPr>
          <p:cNvPr id="1026" name="Picture 2" descr="C:\Users\ХХХ\Desktop\1(39).webp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214422"/>
            <a:ext cx="2828925" cy="3400425"/>
          </a:xfrm>
          <a:prstGeom prst="rect">
            <a:avLst/>
          </a:prstGeom>
          <a:noFill/>
        </p:spPr>
      </p:pic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5857884" y="4143380"/>
            <a:ext cx="25002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 отечество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5929322" y="5000636"/>
            <a:ext cx="25002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 верность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5929322" y="5715016"/>
            <a:ext cx="250029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Отвага, битва за веру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5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000"/>
                            </p:stCondLst>
                            <p:childTnLst>
                              <p:par>
                                <p:cTn id="54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7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770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9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3000"/>
                            </p:stCondLst>
                            <p:childTnLst>
                              <p:par>
                                <p:cTn id="64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9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1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0"/>
                            </p:stCondLst>
                            <p:childTnLst>
                              <p:par>
                                <p:cTn id="7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2" grpId="0"/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gimn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C:\Users\ХХХ\Desktop\3959334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гимн России без слов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571472" y="42860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1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9322" y="457200"/>
            <a:ext cx="2757478" cy="1066800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</a:t>
            </a:r>
            <a:r>
              <a:rPr lang="ru-RU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Конституция </a:t>
            </a:r>
            <a:br>
              <a:rPr lang="ru-RU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(от лат. </a:t>
            </a:r>
            <a:r>
              <a:rPr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Constitution </a:t>
            </a:r>
            <a:r>
              <a:rPr lang="ru-RU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устройство) –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21989409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28596" y="357166"/>
            <a:ext cx="5000660" cy="613410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857884" y="1600200"/>
            <a:ext cx="2828916" cy="4419600"/>
          </a:xfrm>
        </p:spPr>
        <p:txBody>
          <a:bodyPr>
            <a:normAutofit fontScale="77500" lnSpcReduction="20000"/>
          </a:bodyPr>
          <a:lstStyle/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0000"/>
            </a:pPr>
            <a:r>
              <a:rPr lang="ru-RU" sz="2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основной закон государства, </a:t>
            </a:r>
          </a:p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0000"/>
            </a:pPr>
            <a:r>
              <a:rPr lang="ru-RU" sz="2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определяющий общественное и </a:t>
            </a:r>
          </a:p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0000"/>
            </a:pPr>
            <a:r>
              <a:rPr lang="ru-RU" sz="2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государственное устройство, </a:t>
            </a:r>
          </a:p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0000"/>
            </a:pPr>
            <a:r>
              <a:rPr lang="ru-RU" sz="2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порядок и принципы образования </a:t>
            </a:r>
          </a:p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0000"/>
            </a:pPr>
            <a:r>
              <a:rPr lang="ru-RU" sz="2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представителей органов власти, </a:t>
            </a:r>
          </a:p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0000"/>
            </a:pPr>
            <a:r>
              <a:rPr lang="ru-RU" sz="2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избирательную систему, </a:t>
            </a:r>
          </a:p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0000"/>
            </a:pPr>
            <a:r>
              <a:rPr lang="ru-RU" sz="2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права и обязанности граждан.</a:t>
            </a:r>
          </a:p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0000"/>
            </a:pPr>
            <a:r>
              <a:rPr lang="ru-RU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Конституция – основа всего </a:t>
            </a:r>
          </a:p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0000"/>
            </a:pPr>
            <a:r>
              <a:rPr lang="ru-RU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законодательства государства»</a:t>
            </a:r>
          </a:p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0000"/>
            </a:pPr>
            <a:r>
              <a:rPr lang="ru-RU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(определение из Советского </a:t>
            </a:r>
          </a:p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0000"/>
            </a:pPr>
            <a:r>
              <a:rPr lang="ru-RU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энциклопедического словаря.)</a:t>
            </a:r>
          </a:p>
          <a:p>
            <a:pPr algn="ctr"/>
            <a:endParaRPr lang="ru-RU" b="1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571480"/>
            <a:ext cx="4043362" cy="71438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Конституция РСФСР 1918года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8" name="Содержимое 7" descr="Обложка_Конституции_РСФСР_1918_года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919975" y="1524000"/>
            <a:ext cx="3133687" cy="4572000"/>
          </a:xfrm>
        </p:spPr>
      </p:pic>
      <p:sp>
        <p:nvSpPr>
          <p:cNvPr id="15" name="Содержимое 14"/>
          <p:cNvSpPr>
            <a:spLocks noGrp="1"/>
          </p:cNvSpPr>
          <p:nvPr>
            <p:ph sz="half" idx="2"/>
          </p:nvPr>
        </p:nvSpPr>
        <p:spPr>
          <a:xfrm>
            <a:off x="4572000" y="214290"/>
            <a:ext cx="4059936" cy="5500726"/>
          </a:xfrm>
        </p:spPr>
        <p:txBody>
          <a:bodyPr>
            <a:noAutofit/>
          </a:bodyPr>
          <a:lstStyle/>
          <a:p>
            <a:pPr marL="342900" indent="-342900" algn="ctr">
              <a:spcBef>
                <a:spcPts val="0"/>
              </a:spcBef>
            </a:pPr>
            <a:r>
              <a:rPr lang="ru-RU" sz="2400" b="1" dirty="0" smtClean="0">
                <a:solidFill>
                  <a:srgbClr val="FF0000"/>
                </a:solidFill>
              </a:rPr>
              <a:t>Принята 10 июля 1918 года  на 5 Всероссийском съезде советов.</a:t>
            </a:r>
          </a:p>
          <a:p>
            <a:pPr marL="342900" indent="-342900" algn="ctr">
              <a:spcBef>
                <a:spcPts val="0"/>
              </a:spcBef>
            </a:pPr>
            <a:r>
              <a:rPr lang="ru-RU" sz="2400" b="1" u="sng" dirty="0" smtClean="0">
                <a:solidFill>
                  <a:srgbClr val="FFC000"/>
                </a:solidFill>
              </a:rPr>
              <a:t>Состояла из 6 частей:</a:t>
            </a:r>
          </a:p>
          <a:p>
            <a:pPr marL="342900" indent="-342900" algn="ctr">
              <a:spcBef>
                <a:spcPts val="0"/>
              </a:spcBef>
              <a:buFontTx/>
              <a:buAutoNum type="arabicPeriod"/>
            </a:pPr>
            <a:r>
              <a:rPr lang="ru-RU" sz="2400" b="1" dirty="0" smtClean="0">
                <a:solidFill>
                  <a:srgbClr val="FFC000"/>
                </a:solidFill>
              </a:rPr>
              <a:t>Декларация прав трудящегося</a:t>
            </a:r>
          </a:p>
          <a:p>
            <a:pPr marL="342900" indent="-34290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FFC000"/>
                </a:solidFill>
              </a:rPr>
              <a:t>и эксплуатируемого народа.</a:t>
            </a:r>
          </a:p>
          <a:p>
            <a:pPr marL="342900" indent="-34290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FFFF00"/>
                </a:solidFill>
              </a:rPr>
              <a:t>2. Общие положения.</a:t>
            </a:r>
          </a:p>
          <a:p>
            <a:pPr marL="342900" indent="-34290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FFFF00"/>
                </a:solidFill>
              </a:rPr>
              <a:t>3. Конструкция советской власти.</a:t>
            </a:r>
          </a:p>
          <a:p>
            <a:pPr marL="342900" indent="-34290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4. Активное и пассивное </a:t>
            </a:r>
          </a:p>
          <a:p>
            <a:pPr marL="342900" indent="-342900" algn="ctr">
              <a:spcBef>
                <a:spcPts val="0"/>
              </a:spcBef>
            </a:pPr>
            <a:r>
              <a:rPr lang="ru-RU" sz="2400" b="1" dirty="0" smtClean="0">
                <a:solidFill>
                  <a:srgbClr val="002060"/>
                </a:solidFill>
              </a:rPr>
              <a:t>избирательное право.</a:t>
            </a:r>
          </a:p>
          <a:p>
            <a:pPr marL="342900" indent="-34290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5. Бюджетное право.</a:t>
            </a:r>
          </a:p>
          <a:p>
            <a:pPr marL="342900" indent="-34290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6. О гербе и флаге РСФСР.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ХХХ\Desktop\Свод законов Российской империи 1832.web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285728"/>
            <a:ext cx="3929090" cy="5286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C:\Users\ХХХ\Desktop\1404.webp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785794"/>
            <a:ext cx="4084926" cy="585789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ХХХ\Desktop\0010-010-Sovet-Narodnykh-Komissarov-SSSR-Lenin-V.-I.-Trotskij-L.D.-Rykov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80" name="Picture 8" descr="C:\Users\ХХХ\Desktop\rkka-dekret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" y="3857628"/>
            <a:ext cx="3929058" cy="3000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ХХХ\Desktop\000141.web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14290"/>
            <a:ext cx="3981450" cy="6286500"/>
          </a:xfrm>
          <a:prstGeom prst="rect">
            <a:avLst/>
          </a:prstGeom>
          <a:noFill/>
        </p:spPr>
      </p:pic>
      <p:pic>
        <p:nvPicPr>
          <p:cNvPr id="27651" name="Picture 3" descr="C:\Users\ХХХ\Desktop\Ленинский_черновик_ДПТиЭН.webp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285728"/>
            <a:ext cx="4143404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onstitutoin1924bw.jpg"/>
          <p:cNvPicPr>
            <a:picLocks noGrp="1" noChangeAspect="1"/>
          </p:cNvPicPr>
          <p:nvPr>
            <p:ph type="pic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6072198" y="1285860"/>
            <a:ext cx="2900354" cy="428628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4" y="1428736"/>
            <a:ext cx="5929354" cy="5214974"/>
          </a:xfrm>
        </p:spPr>
        <p:txBody>
          <a:bodyPr>
            <a:normAutofit fontScale="25000" lnSpcReduction="20000"/>
          </a:bodyPr>
          <a:lstStyle/>
          <a:p>
            <a:pPr marL="342900" indent="-342900"/>
            <a:r>
              <a:rPr lang="ru-RU" sz="8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Договор состоял из 11 глав: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</a:pPr>
            <a: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 определении верховных органов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</a:pPr>
            <a: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власти СССР.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 правах суверенных республик.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 съездах Советов СССР.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 полномочиях ЦИК СССР.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 полномочиях Президиума ЦИК СССР.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</a:pPr>
            <a: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 полномочиях Совета Народных Комиссаров.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</a:pPr>
            <a: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 полномочиях Верховного суда СССР.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</a:pPr>
            <a: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 полномочиях общесоюзных и 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</a:pPr>
            <a: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объединённых народных комиссаров.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</a:pPr>
            <a: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 работе объединенного государственного 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</a:pPr>
            <a: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политического управления.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</a:pPr>
            <a: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 структуре органов власти Союзных республик.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</a:pPr>
            <a: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 гербе, флаге и столице СССР.</a:t>
            </a:r>
          </a:p>
          <a:p>
            <a:endParaRPr lang="ru-RU" sz="72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71472" y="500042"/>
            <a:ext cx="5500726" cy="1357322"/>
          </a:xfrm>
          <a:prstGeom prst="rect">
            <a:avLst/>
          </a:prstGeom>
          <a:ln w="6350" cap="rnd">
            <a:noFill/>
          </a:ln>
        </p:spPr>
        <p:txBody>
          <a:bodyPr vert="horz" lIns="91440" tIns="9144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sng" strike="noStrike" kern="1200" cap="none" spc="-50" normalizeH="0" baseline="0" noProof="0" dirty="0" smtClean="0">
                <a:ln w="3175"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Конституция РСФСР 1925 года</a:t>
            </a:r>
            <a:r>
              <a:rPr kumimoji="0" lang="ru-RU" sz="3200" b="1" i="0" u="sng" strike="noStrike" kern="1200" cap="none" spc="-50" normalizeH="0" baseline="0" noProof="0" dirty="0" smtClean="0">
                <a:ln w="3175"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3200" b="1" i="0" u="sng" strike="noStrike" kern="1200" cap="none" spc="-50" normalizeH="0" baseline="0" noProof="0" dirty="0" smtClean="0">
                <a:ln w="3175"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3200" b="1" i="0" u="sng" strike="noStrike" kern="1200" cap="none" spc="-50" normalizeH="0" baseline="0" noProof="0" dirty="0">
              <a:ln w="3175"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715140" y="3929066"/>
            <a:ext cx="2057400" cy="1714512"/>
          </a:xfrm>
          <a:prstGeom prst="rect">
            <a:avLst/>
          </a:prstGeom>
          <a:ln w="6350" cap="rnd">
            <a:noFill/>
          </a:ln>
        </p:spPr>
        <p:txBody>
          <a:bodyPr vert="horz" lIns="91440" t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-50" normalizeH="0" baseline="0" noProof="0" dirty="0" smtClean="0">
                <a:ln w="3175"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1800" b="1" i="0" u="none" strike="noStrike" kern="1200" cap="none" spc="-50" normalizeH="0" baseline="0" noProof="0" dirty="0" smtClean="0">
                <a:ln w="3175"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1800" b="1" i="0" u="none" strike="noStrike" kern="1200" cap="none" spc="-50" normalizeH="0" baseline="0" noProof="0" dirty="0">
              <a:ln w="3175"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2267254">
            <a:off x="7238089" y="204368"/>
            <a:ext cx="22859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Принята 31 января 1924 года.  2 Съездом Советов СССР</a:t>
            </a:r>
            <a:endParaRPr lang="ru-RU" sz="2000" b="1" dirty="0">
              <a:solidFill>
                <a:srgbClr val="00B050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396048" y="4214818"/>
            <a:ext cx="2319356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ctr"/>
            <a:r>
              <a:rPr lang="ru-RU" b="1" dirty="0">
                <a:solidFill>
                  <a:srgbClr val="002060"/>
                </a:solidFill>
              </a:rPr>
              <a:t>Состояла из двух разделов:  1. Декларация об образовании СССР.</a:t>
            </a:r>
          </a:p>
          <a:p>
            <a:pPr marL="342900" indent="-342900" algn="ctr"/>
            <a:r>
              <a:rPr lang="ru-RU" b="1" dirty="0">
                <a:solidFill>
                  <a:srgbClr val="002060"/>
                </a:solidFill>
              </a:rPr>
              <a:t>                                           2. Договор об образовании СССР.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Конституция РСФСР 1937 года</a:t>
            </a:r>
            <a:endParaRPr lang="ru-RU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571472" y="928670"/>
            <a:ext cx="8320116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E2E705"/>
                </a:solidFill>
              </a:rPr>
              <a:t>Принята 5 декабря 1936 года.  8 Чрезвычайным Съездом Советов СССР.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357554" y="1412875"/>
            <a:ext cx="5786446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/>
            <a:r>
              <a:rPr lang="ru-RU" dirty="0">
                <a:solidFill>
                  <a:srgbClr val="00FF00"/>
                </a:solidFill>
              </a:rPr>
              <a:t>Конституция состояла из 13 глав:</a:t>
            </a:r>
          </a:p>
          <a:p>
            <a:pPr marL="342900" indent="-342900">
              <a:buFontTx/>
              <a:buAutoNum type="arabicPeriod"/>
            </a:pPr>
            <a:r>
              <a:rPr lang="ru-RU" dirty="0">
                <a:solidFill>
                  <a:srgbClr val="00FF00"/>
                </a:solidFill>
              </a:rPr>
              <a:t>«Общественное устройство»</a:t>
            </a:r>
          </a:p>
          <a:p>
            <a:pPr marL="342900" indent="-342900">
              <a:buFontTx/>
              <a:buAutoNum type="arabicPeriod"/>
            </a:pPr>
            <a:r>
              <a:rPr lang="ru-RU" dirty="0">
                <a:solidFill>
                  <a:srgbClr val="00FF00"/>
                </a:solidFill>
              </a:rPr>
              <a:t>«Государственное устройство»</a:t>
            </a:r>
          </a:p>
          <a:p>
            <a:pPr marL="342900" indent="-342900">
              <a:buFontTx/>
              <a:buAutoNum type="arabicPeriod"/>
            </a:pPr>
            <a:r>
              <a:rPr lang="ru-RU" dirty="0">
                <a:solidFill>
                  <a:srgbClr val="00FF00"/>
                </a:solidFill>
              </a:rPr>
              <a:t>Высшие органы государственной власти СССР.</a:t>
            </a:r>
          </a:p>
          <a:p>
            <a:pPr marL="342900" indent="-342900">
              <a:buFontTx/>
              <a:buAutoNum type="arabicPeriod"/>
            </a:pPr>
            <a:r>
              <a:rPr lang="ru-RU" dirty="0">
                <a:solidFill>
                  <a:srgbClr val="00FF00"/>
                </a:solidFill>
              </a:rPr>
              <a:t>Высшие органы государственной власти Союзных республик.</a:t>
            </a:r>
          </a:p>
          <a:p>
            <a:pPr marL="342900" indent="-342900">
              <a:buFontTx/>
              <a:buAutoNum type="arabicPeriod"/>
            </a:pPr>
            <a:r>
              <a:rPr lang="ru-RU" dirty="0">
                <a:solidFill>
                  <a:srgbClr val="00FF00"/>
                </a:solidFill>
              </a:rPr>
              <a:t>Органы государственного управления СССР.</a:t>
            </a:r>
          </a:p>
          <a:p>
            <a:pPr marL="342900" indent="-342900">
              <a:buFontTx/>
              <a:buAutoNum type="arabicPeriod"/>
            </a:pPr>
            <a:r>
              <a:rPr lang="ru-RU" dirty="0">
                <a:solidFill>
                  <a:srgbClr val="00FF00"/>
                </a:solidFill>
              </a:rPr>
              <a:t>Органы государственного управления Союзных республик.</a:t>
            </a:r>
          </a:p>
          <a:p>
            <a:pPr marL="342900" indent="-342900">
              <a:buFontTx/>
              <a:buAutoNum type="arabicPeriod"/>
            </a:pPr>
            <a:r>
              <a:rPr lang="ru-RU" dirty="0">
                <a:solidFill>
                  <a:srgbClr val="00FF00"/>
                </a:solidFill>
              </a:rPr>
              <a:t>Высшие органы государственной власти Автономных республик.</a:t>
            </a:r>
          </a:p>
          <a:p>
            <a:pPr marL="342900" indent="-342900">
              <a:buFontTx/>
              <a:buAutoNum type="arabicPeriod"/>
            </a:pPr>
            <a:r>
              <a:rPr lang="ru-RU" dirty="0">
                <a:solidFill>
                  <a:srgbClr val="00FF00"/>
                </a:solidFill>
              </a:rPr>
              <a:t>Местные органы власти.</a:t>
            </a:r>
          </a:p>
          <a:p>
            <a:pPr marL="342900" indent="-342900">
              <a:buFontTx/>
              <a:buAutoNum type="arabicPeriod"/>
            </a:pPr>
            <a:r>
              <a:rPr lang="ru-RU" dirty="0">
                <a:solidFill>
                  <a:srgbClr val="00FF00"/>
                </a:solidFill>
              </a:rPr>
              <a:t>Деятельность суда и прокуратуры.</a:t>
            </a:r>
          </a:p>
          <a:p>
            <a:pPr marL="342900" indent="-342900">
              <a:buFontTx/>
              <a:buAutoNum type="arabicPeriod"/>
            </a:pPr>
            <a:r>
              <a:rPr lang="ru-RU" dirty="0">
                <a:solidFill>
                  <a:srgbClr val="00FF00"/>
                </a:solidFill>
              </a:rPr>
              <a:t> Права и обязанности граждан.</a:t>
            </a:r>
          </a:p>
          <a:p>
            <a:pPr marL="342900" indent="-342900">
              <a:buFontTx/>
              <a:buAutoNum type="arabicPeriod"/>
            </a:pPr>
            <a:r>
              <a:rPr lang="ru-RU" dirty="0">
                <a:solidFill>
                  <a:srgbClr val="00FF00"/>
                </a:solidFill>
              </a:rPr>
              <a:t> Избирательные права.</a:t>
            </a:r>
          </a:p>
          <a:p>
            <a:pPr marL="342900" indent="-342900">
              <a:buFontTx/>
              <a:buAutoNum type="arabicPeriod"/>
            </a:pPr>
            <a:r>
              <a:rPr lang="ru-RU" dirty="0">
                <a:solidFill>
                  <a:srgbClr val="00FF00"/>
                </a:solidFill>
              </a:rPr>
              <a:t> Государственная символика СССР </a:t>
            </a:r>
          </a:p>
          <a:p>
            <a:pPr marL="342900" indent="-342900"/>
            <a:r>
              <a:rPr lang="ru-RU" dirty="0">
                <a:solidFill>
                  <a:srgbClr val="00FF00"/>
                </a:solidFill>
              </a:rPr>
              <a:t>      (герб, флаг, столица)</a:t>
            </a:r>
          </a:p>
          <a:p>
            <a:pPr marL="342900" indent="-342900"/>
            <a:r>
              <a:rPr lang="ru-RU" dirty="0">
                <a:solidFill>
                  <a:srgbClr val="00FF00"/>
                </a:solidFill>
              </a:rPr>
              <a:t>13.  О внесении изменений </a:t>
            </a:r>
          </a:p>
          <a:p>
            <a:pPr marL="342900" indent="-342900"/>
            <a:r>
              <a:rPr lang="ru-RU" dirty="0">
                <a:solidFill>
                  <a:srgbClr val="00FF00"/>
                </a:solidFill>
              </a:rPr>
              <a:t>     в Конституцию.</a:t>
            </a:r>
          </a:p>
          <a:p>
            <a:pPr marL="342900" indent="-342900">
              <a:buFontTx/>
              <a:buAutoNum type="arabicPeriod"/>
            </a:pPr>
            <a:endParaRPr lang="ru-RU" dirty="0">
              <a:solidFill>
                <a:srgbClr val="00FF00"/>
              </a:solidFill>
            </a:endParaRPr>
          </a:p>
          <a:p>
            <a:pPr marL="342900" indent="-342900">
              <a:buFontTx/>
              <a:buAutoNum type="arabicPeriod"/>
            </a:pPr>
            <a:endParaRPr lang="ru-RU" dirty="0">
              <a:solidFill>
                <a:srgbClr val="00FF00"/>
              </a:solidFill>
            </a:endParaRPr>
          </a:p>
          <a:p>
            <a:pPr marL="342900" indent="-342900"/>
            <a:endParaRPr lang="ru-RU" dirty="0"/>
          </a:p>
        </p:txBody>
      </p:sp>
      <p:pic>
        <p:nvPicPr>
          <p:cNvPr id="1026" name="Picture 2" descr="C:\Users\ХХХ\Desktop\картинки конституция\0_6749a_2d62767f_XL.web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3000372"/>
            <a:ext cx="3071834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repeatCount="1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09_1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57158" y="1500174"/>
            <a:ext cx="5429259" cy="3929073"/>
          </a:xfrm>
        </p:spPr>
      </p:pic>
      <p:sp>
        <p:nvSpPr>
          <p:cNvPr id="5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57158" y="428604"/>
            <a:ext cx="5500726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Конституция </a:t>
            </a:r>
            <a:r>
              <a:rPr lang="ru-RU" sz="2400" dirty="0" smtClean="0"/>
              <a:t>СССР </a:t>
            </a:r>
            <a:r>
              <a:rPr lang="ru-RU" sz="2400" dirty="0"/>
              <a:t>1977 года</a:t>
            </a:r>
            <a:r>
              <a:rPr lang="ru-RU" dirty="0"/>
              <a:t>.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 rot="1662294">
            <a:off x="-90763" y="4565206"/>
            <a:ext cx="321471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E2E705"/>
                </a:solidFill>
              </a:rPr>
              <a:t>Принята 7 октября 1977 года. </a:t>
            </a:r>
          </a:p>
          <a:p>
            <a:pPr algn="ctr"/>
            <a:r>
              <a:rPr lang="ru-RU" sz="2000" b="1" dirty="0">
                <a:solidFill>
                  <a:srgbClr val="E2E705"/>
                </a:solidFill>
              </a:rPr>
              <a:t>На внеочередной  7 сессии Верховного Совета СССР</a:t>
            </a:r>
          </a:p>
          <a:p>
            <a:pPr algn="ctr"/>
            <a:r>
              <a:rPr lang="ru-RU" sz="2000" b="1" dirty="0">
                <a:solidFill>
                  <a:srgbClr val="E2E705"/>
                </a:solidFill>
              </a:rPr>
              <a:t>Девятого созыва.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5857884" y="428604"/>
            <a:ext cx="285752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FF00"/>
                </a:solidFill>
              </a:rPr>
              <a:t>Состояла из преамбулы и девяти разделов.</a:t>
            </a:r>
          </a:p>
          <a:p>
            <a:pPr algn="ctr"/>
            <a:r>
              <a:rPr lang="ru-RU" sz="2400" dirty="0">
                <a:solidFill>
                  <a:srgbClr val="00FF00"/>
                </a:solidFill>
              </a:rPr>
              <a:t>В преамбуле содержалось освещение </a:t>
            </a:r>
          </a:p>
          <a:p>
            <a:pPr algn="ctr"/>
            <a:r>
              <a:rPr lang="ru-RU" sz="2400" dirty="0">
                <a:solidFill>
                  <a:srgbClr val="00FF00"/>
                </a:solidFill>
              </a:rPr>
              <a:t>исторического пути СССР за 60 лет</a:t>
            </a:r>
          </a:p>
          <a:p>
            <a:pPr algn="ctr"/>
            <a:r>
              <a:rPr lang="ru-RU" sz="2400" dirty="0">
                <a:solidFill>
                  <a:srgbClr val="00FF00"/>
                </a:solidFill>
              </a:rPr>
              <a:t>И давалась характеристика </a:t>
            </a:r>
          </a:p>
          <a:p>
            <a:pPr algn="ctr"/>
            <a:r>
              <a:rPr lang="ru-RU" sz="2400" dirty="0">
                <a:solidFill>
                  <a:srgbClr val="00FF00"/>
                </a:solidFill>
              </a:rPr>
              <a:t>«Развитого Социалистического общества»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repeatCount="1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588</TotalTime>
  <Words>632</Words>
  <Application>Microsoft Office PowerPoint</Application>
  <PresentationFormat>Экран (4:3)</PresentationFormat>
  <Paragraphs>133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Бумажная</vt:lpstr>
      <vt:lpstr>12 декабря – день Конституции РФ</vt:lpstr>
      <vt:lpstr>«Конституция  (от лат. Constitution - устройство) – </vt:lpstr>
      <vt:lpstr>Конституция РСФСР 1918года</vt:lpstr>
      <vt:lpstr>Слайд 4</vt:lpstr>
      <vt:lpstr>Слайд 5</vt:lpstr>
      <vt:lpstr>Слайд 6</vt:lpstr>
      <vt:lpstr>Слайд 7</vt:lpstr>
      <vt:lpstr>Конституция РСФСР 1937 года</vt:lpstr>
      <vt:lpstr>Конституция СССР 1977 года.</vt:lpstr>
      <vt:lpstr>Конституция РФ</vt:lpstr>
      <vt:lpstr>Слайд 11</vt:lpstr>
      <vt:lpstr>Слайд 12</vt:lpstr>
      <vt:lpstr>В четвертой главе Конституции определен статус Президента России. 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 декабря – день Конституции РФ</dc:title>
  <dc:creator>Елена Хворост</dc:creator>
  <cp:lastModifiedBy>ХХХ</cp:lastModifiedBy>
  <cp:revision>55</cp:revision>
  <dcterms:created xsi:type="dcterms:W3CDTF">2013-11-15T15:14:15Z</dcterms:created>
  <dcterms:modified xsi:type="dcterms:W3CDTF">2014-03-07T09:36:44Z</dcterms:modified>
</cp:coreProperties>
</file>