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17.05.2013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17.05.2013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17.05.2013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17.05.2013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17.05.2013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6000"/>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17.05.2013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images.yandex.ru/" TargetMode="External"/><Relationship Id="rId2" Type="http://schemas.openxmlformats.org/officeDocument/2006/relationships/hyperlink" Target="http://xreferat.r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b="1" dirty="0" smtClean="0"/>
              <a:t>Человек и Природа</a:t>
            </a:r>
            <a:br>
              <a:rPr lang="ru-RU" b="1" dirty="0" smtClean="0"/>
            </a:br>
            <a:endParaRPr lang="ru-RU" dirty="0"/>
          </a:p>
        </p:txBody>
      </p:sp>
      <p:sp>
        <p:nvSpPr>
          <p:cNvPr id="4" name="Заголовок 1"/>
          <p:cNvSpPr txBox="1">
            <a:spLocks/>
          </p:cNvSpPr>
          <p:nvPr/>
        </p:nvSpPr>
        <p:spPr>
          <a:xfrm>
            <a:off x="3203848" y="5921897"/>
            <a:ext cx="2952328" cy="93610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100" b="1" i="0" u="none" strike="noStrike" kern="1200" cap="none" spc="0" normalizeH="0" baseline="0" noProof="0" dirty="0" smtClean="0">
                <a:ln>
                  <a:noFill/>
                </a:ln>
                <a:solidFill>
                  <a:schemeClr val="tx1"/>
                </a:solidFill>
                <a:effectLst/>
                <a:uLnTx/>
                <a:uFillTx/>
                <a:latin typeface="+mj-lt"/>
                <a:ea typeface="+mj-ea"/>
                <a:cs typeface="+mj-cs"/>
              </a:rPr>
              <a:t>Санкт-Петербург</a:t>
            </a:r>
          </a:p>
          <a:p>
            <a:pPr marL="0" marR="0" lvl="0" indent="0" algn="ctr" defTabSz="914400" rtl="0" eaLnBrk="1" fontAlgn="auto" latinLnBrk="0" hangingPunct="1">
              <a:lnSpc>
                <a:spcPct val="100000"/>
              </a:lnSpc>
              <a:spcBef>
                <a:spcPct val="0"/>
              </a:spcBef>
              <a:spcAft>
                <a:spcPts val="0"/>
              </a:spcAft>
              <a:buClrTx/>
              <a:buSzTx/>
              <a:buFontTx/>
              <a:buNone/>
              <a:tabLst/>
              <a:defRPr/>
            </a:pPr>
            <a:r>
              <a:rPr lang="ru-RU" sz="1100" b="1" dirty="0" smtClean="0">
                <a:latin typeface="+mj-lt"/>
                <a:ea typeface="+mj-ea"/>
                <a:cs typeface="+mj-cs"/>
              </a:rPr>
              <a:t>2013</a:t>
            </a:r>
            <a:endParaRPr kumimoji="0" lang="ru-RU" sz="11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Заголовок 1"/>
          <p:cNvSpPr txBox="1">
            <a:spLocks/>
          </p:cNvSpPr>
          <p:nvPr/>
        </p:nvSpPr>
        <p:spPr>
          <a:xfrm>
            <a:off x="5868144" y="3789040"/>
            <a:ext cx="2952328" cy="93610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400" b="1" i="0" u="none" strike="noStrike" kern="1200" cap="none" spc="0" normalizeH="0" baseline="0" noProof="0" dirty="0" smtClean="0">
                <a:ln>
                  <a:noFill/>
                </a:ln>
                <a:solidFill>
                  <a:schemeClr val="tx1"/>
                </a:solidFill>
                <a:effectLst/>
                <a:uLnTx/>
                <a:uFillTx/>
                <a:latin typeface="+mj-lt"/>
                <a:ea typeface="+mj-ea"/>
                <a:cs typeface="+mj-cs"/>
              </a:rPr>
              <a:t>Выполнила:</a:t>
            </a:r>
            <a:br>
              <a:rPr kumimoji="0" lang="ru-RU" sz="1400" b="1" i="0" u="none" strike="noStrike" kern="1200" cap="none" spc="0" normalizeH="0" baseline="0" noProof="0" dirty="0" smtClean="0">
                <a:ln>
                  <a:noFill/>
                </a:ln>
                <a:solidFill>
                  <a:schemeClr val="tx1"/>
                </a:solidFill>
                <a:effectLst/>
                <a:uLnTx/>
                <a:uFillTx/>
                <a:latin typeface="+mj-lt"/>
                <a:ea typeface="+mj-ea"/>
                <a:cs typeface="+mj-cs"/>
              </a:rPr>
            </a:br>
            <a:r>
              <a:rPr kumimoji="0" lang="ru-RU" sz="1400" b="1" i="0" u="none" strike="noStrike" kern="1200" cap="none" spc="0" normalizeH="0" baseline="0" noProof="0" dirty="0" smtClean="0">
                <a:ln>
                  <a:noFill/>
                </a:ln>
                <a:solidFill>
                  <a:schemeClr val="tx1"/>
                </a:solidFill>
                <a:effectLst/>
                <a:uLnTx/>
                <a:uFillTx/>
                <a:latin typeface="+mj-lt"/>
                <a:ea typeface="+mj-ea"/>
                <a:cs typeface="+mj-cs"/>
              </a:rPr>
              <a:t>Ученица</a:t>
            </a:r>
            <a:r>
              <a:rPr kumimoji="0" lang="ru-RU" sz="1400" b="1" i="0" u="none" strike="noStrike" kern="1200" cap="none" spc="0" normalizeH="0" noProof="0" dirty="0" smtClean="0">
                <a:ln>
                  <a:noFill/>
                </a:ln>
                <a:solidFill>
                  <a:schemeClr val="tx1"/>
                </a:solidFill>
                <a:effectLst/>
                <a:uLnTx/>
                <a:uFillTx/>
                <a:latin typeface="+mj-lt"/>
                <a:ea typeface="+mj-ea"/>
                <a:cs typeface="+mj-cs"/>
              </a:rPr>
              <a:t> 11</a:t>
            </a:r>
            <a:r>
              <a:rPr kumimoji="0" lang="en-US" sz="1400" b="1" i="0" u="none" strike="noStrike" kern="1200" cap="none" spc="0" normalizeH="0" noProof="0" dirty="0" smtClean="0">
                <a:ln>
                  <a:noFill/>
                </a:ln>
                <a:solidFill>
                  <a:schemeClr val="tx1"/>
                </a:solidFill>
                <a:effectLst/>
                <a:uLnTx/>
                <a:uFillTx/>
                <a:latin typeface="+mj-lt"/>
                <a:ea typeface="+mj-ea"/>
                <a:cs typeface="+mj-cs"/>
              </a:rPr>
              <a:t>&lt;</a:t>
            </a:r>
            <a:r>
              <a:rPr kumimoji="0" lang="ru-RU" sz="1400" b="1" i="0" u="none" strike="noStrike" kern="1200" cap="none" spc="0" normalizeH="0" noProof="0" dirty="0" smtClean="0">
                <a:ln>
                  <a:noFill/>
                </a:ln>
                <a:solidFill>
                  <a:schemeClr val="tx1"/>
                </a:solidFill>
                <a:effectLst/>
                <a:uLnTx/>
                <a:uFillTx/>
                <a:latin typeface="+mj-lt"/>
                <a:ea typeface="+mj-ea"/>
                <a:cs typeface="+mj-cs"/>
              </a:rPr>
              <a:t>А</a:t>
            </a:r>
            <a:r>
              <a:rPr kumimoji="0" lang="en-US" sz="1400" b="1" i="0" u="none" strike="noStrike" kern="1200" cap="none" spc="0" normalizeH="0" noProof="0" dirty="0" smtClean="0">
                <a:ln>
                  <a:noFill/>
                </a:ln>
                <a:solidFill>
                  <a:schemeClr val="tx1"/>
                </a:solidFill>
                <a:effectLst/>
                <a:uLnTx/>
                <a:uFillTx/>
                <a:latin typeface="+mj-lt"/>
                <a:ea typeface="+mj-ea"/>
                <a:cs typeface="+mj-cs"/>
              </a:rPr>
              <a:t>&gt; </a:t>
            </a:r>
            <a:r>
              <a:rPr kumimoji="0" lang="ru-RU" sz="1400" b="1" i="0" u="none" strike="noStrike" kern="1200" cap="none" spc="0" normalizeH="0" noProof="0" dirty="0" smtClean="0">
                <a:ln>
                  <a:noFill/>
                </a:ln>
                <a:solidFill>
                  <a:schemeClr val="tx1"/>
                </a:solidFill>
                <a:effectLst/>
                <a:uLnTx/>
                <a:uFillTx/>
                <a:latin typeface="+mj-lt"/>
                <a:ea typeface="+mj-ea"/>
                <a:cs typeface="+mj-cs"/>
              </a:rPr>
              <a:t>класса</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11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Выпуск сточных вод в водоемы</a:t>
            </a:r>
            <a:endParaRPr lang="ru-RU" dirty="0"/>
          </a:p>
        </p:txBody>
      </p:sp>
      <p:sp>
        <p:nvSpPr>
          <p:cNvPr id="3" name="Содержимое 2"/>
          <p:cNvSpPr>
            <a:spLocks noGrp="1"/>
          </p:cNvSpPr>
          <p:nvPr>
            <p:ph idx="1"/>
          </p:nvPr>
        </p:nvSpPr>
        <p:spPr/>
        <p:txBody>
          <a:bodyPr>
            <a:normAutofit fontScale="77500" lnSpcReduction="20000"/>
          </a:bodyPr>
          <a:lstStyle/>
          <a:p>
            <a:r>
              <a:rPr lang="ru-RU" dirty="0" smtClean="0"/>
              <a:t>Количество сточных вод, выпускаемых в сточные объекты, определяется при помощи предельно допустимого сброса (ПДС). Под ПДС понимается масса вещества в сточных водах, максимально допустимая к отведению с установленным режимом в данном пункте водного объекта в единицу времени с целью обеспечения норм качества воды в контрольном пункте. Расчёт ПДС производится по наибольшим среднечасовым расходом сточных вод </a:t>
            </a:r>
            <a:r>
              <a:rPr lang="ru-RU" i="1" dirty="0" err="1" smtClean="0"/>
              <a:t>q</a:t>
            </a:r>
            <a:r>
              <a:rPr lang="ru-RU" dirty="0" smtClean="0"/>
              <a:t> (в м</a:t>
            </a:r>
            <a:r>
              <a:rPr lang="ru-RU" baseline="30000" dirty="0" smtClean="0"/>
              <a:t>3</a:t>
            </a:r>
            <a:r>
              <a:rPr lang="ru-RU" dirty="0" smtClean="0"/>
              <a:t>/ч) фактического периода спуска сточных вод. Концентрация загрязнений </a:t>
            </a:r>
            <a:r>
              <a:rPr lang="ru-RU" i="1" dirty="0" err="1" smtClean="0"/>
              <a:t>S’</a:t>
            </a:r>
            <a:r>
              <a:rPr lang="ru-RU" i="1" baseline="-25000" dirty="0" err="1" smtClean="0"/>
              <a:t>ст</a:t>
            </a:r>
            <a:r>
              <a:rPr lang="ru-RU" dirty="0" smtClean="0"/>
              <a:t> выражается в мг/л (г/м</a:t>
            </a:r>
            <a:r>
              <a:rPr lang="ru-RU" baseline="30000" dirty="0" smtClean="0"/>
              <a:t>3</a:t>
            </a:r>
            <a:r>
              <a:rPr lang="ru-RU" dirty="0" smtClean="0"/>
              <a:t>), а ПДС - в г/ч. ПДС с учётом требований к составу и свойствам воды в водных объектах определяется для всех категорий водопользования как произведение: </a:t>
            </a:r>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1196752"/>
            <a:ext cx="8229600" cy="4525963"/>
          </a:xfrm>
        </p:spPr>
        <p:txBody>
          <a:bodyPr>
            <a:normAutofit fontScale="62500" lnSpcReduction="20000"/>
          </a:bodyPr>
          <a:lstStyle/>
          <a:p>
            <a:r>
              <a:rPr lang="ru-RU" dirty="0" smtClean="0"/>
              <a:t>Наблюдение за выполнением условий спуска производственных сточных вод в водоемы осуществляется санитарно-эпидемиологическими станциями и бассейновыми управлениями.</a:t>
            </a:r>
          </a:p>
          <a:p>
            <a:r>
              <a:rPr lang="ru-RU" dirty="0" smtClean="0"/>
              <a:t>Нормативы качества воды водоемов хозяйственно-питьевого и культурно-бытового водопользования устанавливают качество воды для водоемов по двум видам водопользования: к первому виду относятся участки водоемов, используемые в качестве источника для централизованного или нецентрализованного хозяйственно-питьевого водоснабжения, а также для водоснабжения предприятий пищевой промышленности; ко второму виду - участки водоемов, используемые для купания, спорта и отдыха населения, а также находящиеся в черте населенных пунктов.</a:t>
            </a:r>
          </a:p>
          <a:p>
            <a:r>
              <a:rPr lang="ru-RU" dirty="0" smtClean="0"/>
              <a:t>Отнесение водоемов к тому или иному виду водопользования проводится органами Государственного санитарного надзора с учетом перспектив использования водоемов.</a:t>
            </a: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908720"/>
            <a:ext cx="8229600" cy="5112568"/>
          </a:xfrm>
        </p:spPr>
        <p:txBody>
          <a:bodyPr>
            <a:normAutofit fontScale="47500" lnSpcReduction="20000"/>
          </a:bodyPr>
          <a:lstStyle/>
          <a:p>
            <a:r>
              <a:rPr lang="ru-RU" sz="3800" b="1" dirty="0" smtClean="0"/>
              <a:t>Самоочищение воды водоемов - это совокупность взаимосвязанных гидродинамических, физико-химических, микробиологических и гидробиологических процессов, ведущих к восстановлению первоначального состояния водного объекта. В связи с тем, что в сточных водах промышленных предприятий могут содержаться специфические загрязнения, их спуск в городскую водоотводящую сеть ограничен рядом требований. Выпускаемые в водоотводящую сеть производственные сточные воды не должны: нарушать работу сетей и сооружений; оказывать разрушающего воздействия на материал труб и элементы очистных сооружений; содержать более 500мг/л взвешенных и всплывающих веществ; содержать вещества, способные засорять сети или отлагаться на стенках труб; содержать горючие примеси и растворенные газообразные вещества, способные образовывать взрывоопасные смеси; содержать вредные вещества, препятствующие биологической очистке сточных вод или сбросу в водоем; иметь температуру выше 40 С. Производственные сточные воды не удовлетворяющие этим требованиям, должны предварительно очищаться и лишь после этого сбрасываться в городскую водоотводящую сеть.</a:t>
            </a:r>
          </a:p>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Методы очистки сточных вод </a:t>
            </a:r>
            <a:br>
              <a:rPr lang="ru-RU" b="1" dirty="0" smtClean="0"/>
            </a:br>
            <a:endParaRPr lang="ru-RU" dirty="0"/>
          </a:p>
        </p:txBody>
      </p:sp>
      <p:sp>
        <p:nvSpPr>
          <p:cNvPr id="3" name="Содержимое 2"/>
          <p:cNvSpPr>
            <a:spLocks noGrp="1"/>
          </p:cNvSpPr>
          <p:nvPr>
            <p:ph idx="1"/>
          </p:nvPr>
        </p:nvSpPr>
        <p:spPr/>
        <p:txBody>
          <a:bodyPr>
            <a:normAutofit fontScale="55000" lnSpcReduction="20000"/>
          </a:bodyPr>
          <a:lstStyle/>
          <a:p>
            <a:r>
              <a:rPr lang="ru-RU" u="sng" dirty="0" smtClean="0"/>
              <a:t>Очистка сточных вод</a:t>
            </a:r>
            <a:r>
              <a:rPr lang="ru-RU" dirty="0" smtClean="0"/>
              <a:t> - обработка сточных вод с целью разрушения или удаления из них вредных веществ. Освобождение сточных вод от загрязнения - сложное производство. В нем, как и в любом другом производстве имеется сырье (сточные воды) и готовая продукция (очищенная вода).</a:t>
            </a:r>
          </a:p>
          <a:p>
            <a:r>
              <a:rPr lang="ru-RU" dirty="0" smtClean="0"/>
              <a:t>Методы очистки сточных вод можно разделить на механические, химические, физико-химические и биологические, когда же они применяются вместе, то метод очистки и обезвреживания сточных вод называется комбинированным. Применение того или иного метода в каждом конкретном случае определяется характером загрязнения и степенью вредности примесей.</a:t>
            </a:r>
          </a:p>
          <a:p>
            <a:r>
              <a:rPr lang="ru-RU" dirty="0" smtClean="0"/>
              <a:t>Сущность </a:t>
            </a:r>
            <a:r>
              <a:rPr lang="ru-RU" u="sng" dirty="0" smtClean="0"/>
              <a:t>механического метода</a:t>
            </a:r>
            <a:r>
              <a:rPr lang="ru-RU" dirty="0" smtClean="0"/>
              <a:t> состоит в том, что из сточных вод путем отстаивания и фильтрации удаляются механические примеси. Грубодисперсные частицы в зависимости от размеров улавливаются решетками, ситами, песколовками, септиками, </a:t>
            </a:r>
            <a:r>
              <a:rPr lang="ru-RU" dirty="0" err="1" smtClean="0"/>
              <a:t>навозоуловителями</a:t>
            </a:r>
            <a:r>
              <a:rPr lang="ru-RU" dirty="0" smtClean="0"/>
              <a:t> различных конструкций, а поверхностные загрязнения - </a:t>
            </a:r>
            <a:r>
              <a:rPr lang="ru-RU" dirty="0" err="1" smtClean="0"/>
              <a:t>нефтеловушками</a:t>
            </a:r>
            <a:r>
              <a:rPr lang="ru-RU" dirty="0" smtClean="0"/>
              <a:t>, </a:t>
            </a:r>
            <a:r>
              <a:rPr lang="ru-RU" dirty="0" err="1" smtClean="0"/>
              <a:t>бензомаслоуловителями</a:t>
            </a:r>
            <a:r>
              <a:rPr lang="ru-RU" dirty="0" smtClean="0"/>
              <a:t>, отстойниками и др. Механическая очистка позволяет выделять из бытовых сточных вод до 60-75% нерастворимых примесей, а из промышленных до 95%, многие из которых как ценные примеси, используются в производстве.</a:t>
            </a:r>
          </a:p>
          <a:p>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980728"/>
            <a:ext cx="8229600" cy="4525963"/>
          </a:xfrm>
        </p:spPr>
        <p:txBody>
          <a:bodyPr>
            <a:normAutofit fontScale="55000" lnSpcReduction="20000"/>
          </a:bodyPr>
          <a:lstStyle/>
          <a:p>
            <a:r>
              <a:rPr lang="ru-RU" u="sng" dirty="0" smtClean="0"/>
              <a:t>Химический метод</a:t>
            </a:r>
            <a:r>
              <a:rPr lang="ru-RU" dirty="0" smtClean="0"/>
              <a:t> заключается в том, что в сточные воды добавляют различные химические реагенты, которые вступают в реакцию с загрязнителями и осаждают их в виде нерастворимых осадков. Химической очисткой достигается уменьшение нерастворимых примесей до 95% и растворимых до 25%</a:t>
            </a:r>
          </a:p>
          <a:p>
            <a:r>
              <a:rPr lang="ru-RU" dirty="0" smtClean="0"/>
              <a:t>При </a:t>
            </a:r>
            <a:r>
              <a:rPr lang="ru-RU" u="sng" dirty="0" smtClean="0"/>
              <a:t>физико-химическом методе</a:t>
            </a:r>
            <a:r>
              <a:rPr lang="ru-RU" dirty="0" smtClean="0"/>
              <a:t> обработки из сточных вод удаляются тонко дисперсные и растворенные неорганические примеси и разрушаются органические и плохо окисляемые вещества, чаще всего из физико-химических методов применяется коагуляция, окисление, сорбция, экстракция и т.д. Широкое применение находит также электролиз. Он заключается в разрушении органических веществ в сточных водах и извлечении металлов, кислот и других неорганических веществ. Электролитическая очистка осуществляется в особых сооружениях - электролизерах. Очистка сточных вод с помощью электролиза эффективна на свинцовых и медных предприятиях, в лакокрасочной и некоторых других областях промышленности.</a:t>
            </a:r>
          </a:p>
          <a:p>
            <a:r>
              <a:rPr lang="ru-RU" dirty="0" smtClean="0"/>
              <a:t>Загрязненные сточные воды очищают также с помощью ультразвука, озона, ионообменных смол и высокого давления, хорошо зарекомендовала себя очистка путем хлорирования.</a:t>
            </a:r>
          </a:p>
          <a:p>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404664"/>
            <a:ext cx="8136904" cy="5904656"/>
          </a:xfrm>
        </p:spPr>
        <p:txBody>
          <a:bodyPr>
            <a:normAutofit fontScale="47500" lnSpcReduction="20000"/>
          </a:bodyPr>
          <a:lstStyle/>
          <a:p>
            <a:r>
              <a:rPr lang="ru-RU" dirty="0" smtClean="0"/>
              <a:t>Среди методов очистки сточных вод большую роль играет </a:t>
            </a:r>
            <a:r>
              <a:rPr lang="ru-RU" u="sng" dirty="0" smtClean="0"/>
              <a:t>биологический метод,</a:t>
            </a:r>
            <a:r>
              <a:rPr lang="ru-RU" dirty="0" smtClean="0"/>
              <a:t> основанный на использовании закономерностей биохимического и физиологического самоочищения рек и других водоемов. Есть несколько типов биологических устройств по очистке сточных вод: биофильтры, биологические пруды и </a:t>
            </a:r>
            <a:r>
              <a:rPr lang="ru-RU" dirty="0" err="1" smtClean="0"/>
              <a:t>аэротенки</a:t>
            </a:r>
            <a:r>
              <a:rPr lang="ru-RU" dirty="0" smtClean="0"/>
              <a:t>.</a:t>
            </a:r>
          </a:p>
          <a:p>
            <a:r>
              <a:rPr lang="ru-RU" dirty="0" smtClean="0"/>
              <a:t>В </a:t>
            </a:r>
            <a:r>
              <a:rPr lang="ru-RU" i="1" dirty="0" smtClean="0"/>
              <a:t>биофильтрах</a:t>
            </a:r>
            <a:r>
              <a:rPr lang="ru-RU" dirty="0" smtClean="0"/>
              <a:t> сточные воды пропускаются через слой крупнозернистого материала, покрытого тонкой бактериальной пленкой. Благодаря этой пленке интенсивно протекают процессы биологического окисления. Именно она служит действующим началом в биофильтрах. </a:t>
            </a:r>
          </a:p>
          <a:p>
            <a:r>
              <a:rPr lang="ru-RU" dirty="0" smtClean="0"/>
              <a:t>В </a:t>
            </a:r>
            <a:r>
              <a:rPr lang="ru-RU" i="1" dirty="0" smtClean="0"/>
              <a:t>биологических прудах</a:t>
            </a:r>
            <a:r>
              <a:rPr lang="ru-RU" dirty="0" smtClean="0"/>
              <a:t> в очистке сточных вод принимают участие все организмы, населяющие водоем.</a:t>
            </a:r>
          </a:p>
          <a:p>
            <a:r>
              <a:rPr lang="ru-RU" i="1" dirty="0" err="1" smtClean="0"/>
              <a:t>Аэротенки</a:t>
            </a:r>
            <a:r>
              <a:rPr lang="ru-RU" dirty="0" smtClean="0"/>
              <a:t> - огромные резервуары из железобетона. Здесь очищающее начало - активный ил из бактерий и микроскопических животных. Все эти живые существа бурно развиваются в </a:t>
            </a:r>
            <a:r>
              <a:rPr lang="ru-RU" dirty="0" err="1" smtClean="0"/>
              <a:t>аэротенках</a:t>
            </a:r>
            <a:r>
              <a:rPr lang="ru-RU" dirty="0" smtClean="0"/>
              <a:t>, чему способствуют органические вещества сточных вод и избыток кислорода, поступающего в сооружение потоком подаваемого воздуха. Бактерии склеиваются в хлопья и выделяют ферменты, минерализующие органические загрязнения. Ил с хлопьями быстро оседает, отделяясь от очищенной воды. Инфузории, жгутиковые, амебы, коловратки и другие мельчайшие животные, пожирая бактерии, </a:t>
            </a:r>
            <a:r>
              <a:rPr lang="ru-RU" dirty="0" err="1" smtClean="0"/>
              <a:t>неслипающиеся</a:t>
            </a:r>
            <a:r>
              <a:rPr lang="ru-RU" dirty="0" smtClean="0"/>
              <a:t> в хлопья, омолаживают бактериальную массу ила.</a:t>
            </a:r>
          </a:p>
          <a:p>
            <a:r>
              <a:rPr lang="ru-RU" dirty="0" smtClean="0"/>
              <a:t>Сточные воды перед биологической очисткой подвергают механической, а после нее для удаления болезнетворных бактерий и химической очистке, хлорированию жидким хлором или хлорной известью. Для дезинфекции используют также другие физико-химические приемы (ультразвук, электролиз, озонирование и др.) </a:t>
            </a:r>
          </a:p>
          <a:p>
            <a:r>
              <a:rPr lang="ru-RU" dirty="0" smtClean="0"/>
              <a:t>Биологический метод дает большие результаты при очистке коммунально-бытовых стоков. Он применяется также и при очистке отходов предприятий нефтеперерабатывающей, целлюлозно-бумажной промышленности, производстве искусственного волокна.</a:t>
            </a:r>
          </a:p>
          <a:p>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eason4.ru/uploads/%D0%B8%D0%BD%D1%82%D0%B5%D1%80%D0%B5%D1%81%D0%BD%D1%8B%D0%B5%20%D1%84%D0%B0%D0%BA%D1%82%D1%8B%20%D0%BE%20%D0%BA%D0%B8%D1%82%D0%B0%D0%B5%202.JPG"/>
          <p:cNvPicPr>
            <a:picLocks noChangeAspect="1" noChangeArrowheads="1"/>
          </p:cNvPicPr>
          <p:nvPr/>
        </p:nvPicPr>
        <p:blipFill>
          <a:blip r:embed="rId2" cstate="print"/>
          <a:srcRect/>
          <a:stretch>
            <a:fillRect/>
          </a:stretch>
        </p:blipFill>
        <p:spPr bwMode="auto">
          <a:xfrm>
            <a:off x="0" y="0"/>
            <a:ext cx="9139942" cy="685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900igr.net/datas/ekologija/Zagrjaznenie-vodojomov/0008-008-Vodoem-ploschadju-1.2-gektara-vypolnjaet-rol-reguljatora.jpg"/>
          <p:cNvPicPr>
            <a:picLocks noChangeAspect="1" noChangeArrowheads="1"/>
          </p:cNvPicPr>
          <p:nvPr/>
        </p:nvPicPr>
        <p:blipFill>
          <a:blip r:embed="rId2" cstate="print"/>
          <a:srcRect/>
          <a:stretch>
            <a:fillRect/>
          </a:stretch>
        </p:blipFill>
        <p:spPr bwMode="auto">
          <a:xfrm>
            <a:off x="0" y="0"/>
            <a:ext cx="9143998"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900igr.net/datas/ekologija/Zagrjaznenie-vodojomov/0006-006-Kazhdaja-tonna-nefti-sozdaet-neftjanuju-plenku-na-ploschadi-do-12-kv.jpg"/>
          <p:cNvPicPr>
            <a:picLocks noChangeAspect="1" noChangeArrowheads="1"/>
          </p:cNvPicPr>
          <p:nvPr/>
        </p:nvPicPr>
        <p:blipFill>
          <a:blip r:embed="rId2" cstate="print"/>
          <a:srcRect/>
          <a:stretch>
            <a:fillRect/>
          </a:stretch>
        </p:blipFill>
        <p:spPr bwMode="auto">
          <a:xfrm>
            <a:off x="0" y="0"/>
            <a:ext cx="9144000" cy="685800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900igr.net/datas/ekologija/Zagrjaznenie-CHeljabinska/0018-018-Sbros-stochnykh-vod-v-prigorodnye-vodoemy-sostavljaet-do-885-mln.jpg"/>
          <p:cNvPicPr>
            <a:picLocks noChangeAspect="1" noChangeArrowheads="1"/>
          </p:cNvPicPr>
          <p:nvPr/>
        </p:nvPicPr>
        <p:blipFill>
          <a:blip r:embed="rId2" cstate="print"/>
          <a:srcRect/>
          <a:stretch>
            <a:fillRect/>
          </a:stretch>
        </p:blipFill>
        <p:spPr bwMode="auto">
          <a:xfrm>
            <a:off x="0" y="0"/>
            <a:ext cx="9143998"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229600" cy="1143000"/>
          </a:xfrm>
        </p:spPr>
        <p:txBody>
          <a:bodyPr>
            <a:normAutofit fontScale="90000"/>
          </a:bodyPr>
          <a:lstStyle/>
          <a:p>
            <a:r>
              <a:rPr lang="ru-RU" b="1" dirty="0" smtClean="0"/>
              <a:t>Противостояние или содружество?</a:t>
            </a:r>
            <a:br>
              <a:rPr lang="ru-RU" b="1" dirty="0" smtClean="0"/>
            </a:br>
            <a:endParaRPr lang="ru-RU" dirty="0"/>
          </a:p>
        </p:txBody>
      </p:sp>
      <p:sp>
        <p:nvSpPr>
          <p:cNvPr id="5" name="Прямоугольник 4"/>
          <p:cNvSpPr/>
          <p:nvPr/>
        </p:nvSpPr>
        <p:spPr>
          <a:xfrm>
            <a:off x="4211960" y="1556792"/>
            <a:ext cx="4572000" cy="2031325"/>
          </a:xfrm>
          <a:prstGeom prst="rect">
            <a:avLst/>
          </a:prstGeom>
        </p:spPr>
        <p:txBody>
          <a:bodyPr>
            <a:spAutoFit/>
          </a:bodyPr>
          <a:lstStyle/>
          <a:p>
            <a:pPr algn="r"/>
            <a:r>
              <a:rPr lang="ru-RU" i="1" dirty="0" err="1" smtClean="0"/>
              <a:t>Kому</a:t>
            </a:r>
            <a:r>
              <a:rPr lang="ru-RU" i="1" dirty="0" smtClean="0"/>
              <a:t> угрожает опасность? Вам.</a:t>
            </a:r>
            <a:br>
              <a:rPr lang="ru-RU" i="1" dirty="0" smtClean="0"/>
            </a:br>
            <a:r>
              <a:rPr lang="ru-RU" i="1" dirty="0" smtClean="0"/>
              <a:t>Разве вы не видите, что перед вами</a:t>
            </a:r>
            <a:br>
              <a:rPr lang="ru-RU" i="1" dirty="0" smtClean="0"/>
            </a:br>
            <a:r>
              <a:rPr lang="ru-RU" i="1" dirty="0" smtClean="0"/>
              <a:t>весы, на одной чаше которых ваше</a:t>
            </a:r>
            <a:br>
              <a:rPr lang="ru-RU" i="1" dirty="0" smtClean="0"/>
            </a:br>
            <a:r>
              <a:rPr lang="ru-RU" i="1" dirty="0" smtClean="0"/>
              <a:t>могущество, на другой – ваша </a:t>
            </a:r>
            <a:br>
              <a:rPr lang="ru-RU" i="1" dirty="0" smtClean="0"/>
            </a:br>
            <a:r>
              <a:rPr lang="ru-RU" i="1" dirty="0" smtClean="0"/>
              <a:t>ответственность!</a:t>
            </a:r>
            <a:br>
              <a:rPr lang="ru-RU" i="1" dirty="0" smtClean="0"/>
            </a:br>
            <a:r>
              <a:rPr lang="ru-RU" dirty="0" smtClean="0"/>
              <a:t>Виктор Гюго</a:t>
            </a:r>
            <a:br>
              <a:rPr lang="ru-RU" dirty="0" smtClean="0"/>
            </a:br>
            <a:r>
              <a:rPr lang="ru-RU" dirty="0" smtClean="0"/>
              <a:t>(«Человек, который смеется»)</a:t>
            </a:r>
            <a:endParaRPr lang="ru-RU" dirty="0"/>
          </a:p>
        </p:txBody>
      </p:sp>
      <p:pic>
        <p:nvPicPr>
          <p:cNvPr id="1030" name="Picture 6" descr="http://image.tsn.ua/media/images2/585xX/May2012/383609427.jpg"/>
          <p:cNvPicPr>
            <a:picLocks noChangeAspect="1" noChangeArrowheads="1"/>
          </p:cNvPicPr>
          <p:nvPr/>
        </p:nvPicPr>
        <p:blipFill>
          <a:blip r:embed="rId2" cstate="print"/>
          <a:srcRect/>
          <a:stretch>
            <a:fillRect/>
          </a:stretch>
        </p:blipFill>
        <p:spPr bwMode="auto">
          <a:xfrm>
            <a:off x="1" y="1484784"/>
            <a:ext cx="4788024" cy="5373217"/>
          </a:xfrm>
          <a:prstGeom prst="rect">
            <a:avLst/>
          </a:prstGeom>
          <a:noFill/>
        </p:spPr>
      </p:pic>
      <p:pic>
        <p:nvPicPr>
          <p:cNvPr id="1032" name="Picture 8" descr="http://900igr.net/datai/fizika/Elektromobil/0004-010-Elektromobil.jpg"/>
          <p:cNvPicPr>
            <a:picLocks noChangeAspect="1" noChangeArrowheads="1"/>
          </p:cNvPicPr>
          <p:nvPr/>
        </p:nvPicPr>
        <p:blipFill>
          <a:blip r:embed="rId3" cstate="print"/>
          <a:srcRect/>
          <a:stretch>
            <a:fillRect/>
          </a:stretch>
        </p:blipFill>
        <p:spPr bwMode="auto">
          <a:xfrm>
            <a:off x="4803651" y="3786005"/>
            <a:ext cx="4340349" cy="307199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900igr.net/datas/okruzhajuschij-mir/Beregite-vodu/0013-013-Vyvod-prichinami-zagrjaznenija-vody-javljajutsja.jpg"/>
          <p:cNvPicPr>
            <a:picLocks noChangeAspect="1" noChangeArrowheads="1"/>
          </p:cNvPicPr>
          <p:nvPr/>
        </p:nvPicPr>
        <p:blipFill>
          <a:blip r:embed="rId2" cstate="print"/>
          <a:srcRect/>
          <a:stretch>
            <a:fillRect/>
          </a:stretch>
        </p:blipFill>
        <p:spPr bwMode="auto">
          <a:xfrm>
            <a:off x="0" y="0"/>
            <a:ext cx="9144000" cy="685800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900igr.net/datas/geografija/Issledovanie-vodojomov/0007-007-Glavnye-zagrjazniteli-vodoemov.jpg"/>
          <p:cNvPicPr>
            <a:picLocks noChangeAspect="1" noChangeArrowheads="1"/>
          </p:cNvPicPr>
          <p:nvPr/>
        </p:nvPicPr>
        <p:blipFill>
          <a:blip r:embed="rId2" cstate="print"/>
          <a:srcRect/>
          <a:stretch>
            <a:fillRect/>
          </a:stretch>
        </p:blipFill>
        <p:spPr bwMode="auto">
          <a:xfrm>
            <a:off x="0" y="0"/>
            <a:ext cx="9144000" cy="685800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Заключение</a:t>
            </a:r>
            <a:br>
              <a:rPr lang="ru-RU" b="1" dirty="0" smtClean="0"/>
            </a:br>
            <a:endParaRPr lang="ru-RU" dirty="0"/>
          </a:p>
        </p:txBody>
      </p:sp>
      <p:sp>
        <p:nvSpPr>
          <p:cNvPr id="3" name="Содержимое 2"/>
          <p:cNvSpPr>
            <a:spLocks noGrp="1"/>
          </p:cNvSpPr>
          <p:nvPr>
            <p:ph idx="1"/>
          </p:nvPr>
        </p:nvSpPr>
        <p:spPr/>
        <p:txBody>
          <a:bodyPr>
            <a:normAutofit fontScale="47500" lnSpcReduction="20000"/>
          </a:bodyPr>
          <a:lstStyle/>
          <a:p>
            <a:r>
              <a:rPr lang="ru-RU" dirty="0" smtClean="0"/>
              <a:t>Защита водных ресурсов от истощения и загрязнения и их рационального использования для нужд народного хозяйства - одна из наиболее важных проблем, требующих безотлагательного решения. В России широко осуществляются мероприятия по охране окружающей Среды, в частности по очистке производственных сточных вод.</a:t>
            </a:r>
          </a:p>
          <a:p>
            <a:r>
              <a:rPr lang="ru-RU" dirty="0" smtClean="0"/>
              <a:t>Одним из основных направлений работы по охране водных ресурсов является внедрение новых технологических процессов производства, переход на замкнутые (бессточные) циклы водоснабжения, где очищенные сточные воды не сбрасываются, а многократно используются в технологических процессах. Замкнутые циклы промышленного водоснабжения дадут возможность полностью ликвидировать сбрасывание сточных вод в поверхностные водоемы, а свежую воду использовать для пополнения безвозвратных потерь.</a:t>
            </a:r>
          </a:p>
          <a:p>
            <a:r>
              <a:rPr lang="ru-RU" dirty="0" smtClean="0"/>
              <a:t>В химической промышленности намечено более широкое внедрение малоотходных и безотходных технологических процессов, дающих наибольший экологический эффект. Большое внимание уделяется повышению эффективности очистки производственных сточных вод. </a:t>
            </a:r>
          </a:p>
          <a:p>
            <a:r>
              <a:rPr lang="ru-RU" dirty="0" smtClean="0"/>
              <a:t>Значительно уменьшить загрязненность воды, сбрасываемой предприятием, можно путем выделения из сточных вод ценных примесей, сложность решения этих задач на предприятиях химической промышленности состоит в многообразии технологических процессов и получаемых продуктов. Следует отметить также, что основное количество воды в отрасли расходуется на охлаждение. Переход от водяного охлаждения к воздушному позволит сократить на 70-90 % расходы воды в разных отраслях промышленности. В этой связи крайне важными являются разработка и внедрение новейшего оборудования, использующего минимальное количество воды для охлаждения.</a:t>
            </a:r>
          </a:p>
          <a:p>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908720"/>
            <a:ext cx="8229600" cy="4525963"/>
          </a:xfrm>
        </p:spPr>
        <p:txBody>
          <a:bodyPr>
            <a:normAutofit fontScale="55000" lnSpcReduction="20000"/>
          </a:bodyPr>
          <a:lstStyle/>
          <a:p>
            <a:r>
              <a:rPr lang="ru-RU" dirty="0" smtClean="0"/>
              <a:t>В ближайшей перспективе намечается внедрение мембранных методов для очистки сточных вод.</a:t>
            </a:r>
          </a:p>
          <a:p>
            <a:r>
              <a:rPr lang="ru-RU" dirty="0" smtClean="0"/>
              <a:t>На реализацию комплекса мер по охране водных ресурсов от загрязнения и истощения во всех развитых странах выделяются ассигнования, достигающие 2-4 % национального дохода ориентировочно, на примере США, относительные затраты составляют (в %): охрана атмосферы 35,2 %, охрана водоемов - 48,0, ликвидация твердых отходов - 15,0, снижение шума -0,7, прочие 1,1. Как видно из примера, большая часть затрат - затраты на охрану водоемов. Расходы, связанные с получением коагулянтов и </a:t>
            </a:r>
            <a:r>
              <a:rPr lang="ru-RU" dirty="0" err="1" smtClean="0"/>
              <a:t>флокулянтов</a:t>
            </a:r>
            <a:r>
              <a:rPr lang="ru-RU" dirty="0" smtClean="0"/>
              <a:t>, частично могут быть снижены за счет более широкого использования для этих целей отходов производства различных отраслей промышленности, а также осадков, образующихся при очистке сточных вод, в особенности избыточного активного ила, который можно использовать в качестве </a:t>
            </a:r>
            <a:r>
              <a:rPr lang="ru-RU" dirty="0" err="1" smtClean="0"/>
              <a:t>флокулянта</a:t>
            </a:r>
            <a:r>
              <a:rPr lang="ru-RU" dirty="0" smtClean="0"/>
              <a:t>, точнее </a:t>
            </a:r>
            <a:r>
              <a:rPr lang="ru-RU" dirty="0" err="1" smtClean="0"/>
              <a:t>биофлокулянта</a:t>
            </a:r>
            <a:r>
              <a:rPr lang="ru-RU" dirty="0" smtClean="0"/>
              <a:t>.</a:t>
            </a:r>
          </a:p>
          <a:p>
            <a:r>
              <a:rPr lang="ru-RU" dirty="0" smtClean="0"/>
              <a:t>Таким образом, охрана и рациональное использование водных ресурсов - это одно из звеньев комплексной мировой проблемы охраны природы</a:t>
            </a:r>
          </a:p>
          <a:p>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ПРИЛОЖЕНИЕ</a:t>
            </a:r>
            <a:endParaRPr lang="ru-RU" dirty="0"/>
          </a:p>
        </p:txBody>
      </p:sp>
      <p:sp>
        <p:nvSpPr>
          <p:cNvPr id="3" name="Содержимое 2"/>
          <p:cNvSpPr>
            <a:spLocks noGrp="1"/>
          </p:cNvSpPr>
          <p:nvPr>
            <p:ph idx="1"/>
          </p:nvPr>
        </p:nvSpPr>
        <p:spPr/>
        <p:txBody>
          <a:bodyPr>
            <a:normAutofit fontScale="70000" lnSpcReduction="20000"/>
          </a:bodyPr>
          <a:lstStyle/>
          <a:p>
            <a:r>
              <a:rPr lang="ru-RU" b="1" dirty="0" smtClean="0"/>
              <a:t>Статья 250 УК РФ Загрязнение вод</a:t>
            </a:r>
            <a:endParaRPr lang="ru-RU" dirty="0" smtClean="0"/>
          </a:p>
          <a:p>
            <a:r>
              <a:rPr lang="ru-RU" dirty="0" smtClean="0"/>
              <a:t/>
            </a:r>
            <a:br>
              <a:rPr lang="ru-RU" dirty="0" smtClean="0"/>
            </a:br>
            <a:r>
              <a:rPr lang="ru-RU" dirty="0" smtClean="0"/>
              <a:t>Загрязнение, засорение, истощение поверхностных или подземных вод, источников питьевого водоснабжения либо иное изменение их природных свойств, если эти деяния повлекли причинение существенного вреда животному или растительному миру, рыбным запасам, лесному или сельскому хозяйству, - наказываются штрафом в размере от ста до двухсот минимальных размеров оплаты труда или в размере заработной платы или иного дохода осужденного за период от одного до двух месяцев, либо лишением права занимать определенные должности или заниматься определенной деятельностью на срок до пяти лет, либо исправительными работами на срок до одного года, либо арестом на срок до трех месяцев.</a:t>
            </a:r>
          </a:p>
          <a:p>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Суммарный сброс в поверхностные водоемы в 2000 году</a:t>
            </a:r>
            <a:r>
              <a:rPr lang="ru-RU" dirty="0" smtClean="0"/>
              <a:t/>
            </a:r>
            <a:br>
              <a:rPr lang="ru-RU" dirty="0" smtClean="0"/>
            </a:br>
            <a:endParaRPr lang="ru-RU" dirty="0"/>
          </a:p>
        </p:txBody>
      </p:sp>
      <p:sp>
        <p:nvSpPr>
          <p:cNvPr id="3" name="Содержимое 2"/>
          <p:cNvSpPr>
            <a:spLocks noGrp="1"/>
          </p:cNvSpPr>
          <p:nvPr>
            <p:ph idx="1"/>
          </p:nvPr>
        </p:nvSpPr>
        <p:spPr>
          <a:xfrm>
            <a:off x="467544" y="1844824"/>
            <a:ext cx="8229600" cy="4525963"/>
          </a:xfrm>
        </p:spPr>
        <p:txBody>
          <a:bodyPr>
            <a:normAutofit/>
          </a:bodyPr>
          <a:lstStyle/>
          <a:p>
            <a:r>
              <a:rPr lang="ru-RU" b="1" dirty="0" smtClean="0"/>
              <a:t>в </a:t>
            </a:r>
            <a:r>
              <a:rPr lang="ru-RU" b="1" dirty="0" smtClean="0"/>
              <a:t>Уссурийском районе</a:t>
            </a:r>
            <a:endParaRPr lang="ru-RU" dirty="0" smtClean="0"/>
          </a:p>
          <a:p>
            <a:r>
              <a:rPr lang="ru-RU" b="1" dirty="0" smtClean="0"/>
              <a:t>Уссурийский район </a:t>
            </a:r>
            <a:endParaRPr lang="ru-RU" dirty="0" smtClean="0"/>
          </a:p>
          <a:p>
            <a:r>
              <a:rPr lang="ru-RU" b="1" dirty="0" smtClean="0"/>
              <a:t>с. Воздвиженка</a:t>
            </a:r>
            <a:endParaRPr lang="ru-RU" dirty="0" smtClean="0"/>
          </a:p>
          <a:p>
            <a:r>
              <a:rPr lang="ru-RU" b="1" dirty="0" smtClean="0"/>
              <a:t>Воздвиженская КЭЧ </a:t>
            </a:r>
            <a:endParaRPr lang="ru-RU" dirty="0" smtClean="0"/>
          </a:p>
          <a:p>
            <a:r>
              <a:rPr lang="ru-RU" b="1" dirty="0" smtClean="0"/>
              <a:t>с. Новоникольское</a:t>
            </a:r>
            <a:endParaRPr lang="ru-RU" dirty="0" smtClean="0"/>
          </a:p>
          <a:p>
            <a:r>
              <a:rPr lang="ru-RU" b="1" dirty="0" smtClean="0"/>
              <a:t>МПЖКХ Уссурийского района </a:t>
            </a:r>
            <a:endParaRPr lang="ru-RU" dirty="0" smtClean="0"/>
          </a:p>
          <a:p>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59832" y="0"/>
            <a:ext cx="1944216" cy="620688"/>
          </a:xfrm>
        </p:spPr>
        <p:txBody>
          <a:bodyPr>
            <a:normAutofit/>
          </a:bodyPr>
          <a:lstStyle/>
          <a:p>
            <a:r>
              <a:rPr lang="ru-RU" sz="1400" b="1" i="1" dirty="0" smtClean="0"/>
              <a:t>Таблица № 1</a:t>
            </a:r>
            <a:endParaRPr lang="ru-RU" sz="1400" dirty="0"/>
          </a:p>
        </p:txBody>
      </p:sp>
      <p:sp>
        <p:nvSpPr>
          <p:cNvPr id="3" name="Содержимое 2"/>
          <p:cNvSpPr>
            <a:spLocks noGrp="1"/>
          </p:cNvSpPr>
          <p:nvPr>
            <p:ph idx="1"/>
          </p:nvPr>
        </p:nvSpPr>
        <p:spPr>
          <a:xfrm>
            <a:off x="0" y="548680"/>
            <a:ext cx="9144000" cy="6309320"/>
          </a:xfrm>
        </p:spPr>
        <p:txBody>
          <a:bodyPr>
            <a:normAutofit fontScale="47500" lnSpcReduction="20000"/>
          </a:bodyPr>
          <a:lstStyle/>
          <a:p>
            <a:r>
              <a:rPr lang="ru-RU" dirty="0" smtClean="0"/>
              <a:t>ОТВЕДЕНО СТОЧНЫХ ВОД:</a:t>
            </a:r>
          </a:p>
          <a:p>
            <a:r>
              <a:rPr lang="ru-RU" dirty="0" smtClean="0"/>
              <a:t/>
            </a:r>
            <a:br>
              <a:rPr lang="ru-RU" dirty="0" smtClean="0"/>
            </a:br>
            <a:r>
              <a:rPr lang="ru-RU" dirty="0" smtClean="0"/>
              <a:t>ВСЕГО: (тыс. м куб) 1071,96 в том числе:</a:t>
            </a:r>
          </a:p>
          <a:p>
            <a:r>
              <a:rPr lang="ru-RU" dirty="0" smtClean="0"/>
              <a:t/>
            </a:r>
            <a:br>
              <a:rPr lang="ru-RU" dirty="0" smtClean="0"/>
            </a:br>
            <a:r>
              <a:rPr lang="ru-RU" dirty="0" smtClean="0"/>
              <a:t>Загрязненных без очистки (тыс. м </a:t>
            </a:r>
            <a:r>
              <a:rPr lang="ru-RU" dirty="0" smtClean="0"/>
              <a:t>куб)825,86</a:t>
            </a:r>
            <a:endParaRPr lang="ru-RU" dirty="0" smtClean="0"/>
          </a:p>
          <a:p>
            <a:r>
              <a:rPr lang="ru-RU" dirty="0" smtClean="0"/>
              <a:t>Недостаточно очищенных (тыс. м куб) 246,10 </a:t>
            </a:r>
            <a:endParaRPr lang="ru-RU" dirty="0" smtClean="0"/>
          </a:p>
          <a:p>
            <a:r>
              <a:rPr lang="ru-RU" dirty="0" smtClean="0"/>
              <a:t>Нормативно-чистых </a:t>
            </a:r>
            <a:r>
              <a:rPr lang="ru-RU" dirty="0" smtClean="0"/>
              <a:t>(без очистки) (тыс. м куб) </a:t>
            </a:r>
            <a:r>
              <a:rPr lang="ru-RU" dirty="0" smtClean="0"/>
              <a:t>0,00 </a:t>
            </a:r>
          </a:p>
          <a:p>
            <a:r>
              <a:rPr lang="ru-RU" dirty="0" smtClean="0"/>
              <a:t> Нормативно-очищенных</a:t>
            </a:r>
            <a:r>
              <a:rPr lang="ru-RU" dirty="0" smtClean="0"/>
              <a:t>:</a:t>
            </a:r>
          </a:p>
          <a:p>
            <a:r>
              <a:rPr lang="ru-RU" dirty="0" smtClean="0"/>
              <a:t/>
            </a:r>
            <a:br>
              <a:rPr lang="ru-RU" dirty="0" smtClean="0"/>
            </a:br>
            <a:r>
              <a:rPr lang="ru-RU" dirty="0" smtClean="0"/>
              <a:t>биологически (тыс. м куб) </a:t>
            </a:r>
            <a:r>
              <a:rPr lang="ru-RU" dirty="0" smtClean="0"/>
              <a:t>0,00</a:t>
            </a:r>
          </a:p>
          <a:p>
            <a:r>
              <a:rPr lang="ru-RU" dirty="0" smtClean="0"/>
              <a:t> </a:t>
            </a:r>
            <a:r>
              <a:rPr lang="ru-RU" dirty="0" err="1" smtClean="0"/>
              <a:t>физико-химически</a:t>
            </a:r>
            <a:r>
              <a:rPr lang="ru-RU" dirty="0" smtClean="0"/>
              <a:t> (тыс. м куб) 0,00 </a:t>
            </a:r>
            <a:endParaRPr lang="ru-RU" dirty="0" smtClean="0"/>
          </a:p>
          <a:p>
            <a:r>
              <a:rPr lang="ru-RU" dirty="0" smtClean="0"/>
              <a:t>механической </a:t>
            </a:r>
            <a:r>
              <a:rPr lang="ru-RU" dirty="0" smtClean="0"/>
              <a:t>(тыс. м куб) 0,00 </a:t>
            </a:r>
            <a:endParaRPr lang="ru-RU" dirty="0" smtClean="0"/>
          </a:p>
          <a:p>
            <a:r>
              <a:rPr lang="ru-RU" dirty="0" smtClean="0"/>
              <a:t>СОДЕРЖАНИЕ </a:t>
            </a:r>
            <a:r>
              <a:rPr lang="ru-RU" dirty="0" smtClean="0"/>
              <a:t>ЗАГРЯЗНЯЮЩИХ ВЕЩЕСТВ:</a:t>
            </a:r>
          </a:p>
          <a:p>
            <a:r>
              <a:rPr lang="ru-RU" dirty="0" smtClean="0"/>
              <a:t/>
            </a:r>
            <a:br>
              <a:rPr lang="ru-RU" dirty="0" smtClean="0"/>
            </a:br>
            <a:r>
              <a:rPr lang="ru-RU" dirty="0" smtClean="0"/>
              <a:t>БПК полный (в тоннах) 48,730 </a:t>
            </a:r>
            <a:endParaRPr lang="ru-RU" dirty="0" smtClean="0"/>
          </a:p>
          <a:p>
            <a:r>
              <a:rPr lang="ru-RU" dirty="0" smtClean="0"/>
              <a:t>Нефтепродукты </a:t>
            </a:r>
            <a:r>
              <a:rPr lang="ru-RU" dirty="0" smtClean="0"/>
              <a:t>(в тоннах) 0,2694 </a:t>
            </a:r>
            <a:endParaRPr lang="ru-RU" dirty="0" smtClean="0"/>
          </a:p>
          <a:p>
            <a:r>
              <a:rPr lang="ru-RU" dirty="0" smtClean="0"/>
              <a:t>Взвешенные </a:t>
            </a:r>
            <a:r>
              <a:rPr lang="ru-RU" dirty="0" smtClean="0"/>
              <a:t>вещества (в тоннах) 36,870 </a:t>
            </a:r>
            <a:endParaRPr lang="ru-RU" dirty="0" smtClean="0"/>
          </a:p>
          <a:p>
            <a:r>
              <a:rPr lang="ru-RU" dirty="0" smtClean="0"/>
              <a:t>Сухой </a:t>
            </a:r>
            <a:r>
              <a:rPr lang="ru-RU" dirty="0" smtClean="0"/>
              <a:t>остаток (в тоннах) 0,000 Азот аммонийный (в кг) </a:t>
            </a:r>
            <a:r>
              <a:rPr lang="ru-RU" dirty="0" smtClean="0"/>
              <a:t>33657,180</a:t>
            </a:r>
          </a:p>
          <a:p>
            <a:r>
              <a:rPr lang="ru-RU" dirty="0" smtClean="0"/>
              <a:t> </a:t>
            </a:r>
            <a:r>
              <a:rPr lang="ru-RU" dirty="0" smtClean="0"/>
              <a:t>Нитраты (в кг) 820,160 </a:t>
            </a:r>
            <a:endParaRPr lang="ru-RU" dirty="0" smtClean="0"/>
          </a:p>
          <a:p>
            <a:r>
              <a:rPr lang="ru-RU" dirty="0" smtClean="0"/>
              <a:t>Нитриты </a:t>
            </a:r>
            <a:r>
              <a:rPr lang="ru-RU" dirty="0" smtClean="0"/>
              <a:t>(в кг) 158,740 </a:t>
            </a:r>
            <a:endParaRPr lang="ru-RU" dirty="0" smtClean="0"/>
          </a:p>
          <a:p>
            <a:r>
              <a:rPr lang="ru-RU" dirty="0" smtClean="0"/>
              <a:t>СПАВ </a:t>
            </a:r>
            <a:r>
              <a:rPr lang="ru-RU" dirty="0" smtClean="0"/>
              <a:t>(в кг) 1252,170 </a:t>
            </a:r>
            <a:endParaRPr lang="ru-RU" dirty="0" smtClean="0"/>
          </a:p>
          <a:p>
            <a:r>
              <a:rPr lang="ru-RU" dirty="0" smtClean="0"/>
              <a:t>Фенолы </a:t>
            </a:r>
            <a:r>
              <a:rPr lang="ru-RU" dirty="0" smtClean="0"/>
              <a:t>(в кг) 45,598 </a:t>
            </a:r>
            <a:endParaRPr lang="ru-RU" dirty="0" smtClean="0"/>
          </a:p>
          <a:p>
            <a:r>
              <a:rPr lang="ru-RU" dirty="0" smtClean="0"/>
              <a:t>Фосфор </a:t>
            </a:r>
            <a:r>
              <a:rPr lang="ru-RU" dirty="0" smtClean="0"/>
              <a:t>общий (в кг) 3376,660 </a:t>
            </a:r>
            <a:br>
              <a:rPr lang="ru-RU" dirty="0" smtClean="0"/>
            </a:br>
            <a:r>
              <a:rPr lang="ru-RU" b="1" dirty="0" smtClean="0"/>
              <a:t>Суммарный сброс на рельеф в Уссурийском районе в 2000 году.</a:t>
            </a:r>
            <a:endParaRPr lang="ru-RU" dirty="0" smtClean="0"/>
          </a:p>
          <a:p>
            <a:r>
              <a:rPr lang="ru-RU" b="1" dirty="0" smtClean="0"/>
              <a:t>Уссурийский район</a:t>
            </a:r>
            <a:endParaRPr lang="ru-RU" dirty="0" smtClean="0"/>
          </a:p>
          <a:p>
            <a:r>
              <a:rPr lang="ru-RU" b="1" dirty="0" smtClean="0"/>
              <a:t>с. Воздвиженка - 2 322 АРЗ</a:t>
            </a:r>
            <a:r>
              <a:rPr lang="ru-RU" dirty="0" smtClean="0"/>
              <a:t> </a:t>
            </a:r>
          </a:p>
          <a:p>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ecology-portal.ru/pictures/77.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img-fotki.yandex.ru/get/5407/rabota-mani-internet.15/0_6d4a3_893cc889_XL"/>
          <p:cNvPicPr>
            <a:picLocks noChangeAspect="1" noChangeArrowheads="1"/>
          </p:cNvPicPr>
          <p:nvPr/>
        </p:nvPicPr>
        <p:blipFill>
          <a:blip r:embed="rId2" cstate="print"/>
          <a:srcRect t="6707" r="1877" b="5058"/>
          <a:stretch>
            <a:fillRect/>
          </a:stretch>
        </p:blipFill>
        <p:spPr bwMode="auto">
          <a:xfrm>
            <a:off x="-1" y="0"/>
            <a:ext cx="9146521" cy="6858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Источники:</a:t>
            </a:r>
            <a:endParaRPr lang="ru-RU" dirty="0"/>
          </a:p>
        </p:txBody>
      </p:sp>
      <p:sp>
        <p:nvSpPr>
          <p:cNvPr id="3" name="Содержимое 2"/>
          <p:cNvSpPr>
            <a:spLocks noGrp="1"/>
          </p:cNvSpPr>
          <p:nvPr>
            <p:ph idx="1"/>
          </p:nvPr>
        </p:nvSpPr>
        <p:spPr/>
        <p:txBody>
          <a:bodyPr/>
          <a:lstStyle/>
          <a:p>
            <a:r>
              <a:rPr lang="ru-RU" dirty="0" smtClean="0"/>
              <a:t>1)</a:t>
            </a:r>
            <a:r>
              <a:rPr lang="en-US" dirty="0" smtClean="0"/>
              <a:t> </a:t>
            </a:r>
            <a:r>
              <a:rPr lang="en-US" dirty="0" smtClean="0">
                <a:hlinkClick r:id="rId2"/>
              </a:rPr>
              <a:t>http://</a:t>
            </a:r>
            <a:r>
              <a:rPr lang="en-US" dirty="0" smtClean="0">
                <a:hlinkClick r:id="rId2"/>
              </a:rPr>
              <a:t>xreferat.ru</a:t>
            </a:r>
            <a:endParaRPr lang="ru-RU" dirty="0" smtClean="0"/>
          </a:p>
          <a:p>
            <a:r>
              <a:rPr lang="ru-RU" dirty="0" smtClean="0"/>
              <a:t>2)</a:t>
            </a:r>
            <a:r>
              <a:rPr lang="en-US" dirty="0" smtClean="0"/>
              <a:t> </a:t>
            </a:r>
            <a:r>
              <a:rPr lang="en-US" dirty="0" smtClean="0">
                <a:hlinkClick r:id="rId3"/>
              </a:rPr>
              <a:t>http://</a:t>
            </a:r>
            <a:r>
              <a:rPr lang="en-US" dirty="0" smtClean="0">
                <a:hlinkClick r:id="rId3"/>
              </a:rPr>
              <a:t>images.yandex.ru</a:t>
            </a:r>
            <a:endParaRPr lang="ru-RU" dirty="0" smtClean="0"/>
          </a:p>
          <a:p>
            <a:pPr>
              <a:buNone/>
            </a:pPr>
            <a:endParaRPr lang="ru-RU"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196752"/>
            <a:ext cx="9144000" cy="5509200"/>
          </a:xfrm>
          <a:prstGeom prst="rect">
            <a:avLst/>
          </a:prstGeom>
        </p:spPr>
        <p:txBody>
          <a:bodyPr wrap="square">
            <a:spAutoFit/>
          </a:bodyPr>
          <a:lstStyle/>
          <a:p>
            <a:r>
              <a:rPr lang="ru-RU" sz="1600" dirty="0" smtClean="0"/>
              <a:t>Вода - ценнейший природный ресурс. Она играет исключительную роль в процессах обмена веществ, составляющих основу жизни. Огромное значение вода имеет в промышленном и сельскохозяйственном производстве. Общеизвестна необходимость ее для бытовых потребностей человека, всех растений и животных. Для многих живых существ она служит средой обитания. </a:t>
            </a:r>
          </a:p>
          <a:p>
            <a:r>
              <a:rPr lang="ru-RU" sz="1600" dirty="0" smtClean="0"/>
              <a:t>Рост городов, бурное развитие промышленности, интенсификация сельского хозяйства, значительное расширение площадей орошаемых земель, улучшение культурно-бытовых условий и ряд других факторов все больше усложняет проблемы обеспечения водой.</a:t>
            </a:r>
          </a:p>
          <a:p>
            <a:r>
              <a:rPr lang="ru-RU" sz="1600" dirty="0" smtClean="0"/>
              <a:t>Потребности в воде огромны и ежегодно возрастают. Ежегодный расход воды на земном шаре по всем видам водоснабжения составляет 3300-3500 км</a:t>
            </a:r>
            <a:r>
              <a:rPr lang="ru-RU" sz="1600" baseline="30000" dirty="0" smtClean="0"/>
              <a:t>3</a:t>
            </a:r>
            <a:r>
              <a:rPr lang="ru-RU" sz="1600" dirty="0" smtClean="0"/>
              <a:t>. При этом 70% всего водопотребления используется в сельском хозяйстве. </a:t>
            </a:r>
          </a:p>
          <a:p>
            <a:r>
              <a:rPr lang="ru-RU" sz="1600" dirty="0" smtClean="0"/>
              <a:t>Много воды потребляют химическая и целлюлозно-бумажная промышленность, черная и цветная металлургия. Развитие энергетики также приводит к резкому увеличению потребности в воде. Значительное кол-во воды расходуется для потребностей отрасли животноводства, а также на бытовые потребности населения. Большая часть воды после ее использования для хозяйственно-бытовых нужд возвращается в реки в виде сточных вод.</a:t>
            </a:r>
          </a:p>
          <a:p>
            <a:r>
              <a:rPr lang="ru-RU" sz="1600" dirty="0" smtClean="0"/>
              <a:t>Дефицит пресной воды уже сейчас становится мировой проблемой. Все более возрастающие потребности промышленности и сельского хозяйства в воде заставляют все страны, ученых мира искать разнообразные средства для решения этой проблемы.</a:t>
            </a:r>
          </a:p>
          <a:p>
            <a:r>
              <a:rPr lang="ru-RU" sz="1600" dirty="0" smtClean="0"/>
              <a:t>На современном этапе определяются такие направления рационального использования водных ресурсов: более полное использование и расширенное воспроизводство ресурсов пресных вод; разработка новых технологических процессов, позволяющих предотвратить загрязнение водоемов и свести к минимуму потребление свежей воды.</a:t>
            </a:r>
            <a:endParaRPr lang="ru-RU" sz="1600" dirty="0"/>
          </a:p>
        </p:txBody>
      </p:sp>
      <p:sp>
        <p:nvSpPr>
          <p:cNvPr id="5" name="Заголовок 1"/>
          <p:cNvSpPr>
            <a:spLocks noGrp="1"/>
          </p:cNvSpPr>
          <p:nvPr>
            <p:ph type="title"/>
          </p:nvPr>
        </p:nvSpPr>
        <p:spPr>
          <a:xfrm>
            <a:off x="1187624" y="260648"/>
            <a:ext cx="7488832" cy="648072"/>
          </a:xfrm>
        </p:spPr>
        <p:txBody>
          <a:bodyPr>
            <a:normAutofit fontScale="90000"/>
          </a:bodyPr>
          <a:lstStyle/>
          <a:p>
            <a:r>
              <a:rPr lang="ru-RU" b="1" dirty="0" smtClean="0"/>
              <a:t>Вода</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mks-ru.com/userfiles/images/sbros.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stroisa.com/images/2011-06-03/septik_6.jpg"/>
          <p:cNvPicPr>
            <a:picLocks noChangeAspect="1" noChangeArrowheads="1"/>
          </p:cNvPicPr>
          <p:nvPr/>
        </p:nvPicPr>
        <p:blipFill>
          <a:blip r:embed="rId2" cstate="print"/>
          <a:srcRect/>
          <a:stretch>
            <a:fillRect/>
          </a:stretch>
        </p:blipFill>
        <p:spPr bwMode="auto">
          <a:xfrm>
            <a:off x="0" y="-1"/>
            <a:ext cx="9144000" cy="69028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692696"/>
            <a:ext cx="6923112" cy="634082"/>
          </a:xfrm>
        </p:spPr>
        <p:txBody>
          <a:bodyPr>
            <a:normAutofit fontScale="90000"/>
          </a:bodyPr>
          <a:lstStyle/>
          <a:p>
            <a:r>
              <a:rPr lang="ru-RU" b="1" dirty="0" smtClean="0"/>
              <a:t>Источники загрязнения внутренних водоемов</a:t>
            </a:r>
            <a:br>
              <a:rPr lang="ru-RU" b="1" dirty="0" smtClean="0"/>
            </a:br>
            <a:endParaRPr lang="ru-RU" dirty="0"/>
          </a:p>
        </p:txBody>
      </p:sp>
      <p:sp>
        <p:nvSpPr>
          <p:cNvPr id="3" name="Содержимое 2"/>
          <p:cNvSpPr>
            <a:spLocks noGrp="1"/>
          </p:cNvSpPr>
          <p:nvPr>
            <p:ph idx="1"/>
          </p:nvPr>
        </p:nvSpPr>
        <p:spPr/>
        <p:txBody>
          <a:bodyPr>
            <a:normAutofit fontScale="70000" lnSpcReduction="20000"/>
          </a:bodyPr>
          <a:lstStyle/>
          <a:p>
            <a:r>
              <a:rPr lang="ru-RU" dirty="0" smtClean="0"/>
              <a:t>Загрязнение поверхностных и подземных вод можно распределить на такие типы</a:t>
            </a:r>
            <a:r>
              <a:rPr lang="ru-RU" dirty="0" smtClean="0"/>
              <a:t>:</a:t>
            </a:r>
            <a:endParaRPr lang="ru-RU" dirty="0" smtClean="0"/>
          </a:p>
          <a:p>
            <a:r>
              <a:rPr lang="ru-RU" i="1" u="sng" dirty="0" smtClean="0"/>
              <a:t>механическое</a:t>
            </a:r>
            <a:r>
              <a:rPr lang="ru-RU" dirty="0" smtClean="0"/>
              <a:t> - повышение содержания механических примесей, свойственное в основном поверхностным видам загрязнений;</a:t>
            </a:r>
          </a:p>
          <a:p>
            <a:r>
              <a:rPr lang="ru-RU" i="1" u="sng" dirty="0" smtClean="0"/>
              <a:t>химическое</a:t>
            </a:r>
            <a:r>
              <a:rPr lang="ru-RU" dirty="0" smtClean="0"/>
              <a:t> - наличие в воде органических и неорганических веществ токсического и нетоксического действия;</a:t>
            </a:r>
          </a:p>
          <a:p>
            <a:r>
              <a:rPr lang="ru-RU" i="1" u="sng" dirty="0" smtClean="0"/>
              <a:t>бактериальное и биологическое</a:t>
            </a:r>
            <a:r>
              <a:rPr lang="ru-RU" dirty="0" smtClean="0"/>
              <a:t> - наличие в воде разнообразных патогенных микроорганизмов, грибов и мелких водорослей;</a:t>
            </a:r>
          </a:p>
          <a:p>
            <a:r>
              <a:rPr lang="ru-RU" i="1" u="sng" dirty="0" smtClean="0"/>
              <a:t>радиоактивное</a:t>
            </a:r>
            <a:r>
              <a:rPr lang="ru-RU" dirty="0" smtClean="0"/>
              <a:t> - присутствие радиоактивных веществ в поверхностных или подземных водах;</a:t>
            </a:r>
          </a:p>
          <a:p>
            <a:r>
              <a:rPr lang="ru-RU" i="1" u="sng" dirty="0" smtClean="0"/>
              <a:t>тепловое -</a:t>
            </a:r>
            <a:r>
              <a:rPr lang="ru-RU" dirty="0" smtClean="0"/>
              <a:t> выпуск в водоемы подогретых вод тепловых и атомных ЭС.</a:t>
            </a:r>
          </a:p>
          <a:p>
            <a:endParaRPr lang="ru-RU" dirty="0"/>
          </a:p>
        </p:txBody>
      </p:sp>
      <p:pic>
        <p:nvPicPr>
          <p:cNvPr id="2050" name="Picture 2" descr="http://900igr.net/datai/khimija/Uravnenija-khimicheskikh-reaktsij/0050-072-Urok-10-Kontrolnaja-rabota-po-teme-Izmenenija-proiskhodjaschie-s.jpg"/>
          <p:cNvPicPr>
            <a:picLocks noChangeAspect="1" noChangeArrowheads="1"/>
          </p:cNvPicPr>
          <p:nvPr/>
        </p:nvPicPr>
        <p:blipFill>
          <a:blip r:embed="rId2" cstate="print"/>
          <a:srcRect/>
          <a:stretch>
            <a:fillRect/>
          </a:stretch>
        </p:blipFill>
        <p:spPr bwMode="auto">
          <a:xfrm>
            <a:off x="6588224" y="0"/>
            <a:ext cx="2555776" cy="156344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1124744"/>
            <a:ext cx="8229600" cy="4525963"/>
          </a:xfrm>
        </p:spPr>
        <p:txBody>
          <a:bodyPr>
            <a:normAutofit fontScale="70000" lnSpcReduction="20000"/>
          </a:bodyPr>
          <a:lstStyle/>
          <a:p>
            <a:r>
              <a:rPr lang="ru-RU" dirty="0" smtClean="0"/>
              <a:t>Основными источниками загрязнения и засорения водоемов является недостаточно очищенные сточные воды промышленных и коммунальных предприятий, крупных животноводческих комплексов, отходы производства при разработке рудных ископаемых; воды шахт, рудников, обработке и сплаве лесоматериалов; сбросы водного и железнодорожного транспорта; отходы первичной обработки льна, пестициды и т.д. Загрязняющие вещества, попадая в природные водоемы, приводят к качественным изменениям воды, которые в основном проявляются в изменении физических свойств воды, в частности, появление неприятных запахов, привкусов и т.д.); в изменении химического состава воды, в частности, появление в ней вредных веществ, в наличии плавающих веществ на поверхности воды и откладывании их на дне водоемов.</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arhsk.ru/wp-content/uploads/2012/10/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festival.1september.ru/articles/410144/Image14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TotalTime>
  <Words>1844</Words>
  <Application>Microsoft Office PowerPoint</Application>
  <PresentationFormat>Экран (4:3)</PresentationFormat>
  <Paragraphs>83</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Тема Office</vt:lpstr>
      <vt:lpstr>Человек и Природа </vt:lpstr>
      <vt:lpstr>Противостояние или содружество? </vt:lpstr>
      <vt:lpstr>Вода</vt:lpstr>
      <vt:lpstr>Слайд 4</vt:lpstr>
      <vt:lpstr>Слайд 5</vt:lpstr>
      <vt:lpstr>Источники загрязнения внутренних водоемов </vt:lpstr>
      <vt:lpstr>Слайд 7</vt:lpstr>
      <vt:lpstr>Слайд 8</vt:lpstr>
      <vt:lpstr>Слайд 9</vt:lpstr>
      <vt:lpstr>Выпуск сточных вод в водоемы</vt:lpstr>
      <vt:lpstr>Слайд 11</vt:lpstr>
      <vt:lpstr>Слайд 12</vt:lpstr>
      <vt:lpstr>Методы очистки сточных вод  </vt:lpstr>
      <vt:lpstr>Слайд 14</vt:lpstr>
      <vt:lpstr>Слайд 15</vt:lpstr>
      <vt:lpstr>Слайд 16</vt:lpstr>
      <vt:lpstr>Слайд 17</vt:lpstr>
      <vt:lpstr>Слайд 18</vt:lpstr>
      <vt:lpstr>Слайд 19</vt:lpstr>
      <vt:lpstr>Слайд 20</vt:lpstr>
      <vt:lpstr>Слайд 21</vt:lpstr>
      <vt:lpstr>Заключение </vt:lpstr>
      <vt:lpstr>Слайд 23</vt:lpstr>
      <vt:lpstr>ПРИЛОЖЕНИЕ</vt:lpstr>
      <vt:lpstr>Суммарный сброс в поверхностные водоемы в 2000 году </vt:lpstr>
      <vt:lpstr>Таблица № 1</vt:lpstr>
      <vt:lpstr>Слайд 27</vt:lpstr>
      <vt:lpstr>Слайд 28</vt:lpstr>
      <vt:lpstr>Источники: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Надежда</dc:creator>
  <cp:lastModifiedBy>1</cp:lastModifiedBy>
  <cp:revision>21</cp:revision>
  <dcterms:created xsi:type="dcterms:W3CDTF">2013-05-16T20:02:28Z</dcterms:created>
  <dcterms:modified xsi:type="dcterms:W3CDTF">2013-05-17T18:53:18Z</dcterms:modified>
</cp:coreProperties>
</file>