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0" r:id="rId4"/>
    <p:sldId id="262" r:id="rId5"/>
    <p:sldId id="261" r:id="rId6"/>
    <p:sldId id="296" r:id="rId7"/>
    <p:sldId id="297" r:id="rId8"/>
    <p:sldId id="259" r:id="rId9"/>
    <p:sldId id="273" r:id="rId10"/>
    <p:sldId id="274" r:id="rId11"/>
    <p:sldId id="275" r:id="rId12"/>
    <p:sldId id="276" r:id="rId13"/>
    <p:sldId id="277" r:id="rId14"/>
    <p:sldId id="278" r:id="rId15"/>
    <p:sldId id="265" r:id="rId16"/>
    <p:sldId id="266" r:id="rId17"/>
    <p:sldId id="290" r:id="rId18"/>
    <p:sldId id="291" r:id="rId19"/>
    <p:sldId id="268" r:id="rId20"/>
    <p:sldId id="281" r:id="rId21"/>
    <p:sldId id="269" r:id="rId22"/>
    <p:sldId id="282" r:id="rId23"/>
    <p:sldId id="271" r:id="rId24"/>
    <p:sldId id="280" r:id="rId25"/>
    <p:sldId id="283" r:id="rId26"/>
    <p:sldId id="284" r:id="rId27"/>
    <p:sldId id="279" r:id="rId28"/>
    <p:sldId id="285" r:id="rId29"/>
    <p:sldId id="286" r:id="rId30"/>
    <p:sldId id="287" r:id="rId31"/>
    <p:sldId id="288" r:id="rId32"/>
    <p:sldId id="293" r:id="rId33"/>
    <p:sldId id="294" r:id="rId34"/>
    <p:sldId id="295" r:id="rId35"/>
    <p:sldId id="257" r:id="rId36"/>
    <p:sldId id="289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CC"/>
    <a:srgbClr val="11B3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AABE7D-10BC-42C7-8BA4-D25533FAE6B3}" type="datetimeFigureOut">
              <a:rPr lang="ru-RU" smtClean="0"/>
              <a:pPr/>
              <a:t>07.03.2014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securitylab.ru/software/301944.ph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lab.ru/upload/iblock/51021c813e17e48872b639aa8a055600.png" TargetMode="External"/><Relationship Id="rId2" Type="http://schemas.openxmlformats.org/officeDocument/2006/relationships/hyperlink" Target="http://soft.mail.ru/program_page.php?grp=53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soft.mail.ru/program_page.php?grp=4796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securitylab.ru/software/240522.php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securitylab.ru/software/273998.php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60;&#1077;&#1076;&#1077;&#1088;&#1072;&#1083;&#1100;&#1085;&#1099;&#1081;%20&#1079;&#1072;&#1082;&#1086;&#1085;%20&#1056;&#1086;&#1089;&#1089;&#1080;&#1081;&#1089;&#1082;&#1086;&#1081;%20&#1060;&#1077;&#1076;&#1077;&#1088;&#1072;&#1094;&#1080;&#1080;%20&#1086;&#1090;%2029%20&#1076;&#1077;&#1082;&#1072;&#1073;&#1088;&#1103;%202010%20&#1075;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424936" cy="4464496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5400" i="1" dirty="0" smtClean="0">
                <a:solidFill>
                  <a:srgbClr val="C00000"/>
                </a:solidFill>
              </a:rPr>
              <a:t>БЕЗОПАСНОСТЬ </a:t>
            </a:r>
            <a:r>
              <a:rPr lang="ru-RU" sz="5400" i="1" dirty="0">
                <a:solidFill>
                  <a:srgbClr val="C00000"/>
                </a:solidFill>
              </a:rPr>
              <a:t>ДЕТЕЙ  В </a:t>
            </a:r>
            <a:r>
              <a:rPr lang="ru-RU" sz="5400" i="1" dirty="0" smtClean="0">
                <a:solidFill>
                  <a:srgbClr val="C00000"/>
                </a:solidFill>
              </a:rPr>
              <a:t>ИНТЕРНЕТЕ</a:t>
            </a:r>
          </a:p>
          <a:p>
            <a:pPr algn="r"/>
            <a:endParaRPr lang="ru-RU" sz="5400" i="1" dirty="0" smtClean="0">
              <a:solidFill>
                <a:srgbClr val="C00000"/>
              </a:solidFill>
            </a:endParaRPr>
          </a:p>
          <a:p>
            <a:pPr algn="r"/>
            <a:r>
              <a:rPr lang="ru-RU" sz="5200" i="1" dirty="0" err="1" smtClean="0">
                <a:solidFill>
                  <a:srgbClr val="C00000"/>
                </a:solidFill>
              </a:rPr>
              <a:t>Кл.руководитель</a:t>
            </a:r>
            <a:r>
              <a:rPr lang="ru-RU" sz="5200" i="1" dirty="0" smtClean="0">
                <a:solidFill>
                  <a:srgbClr val="C00000"/>
                </a:solidFill>
              </a:rPr>
              <a:t>: </a:t>
            </a:r>
          </a:p>
          <a:p>
            <a:pPr algn="r"/>
            <a:r>
              <a:rPr lang="ru-RU" sz="5200" i="1" dirty="0" err="1" smtClean="0">
                <a:solidFill>
                  <a:srgbClr val="C00000"/>
                </a:solidFill>
              </a:rPr>
              <a:t>Чебручан</a:t>
            </a:r>
            <a:r>
              <a:rPr lang="ru-RU" sz="5200" i="1" dirty="0" smtClean="0">
                <a:solidFill>
                  <a:srgbClr val="C00000"/>
                </a:solidFill>
              </a:rPr>
              <a:t>  Н.Н.</a:t>
            </a:r>
            <a:endParaRPr lang="ru-RU" sz="5200" i="1" dirty="0" smtClean="0">
              <a:solidFill>
                <a:srgbClr val="C00000"/>
              </a:solidFill>
            </a:endParaRPr>
          </a:p>
          <a:p>
            <a:pPr algn="r"/>
            <a:r>
              <a:rPr lang="ru-RU" sz="4300" i="1" dirty="0" smtClean="0">
                <a:solidFill>
                  <a:srgbClr val="C00000"/>
                </a:solidFill>
              </a:rPr>
              <a:t>28 февраля 2014 г.</a:t>
            </a:r>
            <a:endParaRPr lang="ru-RU" sz="4300" i="1" dirty="0" smtClean="0">
              <a:solidFill>
                <a:srgbClr val="C00000"/>
              </a:solidFill>
            </a:endParaRPr>
          </a:p>
          <a:p>
            <a:pPr algn="r"/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r>
              <a:rPr lang="ru-RU" sz="20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8424936" cy="1470025"/>
          </a:xfrm>
        </p:spPr>
        <p:txBody>
          <a:bodyPr/>
          <a:lstStyle/>
          <a:p>
            <a:pPr marL="182880" indent="0"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Родительское собрание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060849"/>
            <a:ext cx="229203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6823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25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250"/>
                            </p:stCondLst>
                            <p:childTnLst>
                              <p:par>
                                <p:cTn id="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2276872"/>
            <a:ext cx="6120680" cy="3474720"/>
          </a:xfrm>
        </p:spPr>
        <p:txBody>
          <a:bodyPr>
            <a:normAutofit/>
          </a:bodyPr>
          <a:lstStyle/>
          <a:p>
            <a:pPr marL="45720" indent="0" algn="ctr" fontAlgn="t">
              <a:buNone/>
            </a:pPr>
            <a:r>
              <a:rPr lang="ru-RU" sz="2800" b="1" i="1" u="sng" dirty="0">
                <a:solidFill>
                  <a:srgbClr val="CC00CC"/>
                </a:solidFill>
              </a:rPr>
              <a:t>Депрессивные молодежные течения</a:t>
            </a: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Ребенок может поверить, что </a:t>
            </a:r>
            <a:r>
              <a:rPr lang="ru-RU" sz="2800" b="1" dirty="0">
                <a:solidFill>
                  <a:srgbClr val="FF0000"/>
                </a:solidFill>
              </a:rPr>
              <a:t>шрамы</a:t>
            </a:r>
            <a:r>
              <a:rPr lang="ru-RU" sz="2800" i="1" dirty="0">
                <a:solidFill>
                  <a:srgbClr val="FF0000"/>
                </a:solidFill>
              </a:rPr>
              <a:t> – лучшее украшение, а </a:t>
            </a:r>
            <a:r>
              <a:rPr lang="ru-RU" sz="2800" b="1" dirty="0">
                <a:solidFill>
                  <a:srgbClr val="FF0000"/>
                </a:solidFill>
              </a:rPr>
              <a:t>суицид</a:t>
            </a:r>
            <a:r>
              <a:rPr lang="ru-RU" sz="2800" i="1" dirty="0">
                <a:solidFill>
                  <a:srgbClr val="FF0000"/>
                </a:solidFill>
              </a:rPr>
              <a:t> – всего лишь способ избавления от проблем</a:t>
            </a:r>
          </a:p>
          <a:p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780928"/>
            <a:ext cx="263041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3176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2276872"/>
            <a:ext cx="6120680" cy="3474720"/>
          </a:xfrm>
        </p:spPr>
        <p:txBody>
          <a:bodyPr>
            <a:normAutofit/>
          </a:bodyPr>
          <a:lstStyle/>
          <a:p>
            <a:pPr marL="45720" indent="0" algn="ctr" fontAlgn="t">
              <a:buNone/>
            </a:pPr>
            <a:r>
              <a:rPr lang="ru-RU" sz="2800" b="1" i="1" u="sng" dirty="0">
                <a:solidFill>
                  <a:srgbClr val="CC00CC"/>
                </a:solidFill>
              </a:rPr>
              <a:t>Наркотики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Интернет пестрит новостями о “пользе” употребления марихуаны, рецептами и советами изготовления “зелья</a:t>
            </a:r>
            <a:r>
              <a:rPr lang="ru-RU" sz="2800" i="1" dirty="0" smtClean="0">
                <a:solidFill>
                  <a:srgbClr val="FF0000"/>
                </a:solidFill>
              </a:rPr>
              <a:t>”.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348880"/>
            <a:ext cx="2798419" cy="20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917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2276872"/>
            <a:ext cx="6120680" cy="3474720"/>
          </a:xfrm>
        </p:spPr>
        <p:txBody>
          <a:bodyPr>
            <a:normAutofit fontScale="85000" lnSpcReduction="20000"/>
          </a:bodyPr>
          <a:lstStyle/>
          <a:p>
            <a:pPr marL="45720" indent="0" algn="ctr" fontAlgn="t">
              <a:buNone/>
            </a:pPr>
            <a:r>
              <a:rPr lang="ru-RU" sz="2800" b="1" i="1" u="sng" dirty="0" smtClean="0">
                <a:solidFill>
                  <a:srgbClr val="CC00CC"/>
                </a:solidFill>
              </a:rPr>
              <a:t>Сайты </a:t>
            </a:r>
            <a:r>
              <a:rPr lang="ru-RU" sz="2800" b="1" i="1" u="sng" dirty="0">
                <a:solidFill>
                  <a:srgbClr val="CC00CC"/>
                </a:solidFill>
              </a:rPr>
              <a:t>знакомств, социальные сети, блоги и чаты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algn="just" fontAlgn="t">
              <a:buNone/>
            </a:pPr>
            <a:r>
              <a:rPr lang="ru-RU" sz="2800" b="1" dirty="0">
                <a:solidFill>
                  <a:srgbClr val="FF3300"/>
                </a:solidFill>
              </a:rPr>
              <a:t>К сожалению уже было много случаев, когда педофилы выдавали себя за одного из детей или выдуманных персонажей, чтобы войти к ним в доверие и завести пошлые или открыто сексуальные беседы с ними или даже договориться о личной встрече.</a:t>
            </a:r>
          </a:p>
          <a:p>
            <a:pPr marL="45720" indent="0" algn="just" fontAlgn="t">
              <a:buNone/>
            </a:pP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863" y="3284984"/>
            <a:ext cx="263041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629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2276872"/>
            <a:ext cx="6120680" cy="2808312"/>
          </a:xfrm>
        </p:spPr>
        <p:txBody>
          <a:bodyPr>
            <a:normAutofit/>
          </a:bodyPr>
          <a:lstStyle/>
          <a:p>
            <a:pPr marL="45720" indent="0" algn="ctr" fontAlgn="t">
              <a:buNone/>
            </a:pPr>
            <a:r>
              <a:rPr lang="ru-RU" sz="2800" b="1" i="1" u="sng" dirty="0" smtClean="0">
                <a:solidFill>
                  <a:srgbClr val="CC00CC"/>
                </a:solidFill>
              </a:rPr>
              <a:t>Секты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Виртуальный собеседник не схватит за руку, но ему вполне по силам “проникнуть в мысли” и повлиять на взгляды на мир</a:t>
            </a:r>
            <a:r>
              <a:rPr lang="ru-RU" sz="2800" i="1" dirty="0" smtClean="0">
                <a:solidFill>
                  <a:srgbClr val="FF0000"/>
                </a:solidFill>
              </a:rPr>
              <a:t>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852936"/>
            <a:ext cx="263041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447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2276872"/>
            <a:ext cx="6120680" cy="3474720"/>
          </a:xfrm>
        </p:spPr>
        <p:txBody>
          <a:bodyPr>
            <a:normAutofit lnSpcReduction="10000"/>
          </a:bodyPr>
          <a:lstStyle/>
          <a:p>
            <a:pPr marL="45720" indent="0" algn="ctr" fontAlgn="t">
              <a:buNone/>
            </a:pPr>
            <a:r>
              <a:rPr lang="ru-RU" sz="2800" b="1" i="1" u="sng" dirty="0" smtClean="0">
                <a:solidFill>
                  <a:srgbClr val="CC00CC"/>
                </a:solidFill>
              </a:rPr>
              <a:t>Экстремизм</a:t>
            </a:r>
            <a:r>
              <a:rPr lang="ru-RU" sz="2800" b="1" i="1" u="sng" dirty="0">
                <a:solidFill>
                  <a:srgbClr val="CC00CC"/>
                </a:solidFill>
              </a:rPr>
              <a:t>, национализм, фашизм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Все широкие возможности Интернета используются представителями экстремистских течений для того, чтобы заманить в свои ряды новичков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734" y="3356992"/>
            <a:ext cx="2703858" cy="19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910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880663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solidFill>
                  <a:srgbClr val="FF0000"/>
                </a:solidFill>
              </a:rPr>
              <a:t>Интернет - зависимость</a:t>
            </a:r>
            <a:endParaRPr lang="ru-RU" sz="40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4896544"/>
          </a:xfrm>
        </p:spPr>
        <p:txBody>
          <a:bodyPr>
            <a:noAutofit/>
          </a:bodyPr>
          <a:lstStyle/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Навязчивые бесконечные 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путешествия по </a:t>
            </a:r>
            <a:r>
              <a:rPr lang="ru-RU" b="1" i="1" kern="0" dirty="0">
                <a:solidFill>
                  <a:srgbClr val="00B050"/>
                </a:solidFill>
                <a:latin typeface="Arial"/>
              </a:rPr>
              <a:t>Всемирной </a:t>
            </a:r>
            <a:r>
              <a:rPr lang="ru-RU" b="1" i="1" kern="0" dirty="0" smtClean="0">
                <a:solidFill>
                  <a:srgbClr val="00B050"/>
                </a:solidFill>
                <a:latin typeface="Arial"/>
              </a:rPr>
              <a:t>паутине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.</a:t>
            </a:r>
            <a:endParaRPr lang="ru-RU" b="1" kern="0" dirty="0">
              <a:solidFill>
                <a:srgbClr val="000066"/>
              </a:solidFill>
              <a:latin typeface="Arial"/>
            </a:endParaRP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>
                <a:solidFill>
                  <a:srgbClr val="000066"/>
                </a:solidFill>
                <a:latin typeface="Arial"/>
              </a:rPr>
              <a:t>Пристрастие к виртуальному общению и виртуальным знакомствам — </a:t>
            </a:r>
            <a:r>
              <a:rPr lang="ru-RU" b="1" i="1" kern="0" dirty="0">
                <a:solidFill>
                  <a:srgbClr val="00B050"/>
                </a:solidFill>
                <a:latin typeface="Arial"/>
              </a:rPr>
              <a:t>большие объёмы </a:t>
            </a:r>
            <a:r>
              <a:rPr lang="ru-RU" b="1" i="1" kern="0" dirty="0" smtClean="0">
                <a:solidFill>
                  <a:srgbClr val="00B050"/>
                </a:solidFill>
                <a:latin typeface="Arial"/>
              </a:rPr>
              <a:t>переписки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.</a:t>
            </a: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Избыточность </a:t>
            </a:r>
            <a:r>
              <a:rPr lang="ru-RU" b="1" i="1" kern="0" dirty="0">
                <a:solidFill>
                  <a:srgbClr val="00B050"/>
                </a:solidFill>
                <a:latin typeface="Arial"/>
              </a:rPr>
              <a:t>знакомых и друзей в Сети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.</a:t>
            </a: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>
                <a:solidFill>
                  <a:srgbClr val="00B050"/>
                </a:solidFill>
                <a:latin typeface="Arial"/>
              </a:rPr>
              <a:t>Игровая зависимость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 — навязчивое увлечение компьютерными 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играми.</a:t>
            </a:r>
            <a:endParaRPr lang="ru-RU" b="1" kern="0" dirty="0">
              <a:solidFill>
                <a:srgbClr val="000066"/>
              </a:solidFill>
              <a:latin typeface="Arial"/>
            </a:endParaRP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i="1" kern="0" dirty="0">
                <a:solidFill>
                  <a:srgbClr val="00B050"/>
                </a:solidFill>
                <a:latin typeface="Arial"/>
              </a:rPr>
              <a:t>Пристрастие к просмотру фильмов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 через интернет, когда 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«больной» 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может провести перед экраном весь день не отрываясь из-за того, что в сети можно посмотреть практически любой фильм или передачу.</a:t>
            </a:r>
          </a:p>
          <a:p>
            <a:pPr marL="4572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94808324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5328592" cy="61206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>
                <a:solidFill>
                  <a:srgbClr val="132767"/>
                </a:solidFill>
                <a:latin typeface="Arial"/>
              </a:rPr>
              <a:t>Любопытная детская природа может завести их на сайты расистского, дискриминационного, сексуального, насильственного содержания или на сайты, содержащие материалы, побуждающие ребенка к действиям, которые могут поставить под угрозу его психологическое или физическое здоровье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060848"/>
            <a:ext cx="372341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10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323528" y="1196752"/>
            <a:ext cx="8640960" cy="43204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Помните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 публикации информации в Интернете ее больше невозможно будет контролировать и удалять каждую ее копию.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Проверяйте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Всегда удостоверяйтесь в том, что вам известно, кому предоставляется информация, и вы понимаете, в каких целях она будет использоваться.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Думайте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Благоразумно ли размещать личную информацию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веб-сайте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если невозможно быть уверенным в целях ее использования?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01608" cy="10354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 информационной безопасности</a:t>
            </a:r>
            <a:endParaRPr lang="ru-RU" sz="40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7719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правил относительно электронной почты: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268760"/>
            <a:ext cx="8678198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0" indent="-457200">
              <a:spcBef>
                <a:spcPts val="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Никогда не открывайте подозрительные сообщения или вложения электронной почты, полученные от незнакомых людей. Вместо этого сразу удалите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их.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ts val="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Никогда не отвечайте на спам.</a:t>
            </a:r>
          </a:p>
          <a:p>
            <a:pPr marL="457200" lvl="0" indent="-457200">
              <a:spcBef>
                <a:spcPts val="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Применяйте фильтр спама поставщика услуг Интернета </a:t>
            </a: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 программы работы с электронной почтой.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ts val="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Создайте новый или используйте семейный адрес электронной почты для </a:t>
            </a:r>
            <a:r>
              <a:rPr lang="ru-RU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Интернет-запросов</a:t>
            </a: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дискуссионных форумов и т.д.</a:t>
            </a:r>
          </a:p>
          <a:p>
            <a:pPr marL="457200" lvl="0" indent="-457200" algn="r">
              <a:spcBef>
                <a:spcPts val="600"/>
              </a:spcBef>
              <a:buClr>
                <a:srgbClr val="FF0000"/>
              </a:buClr>
              <a:buFont typeface="+mj-lt"/>
              <a:buAutoNum type="arabicPeriod"/>
            </a:pPr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Никогда не пересылайте «письма счастья». Вместо этого сразу удаляйте и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543956" cy="47678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Ребенку </a:t>
            </a:r>
            <a:r>
              <a:rPr lang="ru-RU" sz="2000" dirty="0">
                <a:solidFill>
                  <a:schemeClr val="tx1"/>
                </a:solidFill>
              </a:rPr>
              <a:t>не следует давать частной информации о себе (фамилию, номер телефона, адрес, номер школы) без разрешения </a:t>
            </a:r>
            <a:r>
              <a:rPr lang="ru-RU" sz="2000" dirty="0" smtClean="0">
                <a:solidFill>
                  <a:schemeClr val="tx1"/>
                </a:solidFill>
              </a:rPr>
              <a:t>родителей.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246461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27784" y="2636912"/>
            <a:ext cx="637337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Не разрешайте ребенку предоставлять личную информацию через Интернет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4357694"/>
            <a:ext cx="8384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Ребенку нужно знать, что нельзя через Интернет давать сведения о своем имени, возрасте, номере телефона, номере школы или домашнем адресе, и т.д. Убедитесь, что у него нет доступа к номеру кредитной карты или банковским данным. Научите ребенка использовать прозвища (</a:t>
            </a:r>
            <a:r>
              <a:rPr lang="ru-RU" sz="2000" dirty="0" err="1" smtClean="0"/>
              <a:t>ники</a:t>
            </a:r>
            <a:r>
              <a:rPr lang="ru-RU" sz="2000" dirty="0" smtClean="0"/>
              <a:t>) при общении через Интернет: анонимность - отличный способ защиты. Не выкладывайте фотографии ребенка на </a:t>
            </a:r>
            <a:r>
              <a:rPr lang="ru-RU" sz="2000" dirty="0" err="1" smtClean="0"/>
              <a:t>веб-страницах</a:t>
            </a:r>
            <a:r>
              <a:rPr lang="ru-RU" sz="2000" dirty="0" smtClean="0"/>
              <a:t> или публичных форумах.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28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80920" cy="1143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FF0000"/>
                </a:solidFill>
              </a:rPr>
              <a:t>Интернет позволяет вам: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352928" cy="41044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• </a:t>
            </a:r>
            <a:r>
              <a:rPr lang="ru-RU" sz="2800" dirty="0" smtClean="0"/>
              <a:t>общаться </a:t>
            </a:r>
            <a:r>
              <a:rPr lang="ru-RU" sz="2800" dirty="0"/>
              <a:t>с друзьями, семьей, коллегами;</a:t>
            </a:r>
          </a:p>
          <a:p>
            <a:pPr marL="0" indent="0" algn="just">
              <a:buNone/>
            </a:pPr>
            <a:r>
              <a:rPr lang="ru-RU" sz="2800" dirty="0"/>
              <a:t>•получать доступ к информации и развлечениям;</a:t>
            </a:r>
          </a:p>
          <a:p>
            <a:pPr marL="0" indent="0" algn="just">
              <a:buNone/>
            </a:pPr>
            <a:r>
              <a:rPr lang="ru-RU" sz="2800" dirty="0"/>
              <a:t>•учиться, встречаться </a:t>
            </a:r>
            <a:r>
              <a:rPr lang="ru-RU" sz="2800" dirty="0" smtClean="0"/>
              <a:t>с </a:t>
            </a:r>
            <a:r>
              <a:rPr lang="ru-RU" sz="2800" dirty="0"/>
              <a:t>людьми и узнавать новое.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834190"/>
            <a:ext cx="42164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3888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75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875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250588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/>
          <a:lstStyle/>
          <a:p>
            <a:pPr marL="45720" lvl="0" indent="0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открывать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письма электронной почты, файлы или Web-страницы, полученные от людей, которые не знакомы или не внушают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доверия.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99792" y="2863990"/>
            <a:ext cx="633670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Оградите ребенка от ненадлежащего веб-содержимого.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79" y="4509120"/>
            <a:ext cx="84943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Научите его, как следует поступать при столкновении с подозрительным материалом, расскажите, что не нужно нажимать на ссылки в электронных сообщениях от неизвестных источников, открывать различные вложения. Такие ссылки могут вести на нежелательные сайты, или содержать вирусы, которые заразят Ваш компьютер. Удаляйте с Вашего компьютера следы информации, которую нежелательно обнаружить Вашему ребенку.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81135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14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xmlns="" val="314995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403648"/>
            <a:ext cx="8229600" cy="4920952"/>
          </a:xfrm>
          <a:prstGeom prst="rect">
            <a:avLst/>
          </a:prstGeom>
        </p:spPr>
        <p:txBody>
          <a:bodyPr/>
          <a:lstStyle/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Встреча </a:t>
            </a:r>
            <a:r>
              <a:rPr lang="ru-RU" sz="2000" dirty="0">
                <a:solidFill>
                  <a:schemeClr val="tx1"/>
                </a:solidFill>
              </a:rPr>
              <a:t>в реальной жизни со знакомыми по Интернет-общению не является очень хорошей идеей, поскольку люди могут быть разными в электронном общении и при реальной встрече, и, если ребенок желает встретиться с ними, родителям следует пойти на первую встречу </a:t>
            </a:r>
            <a:r>
              <a:rPr lang="ru-RU" sz="2000" dirty="0" smtClean="0">
                <a:solidFill>
                  <a:schemeClr val="tx1"/>
                </a:solidFill>
              </a:rPr>
              <a:t>вместе.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71810"/>
            <a:ext cx="19288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3143248"/>
            <a:ext cx="614366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Ребенок должен понять, что его виртуальный собеседник может выдавать себя за другого.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653136"/>
            <a:ext cx="8176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Отсутствием возможности видеть и слышать других пользователей легко воспользоваться. И 10-летний друг Вашего ребенка по чату в реальности может оказаться злоумышленником. Поэтому запретите ребенку назначать встречи с виртуальными знакомыми.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78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xmlns="" val="238902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767" y="1052736"/>
            <a:ext cx="842493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Посещайте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Интернет вместе с детьми. Поощряйте ваших детей делиться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вами их успехами и неудачами в деле освоения Интернет;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Объясните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детям, что если 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что-либо беспокоит их, то им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 следует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не скрывать этого, а поделиться с вами своим беспокойством;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Составьте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список правил работы детей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помните,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лучше твердое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«нет», чем неуверенное «да».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ограничения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минимальны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но зато действовать всегда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оговорок.</a:t>
            </a:r>
          </a:p>
          <a:p>
            <a:pPr algn="just"/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Объясните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ребенку, что при общении в чатах, использовании программ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мгновенного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обмена сообщениями (типа ICQ,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Microsoft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Messenger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и т.д.),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использовании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он-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лайн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игр и других ситуациях, требующих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регистрации, нельзя использовать реальное имя, помогите вашему </a:t>
            </a:r>
          </a:p>
          <a:p>
            <a:pPr algn="just"/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ребенку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выбрать регистрационное имя, не содержащее никакой личной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информации.</a:t>
            </a: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5</a:t>
            </a:r>
            <a:r>
              <a:rPr lang="ru-RU" sz="2000" dirty="0" smtClean="0">
                <a:latin typeface="Times New Roman"/>
                <a:ea typeface="Times New Roman"/>
              </a:rPr>
              <a:t>. Объясните </a:t>
            </a:r>
            <a:r>
              <a:rPr lang="ru-RU" sz="2000" dirty="0">
                <a:latin typeface="Times New Roman"/>
                <a:ea typeface="Times New Roman"/>
              </a:rPr>
              <a:t>ребенку, что нельзя выдавать свои личные данные, такие как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домашний </a:t>
            </a:r>
            <a:r>
              <a:rPr lang="ru-RU" sz="2000" dirty="0">
                <a:latin typeface="Times New Roman"/>
                <a:ea typeface="Times New Roman"/>
              </a:rPr>
              <a:t>адрес, номер телефона и любую другую личную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информацию</a:t>
            </a:r>
            <a:r>
              <a:rPr lang="ru-RU" sz="2000" dirty="0">
                <a:latin typeface="Times New Roman"/>
                <a:ea typeface="Times New Roman"/>
              </a:rPr>
              <a:t>, например, номер школы, класс, любимое место прогулки,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время </a:t>
            </a:r>
            <a:r>
              <a:rPr lang="ru-RU" sz="2000" dirty="0">
                <a:latin typeface="Times New Roman"/>
                <a:ea typeface="Times New Roman"/>
              </a:rPr>
              <a:t>возвращения домой, место работы отца или матери и </a:t>
            </a:r>
            <a:r>
              <a:rPr lang="ru-RU" sz="2000" dirty="0" err="1">
                <a:latin typeface="Times New Roman"/>
                <a:ea typeface="Times New Roman"/>
              </a:rPr>
              <a:t>т.д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Рекомендации родителям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407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170" y="980728"/>
            <a:ext cx="8655317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6"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Объясните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своему ребенку, что  как и в реальной жизни 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 Интернете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нет разницы между неправильными и правильными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поступками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7"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Научите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ваших детей уважать собеседников 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Интернете.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Убедитесь, что они понимают, что правила хорошего тона действуют одинаково 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 в реальной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жизни;</a:t>
            </a:r>
            <a:endParaRPr lang="ru-RU" sz="2000" dirty="0" smtClean="0">
              <a:latin typeface="Calibri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7"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Скажите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им, что никогда не стоит встречаться с друзьями из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Интернета.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Ведь люди могут оказаться совсем не теми, за кого себя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выдают;</a:t>
            </a:r>
            <a:endParaRPr lang="ru-RU" sz="2000" dirty="0" smtClean="0">
              <a:latin typeface="Calibri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7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Объясните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далеко не все, что можно увидеть в Интернете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     правда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При сомнениях, пусть лучше уточнит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вас.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подключением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должен находиться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общей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комнате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Приучите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себя знакомиться с сайтами, которые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посещают ваши дети.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 Используйте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современные программы, которые предоставляют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возможность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фильтрации содержимого сайтов,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контролировать    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места посещения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деятельность там.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Рекомендации родителям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8379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530" y="188640"/>
            <a:ext cx="736588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219200"/>
            <a:ext cx="8640960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Power Spy 2008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http://www.securitylab.ru/software/301944.php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0658" name="Picture 2" descr="SNAG-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39386"/>
            <a:ext cx="4575599" cy="378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942" y="2928934"/>
            <a:ext cx="36775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Программу удобно использовать, чтобы узнать, чем заняты дети в отсутствие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86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2718" y="1124744"/>
            <a:ext cx="8548412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iProtectYou</a:t>
            </a:r>
            <a:r>
              <a:rPr lang="en-US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Pro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http://soft.mail.ru/program_page.php?grp=5382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1682" name="Picture 2" descr="51021c813e17e48872b639aa8a055600">
            <a:hlinkClick r:id="rId3" tooltip="&quot;iProtectYou Pro 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92896"/>
            <a:ext cx="4546388" cy="36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32040" y="3000371"/>
            <a:ext cx="39290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Программа-фильтр интернета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позволяет родителям </a:t>
            </a:r>
            <a:r>
              <a:rPr lang="ru-RU" sz="2000" dirty="0" smtClean="0"/>
              <a:t>ограничивать  </a:t>
            </a:r>
            <a:r>
              <a:rPr lang="ru-RU" sz="2000" dirty="0"/>
              <a:t>по разным параметрам сайты, </a:t>
            </a:r>
            <a:endParaRPr lang="ru-RU" sz="2000" dirty="0" smtClean="0"/>
          </a:p>
          <a:p>
            <a:r>
              <a:rPr lang="ru-RU" sz="2000" dirty="0" smtClean="0"/>
              <a:t>просматриваемые </a:t>
            </a:r>
            <a:r>
              <a:rPr lang="ru-RU" sz="2000" dirty="0"/>
              <a:t>детьми. 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50530" y="188640"/>
            <a:ext cx="736588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mtClean="0"/>
              <a:t>Программы-фильтры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2169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214422"/>
            <a:ext cx="8750776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 err="1">
                <a:solidFill>
                  <a:srgbClr val="FF0000"/>
                </a:solidFill>
              </a:rPr>
              <a:t>KidsControl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  <a:hlinkClick r:id="rId2"/>
              </a:rPr>
              <a:t>http://soft.mail.ru/program_page.php?grp=47967</a:t>
            </a:r>
            <a:r>
              <a:rPr lang="en-US" sz="2800" b="1" dirty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800" dirty="0"/>
          </a:p>
        </p:txBody>
      </p:sp>
      <p:pic>
        <p:nvPicPr>
          <p:cNvPr id="95234" name="Picture 2" descr="SNAG-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564904"/>
            <a:ext cx="52006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86446" y="3143248"/>
            <a:ext cx="27860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Предназначение </a:t>
            </a:r>
            <a:r>
              <a:rPr lang="ru-RU" sz="2400" dirty="0" err="1"/>
              <a:t>KidsControl</a:t>
            </a:r>
            <a:r>
              <a:rPr lang="ru-RU" sz="2400" dirty="0"/>
              <a:t> – контроль времени, которое ребенок проводит в интернете.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50530" y="188640"/>
            <a:ext cx="736588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mtClean="0"/>
              <a:t>Программы-фильтры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078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221536"/>
            <a:ext cx="5256584" cy="36065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496944" cy="561662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Интернет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является прекрасным источником для новых знаний, помогает в учебе, занимает досуг. Но в то же время, 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Сеть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таит в себе много опасностей. </a:t>
            </a:r>
            <a:r>
              <a:rPr lang="ru-RU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Обязательно нужно поговорить с детьми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объяснить, что могут возникать различные неприятные ситуации и то, как из них лучшим образом выходить.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Помните, что безопасность ваших детей в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Интернете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90%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зависит от  вас.</a:t>
            </a:r>
            <a:endParaRPr lang="ru-RU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506708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214422"/>
            <a:ext cx="8692428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CYBERsitter</a:t>
            </a:r>
            <a:r>
              <a:rPr lang="en-US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http://www.securitylab.ru/software/240522.php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96258" name="Picture 2" descr="SNAG-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82372"/>
            <a:ext cx="4482397" cy="116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60032" y="3214686"/>
            <a:ext cx="3960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CYBERSitter</a:t>
            </a:r>
            <a:r>
              <a:rPr lang="ru-RU" sz="2400" dirty="0"/>
              <a:t> дает взрослым возможность ограничивать доступ детей к нежелательным ресурсам в </a:t>
            </a:r>
            <a:r>
              <a:rPr lang="ru-RU" sz="2400" dirty="0" err="1"/>
              <a:t>Internet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2271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214422"/>
            <a:ext cx="8750206" cy="4014778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sz="4000" b="1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КиберМама</a:t>
            </a:r>
            <a:r>
              <a:rPr lang="ru-RU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1.0b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http://www.securitylab.ru/software/273998.php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97282" name="Picture 2" descr="SNAG-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47693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5816" y="2678542"/>
            <a:ext cx="38164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КиберМама</a:t>
            </a:r>
            <a:r>
              <a:rPr lang="ru-RU" sz="1600" dirty="0"/>
              <a:t> проследит за временем работы, предупредит ребенка о том, что скоро ему нужно будет отдохнуть и приостановит работу компьютера, когда заданное вами время истечет.</a:t>
            </a:r>
          </a:p>
          <a:p>
            <a:r>
              <a:rPr lang="ru-RU" sz="1600" dirty="0" err="1"/>
              <a:t>КиберМама</a:t>
            </a:r>
            <a:r>
              <a:rPr lang="ru-RU" sz="1600" dirty="0"/>
              <a:t> поддерживает следующие возможности: </a:t>
            </a:r>
          </a:p>
          <a:p>
            <a:r>
              <a:rPr lang="en-US" sz="1600" dirty="0" smtClean="0"/>
              <a:t>- </a:t>
            </a:r>
            <a:r>
              <a:rPr lang="ru-RU" sz="1600" dirty="0" smtClean="0"/>
              <a:t>Ограничение </a:t>
            </a:r>
            <a:r>
              <a:rPr lang="ru-RU" sz="1600" dirty="0"/>
              <a:t>по суммарному времени работы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Поддержка </a:t>
            </a:r>
            <a:r>
              <a:rPr lang="ru-RU" sz="1600" dirty="0"/>
              <a:t>перерывов в работе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Поддержка </a:t>
            </a:r>
            <a:r>
              <a:rPr lang="ru-RU" sz="1600" dirty="0"/>
              <a:t>разрешенных интервалов работы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Возможность </a:t>
            </a:r>
            <a:r>
              <a:rPr lang="ru-RU" sz="1600" dirty="0"/>
              <a:t>запрета интернета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Возможность </a:t>
            </a:r>
            <a:r>
              <a:rPr lang="ru-RU" sz="1600" dirty="0"/>
              <a:t>запрета игр/программ </a:t>
            </a:r>
          </a:p>
          <a:p>
            <a:r>
              <a:rPr lang="en-US" sz="1600" b="1" dirty="0"/>
              <a:t> 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78472739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440160"/>
          </a:xfrm>
        </p:spPr>
        <p:txBody>
          <a:bodyPr/>
          <a:lstStyle/>
          <a:p>
            <a:pPr algn="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Защитите свой компьютер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74848" y="1772816"/>
            <a:ext cx="8445624" cy="3456384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Регулярно обновляйте операционную систему.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Используйте антивирусную программу.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Применяйте брандмауэр.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Создавайте резервные копии важных файлов.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Будьте осторожны при загрузке содержимого.</a:t>
            </a:r>
          </a:p>
          <a:p>
            <a:endParaRPr lang="ru-RU" dirty="0"/>
          </a:p>
        </p:txBody>
      </p:sp>
      <p:pic>
        <p:nvPicPr>
          <p:cNvPr id="4" name="Рисунок 3" descr="http://www.microsoft.com/eesti/haridus/veebivend/koomiksid/rus/html/img/fp_suojaudu_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0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Настя и Женя\Мои документы\Мои рисунки\Коллекция картинок (Microsoft)\значки и флаги\j042420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45224"/>
            <a:ext cx="1037233" cy="1174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410128" cy="1143000"/>
          </a:xfrm>
        </p:spPr>
        <p:txBody>
          <a:bodyPr/>
          <a:lstStyle/>
          <a:p>
            <a:pPr algn="l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Защитите себя в Интернете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79512" y="1628800"/>
            <a:ext cx="8461448" cy="3888432"/>
          </a:xfrm>
          <a:prstGeom prst="rect">
            <a:avLst/>
          </a:prstGeo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осторожностью разглашайте 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личную информацию.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Думайте о том, с кем разговариваете.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Помните, что в Интернете не вся 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информация надежна и не все 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пользователи откровенны.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http://www.microsoft.com/eesti/haridus/veebivend/koomiksid/rus/html/img/fp_suojaudu_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88640"/>
            <a:ext cx="718433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Documents and Settings\Настя и Женя\Мои документы\Мои рисунки\Коллекция картинок (Microsoft)\значки и флаги\mqu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992327"/>
            <a:ext cx="643930" cy="1237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90652" cy="1143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Соблюдайте правила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556792"/>
            <a:ext cx="9144000" cy="3240361"/>
          </a:xfrm>
          <a:prstGeom prst="rect">
            <a:avLst/>
          </a:prstGeo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Закону необходимо подчиняться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даже в Интернете.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работе в Интернете не забывайте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заботиться об остальных так же, как 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себе.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http://www.microsoft.com/eesti/haridus/veebivend/koomiksid/rus/html/img/fp_suojaudu_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332656"/>
            <a:ext cx="64642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Настя и Женя\Мои документы\Мои рисунки\Коллекция картинок (Microsoft)\люди\j043392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869160"/>
            <a:ext cx="1704975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332656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/>
              <a:t>И в </a:t>
            </a:r>
            <a:r>
              <a:rPr lang="ru-RU" sz="5400" dirty="0" smtClean="0"/>
              <a:t>заключение</a:t>
            </a:r>
            <a:endParaRPr lang="ru-RU" sz="54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539552" y="1844824"/>
            <a:ext cx="7992888" cy="4050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Надеюсь, что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предоставленная информация, помогающая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узнать об опасностях в Интернете и о том, как им противостоять будет в дальнейшем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полезн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вам и вашим детям!</a:t>
            </a:r>
          </a:p>
          <a:p>
            <a:pPr marL="45720" indent="0">
              <a:buNone/>
            </a:pP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3943952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4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7632848" cy="1143000"/>
          </a:xfrm>
        </p:spPr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lang="ru-RU" sz="4800" dirty="0" smtClean="0">
                <a:solidFill>
                  <a:srgbClr val="11B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dirty="0" smtClean="0">
                <a:solidFill>
                  <a:srgbClr val="11B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200" i="1" kern="0" dirty="0">
                <a:solidFill>
                  <a:srgbClr val="FF0000"/>
                </a:solidFill>
                <a:latin typeface="Arial"/>
              </a:rPr>
              <a:t>Федеральный закон № 436-ФЗ</a:t>
            </a:r>
            <a:endParaRPr lang="ru-RU" sz="4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6516216" cy="5184576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i="1" kern="0" dirty="0">
                <a:solidFill>
                  <a:srgbClr val="92D050"/>
                </a:solidFill>
                <a:latin typeface="Arial"/>
              </a:rPr>
              <a:t> </a:t>
            </a:r>
            <a:r>
              <a:rPr lang="ru-RU" sz="2400" b="1" i="1" kern="0" dirty="0" smtClean="0">
                <a:solidFill>
                  <a:srgbClr val="92D050"/>
                </a:solidFill>
                <a:latin typeface="Arial"/>
              </a:rPr>
              <a:t>   «О </a:t>
            </a:r>
            <a:r>
              <a:rPr lang="ru-RU" sz="2400" b="1" i="1" kern="0" dirty="0">
                <a:solidFill>
                  <a:srgbClr val="92D050"/>
                </a:solidFill>
                <a:latin typeface="Arial"/>
              </a:rPr>
              <a:t>защите детей от информации, причиняющей вред их здоровью и развитию»</a:t>
            </a:r>
            <a:r>
              <a:rPr lang="ru-RU" sz="2400" kern="0" dirty="0">
                <a:solidFill>
                  <a:srgbClr val="92D050"/>
                </a:solidFill>
                <a:latin typeface="Arial"/>
              </a:rPr>
              <a:t>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Устанавливает правила </a:t>
            </a:r>
            <a:r>
              <a:rPr lang="ru-RU" sz="2400" b="1" kern="0" dirty="0" err="1">
                <a:solidFill>
                  <a:srgbClr val="000066"/>
                </a:solidFill>
                <a:latin typeface="Arial"/>
              </a:rPr>
              <a:t>медиабезопасности</a:t>
            </a: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 детей при обороте на территории России продукции средств массовой информации, печатной, аудиовизуальной продукции на любых видах носителей, программ для ЭВМ и баз данных, а также информации, размещаемой в информационно-телекоммуникационных сетях и сетях подвижной радиотелефонной связи.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1840051"/>
            <a:ext cx="2405745" cy="2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63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3" y="548680"/>
            <a:ext cx="896448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i="1" dirty="0" smtClean="0">
                <a:solidFill>
                  <a:srgbClr val="FF0000"/>
                </a:solidFill>
              </a:rPr>
              <a:t>Информационная безопасность детей</a:t>
            </a:r>
            <a:endParaRPr lang="ru-RU" sz="3600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5688632" cy="4824536"/>
          </a:xfrm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это состояние защищенности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детей, при котором отсутствует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риск, связанный с причинением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информацией, в том числе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распространяемой в сети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Интернет, вреда их здоровью,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физическому, психическому,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духовному и нравственному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развитию</a:t>
            </a:r>
            <a:r>
              <a:rPr lang="ru-RU" sz="2400" kern="0" dirty="0">
                <a:solidFill>
                  <a:srgbClr val="000066"/>
                </a:solidFill>
                <a:latin typeface="Arial"/>
              </a:rPr>
              <a:t>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(Федеральный закон от 29.12.2010 №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436-ФЗ "О защите детей от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информации, причиняющей вред их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здоровью и развитию"). </a:t>
            </a:r>
            <a:endParaRPr lang="ru-RU" sz="2400" i="1" kern="0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496072"/>
            <a:ext cx="3096344" cy="31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836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712968" cy="114300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</a:rPr>
              <a:t>Какие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 опасности 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</a:rPr>
              <a:t>подстерегают </a:t>
            </a:r>
            <a:r>
              <a:rPr lang="ru-RU" sz="4000" dirty="0">
                <a:solidFill>
                  <a:srgbClr val="FF0000"/>
                </a:solidFill>
                <a:latin typeface="Times New Roman" pitchFamily="18" charset="0"/>
              </a:rPr>
              <a:t>в сети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0" y="1196752"/>
            <a:ext cx="2411760" cy="1368152"/>
          </a:xfrm>
          <a:prstGeom prst="wedgeRoundRectCallout">
            <a:avLst>
              <a:gd name="adj1" fmla="val 87537"/>
              <a:gd name="adj2" fmla="val 9720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Неподходящая по возрасту информация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156325" y="1052513"/>
            <a:ext cx="2592388" cy="1584325"/>
          </a:xfrm>
          <a:prstGeom prst="wedgeRoundRectCallout">
            <a:avLst>
              <a:gd name="adj1" fmla="val -84662"/>
              <a:gd name="adj2" fmla="val 7956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Покупка потенциально опасных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товаров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0" y="2924944"/>
            <a:ext cx="3347864" cy="1584498"/>
          </a:xfrm>
          <a:prstGeom prst="wedgeEllipseCallout">
            <a:avLst>
              <a:gd name="adj1" fmla="val 69532"/>
              <a:gd name="adj2" fmla="val 887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Притеснения со стороны других пользователей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5759450" y="3284538"/>
            <a:ext cx="3384550" cy="1008062"/>
          </a:xfrm>
          <a:prstGeom prst="wedgeEllipseCallout">
            <a:avLst>
              <a:gd name="adj1" fmla="val -60366"/>
              <a:gd name="adj2" fmla="val -351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Выдача важной информации</a:t>
            </a:r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5508104" y="4941888"/>
            <a:ext cx="3456384" cy="1366837"/>
          </a:xfrm>
          <a:prstGeom prst="cloudCallout">
            <a:avLst>
              <a:gd name="adj1" fmla="val -62074"/>
              <a:gd name="adj2" fmla="val -8031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Киберманьяки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0" y="5013325"/>
            <a:ext cx="3419872" cy="1584325"/>
          </a:xfrm>
          <a:prstGeom prst="cloudCallout">
            <a:avLst>
              <a:gd name="adj1" fmla="val 48954"/>
              <a:gd name="adj2" fmla="val -761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Обман при покупке товара через Интернет</a:t>
            </a: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2276475"/>
            <a:ext cx="1863725" cy="30241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  <p:bldP spid="4103" grpId="0" animBg="1"/>
      <p:bldP spid="4104" grpId="0" animBg="1"/>
      <p:bldP spid="410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848872" cy="114300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sz="4000" dirty="0">
                <a:solidFill>
                  <a:srgbClr val="FF0000"/>
                </a:solidFill>
                <a:latin typeface="Times New Roman" pitchFamily="18" charset="0"/>
              </a:rPr>
              <a:t>Какими способами можно общаться находясь в сети Интернет?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 rot="-1414809">
            <a:off x="152552" y="1873557"/>
            <a:ext cx="4073868" cy="2239113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Социальные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сети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 rot="2129543">
            <a:off x="4883881" y="1789888"/>
            <a:ext cx="3024187" cy="2290229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Чаты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 rot="-1136218">
            <a:off x="5378813" y="3897479"/>
            <a:ext cx="3024187" cy="2459964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Форумы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 rot="-1537775">
            <a:off x="582626" y="4410816"/>
            <a:ext cx="3024187" cy="1885904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ICQ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rot="1130162">
            <a:off x="2945982" y="2914880"/>
            <a:ext cx="3024188" cy="2472743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Skype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  <p:bldP spid="102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23728" y="1916832"/>
            <a:ext cx="6840760" cy="4410824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ClrTx/>
              <a:buSzTx/>
              <a:buNone/>
            </a:pPr>
            <a:endParaRPr lang="ru-RU" sz="3200" dirty="0">
              <a:solidFill>
                <a:prstClr val="black"/>
              </a:solidFill>
              <a:latin typeface="Calibri"/>
            </a:endParaRPr>
          </a:p>
          <a:p>
            <a:pPr marL="45720" indent="0">
              <a:buNone/>
            </a:pPr>
            <a:r>
              <a:rPr lang="ru-RU" sz="3200" b="1" i="1" dirty="0">
                <a:solidFill>
                  <a:srgbClr val="FF0000"/>
                </a:solidFill>
              </a:rPr>
              <a:t>Даже случайный клик по всплывшему баннеру или переход по ссылке может привести на сайт с опасным содержимым!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462931"/>
            <a:ext cx="1352838" cy="12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515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2276872"/>
            <a:ext cx="6120680" cy="3474720"/>
          </a:xfrm>
        </p:spPr>
        <p:txBody>
          <a:bodyPr/>
          <a:lstStyle/>
          <a:p>
            <a:pPr marL="45720" indent="0" fontAlgn="t">
              <a:buNone/>
            </a:pPr>
            <a:r>
              <a:rPr lang="ru-RU" sz="2800" b="1" i="1" dirty="0">
                <a:solidFill>
                  <a:srgbClr val="CC00CC"/>
                </a:solidFill>
              </a:rPr>
              <a:t> </a:t>
            </a:r>
            <a:r>
              <a:rPr lang="ru-RU" sz="2800" b="1" i="1" dirty="0" smtClean="0">
                <a:solidFill>
                  <a:srgbClr val="CC00CC"/>
                </a:solidFill>
              </a:rPr>
              <a:t>      </a:t>
            </a:r>
            <a:r>
              <a:rPr lang="ru-RU" sz="2800" b="1" i="1" u="sng" dirty="0" smtClean="0">
                <a:solidFill>
                  <a:srgbClr val="CC00CC"/>
                </a:solidFill>
              </a:rPr>
              <a:t>Порнография</a:t>
            </a:r>
            <a:endParaRPr lang="ru-RU" sz="2800" b="1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Опасна избыточной информацией и грубым, часто извращенным, натурализмом. Мешает развитию естественных эмоциональных привязанностей.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0" y="2924944"/>
            <a:ext cx="2563591" cy="18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8411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864</TotalTime>
  <Words>1360</Words>
  <Application>Microsoft Office PowerPoint</Application>
  <PresentationFormat>Экран (4:3)</PresentationFormat>
  <Paragraphs>166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Воздушный поток</vt:lpstr>
      <vt:lpstr>Родительское собрание</vt:lpstr>
      <vt:lpstr>Интернет позволяет вам:</vt:lpstr>
      <vt:lpstr>Слайд 3</vt:lpstr>
      <vt:lpstr>Федеральный закон № 436-ФЗ</vt:lpstr>
      <vt:lpstr>Информационная безопасность детей</vt:lpstr>
      <vt:lpstr>Какие  опасности  подстерегают в сети</vt:lpstr>
      <vt:lpstr>Какими способами можно общаться находясь в сети Интернет?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Интернет - зависимость</vt:lpstr>
      <vt:lpstr>Слайд 16</vt:lpstr>
      <vt:lpstr>Об информационной безопасности</vt:lpstr>
      <vt:lpstr>5 правил относительно электронной почты: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Программы-фильтры</vt:lpstr>
      <vt:lpstr>Слайд 28</vt:lpstr>
      <vt:lpstr>Слайд 29</vt:lpstr>
      <vt:lpstr>Программы-фильтры</vt:lpstr>
      <vt:lpstr>Программы-фильтры</vt:lpstr>
      <vt:lpstr>Защитите свой компьютер</vt:lpstr>
      <vt:lpstr>Защитите себя в Интернете</vt:lpstr>
      <vt:lpstr>Соблюдайте правила</vt:lpstr>
      <vt:lpstr>И в заключение</vt:lpstr>
      <vt:lpstr>Спасибо за внимание!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User</dc:creator>
  <cp:lastModifiedBy>Наталия</cp:lastModifiedBy>
  <cp:revision>39</cp:revision>
  <dcterms:created xsi:type="dcterms:W3CDTF">2012-11-16T17:12:02Z</dcterms:created>
  <dcterms:modified xsi:type="dcterms:W3CDTF">2014-03-07T10:54:58Z</dcterms:modified>
</cp:coreProperties>
</file>