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671425" cy="7127875"/>
  <p:notesSz cx="9144000" cy="6858000"/>
  <p:defaultTextStyle>
    <a:defPPr>
      <a:defRPr lang="ru-RU"/>
    </a:defPPr>
    <a:lvl1pPr marL="0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1pPr>
    <a:lvl2pPr marL="475168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2pPr>
    <a:lvl3pPr marL="950336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3pPr>
    <a:lvl4pPr marL="1425504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4pPr>
    <a:lvl5pPr marL="1900672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5pPr>
    <a:lvl6pPr marL="2375840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6pPr>
    <a:lvl7pPr marL="2851008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7pPr>
    <a:lvl8pPr marL="3326176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8pPr>
    <a:lvl9pPr marL="3801344" algn="l" defTabSz="950336" rtl="0" eaLnBrk="1" latinLnBrk="0" hangingPunct="1">
      <a:defRPr sz="187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-96" y="-156"/>
      </p:cViewPr>
      <p:guideLst>
        <p:guide orient="horz" pos="2245"/>
        <p:guide pos="39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800"/>
            <a:ext cx="12671425" cy="7136675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6329" y="2499157"/>
            <a:ext cx="8072355" cy="1711087"/>
          </a:xfrm>
        </p:spPr>
        <p:txBody>
          <a:bodyPr anchor="b">
            <a:noAutofit/>
          </a:bodyPr>
          <a:lstStyle>
            <a:lvl1pPr algn="r">
              <a:defRPr sz="5612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329" y="4210241"/>
            <a:ext cx="8072355" cy="114006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75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0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5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0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1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6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80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970" y="633589"/>
            <a:ext cx="8934714" cy="3537538"/>
          </a:xfrm>
        </p:spPr>
        <p:txBody>
          <a:bodyPr anchor="ctr">
            <a:normAutofit/>
          </a:bodyPr>
          <a:lstStyle>
            <a:lvl1pPr algn="l">
              <a:defRPr sz="457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3970" y="4646319"/>
            <a:ext cx="8934714" cy="1632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87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751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2pPr>
            <a:lvl3pPr marL="950336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3pPr>
            <a:lvl4pPr marL="142550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4pPr>
            <a:lvl5pPr marL="1900672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5pPr>
            <a:lvl6pPr marL="2375840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6pPr>
            <a:lvl7pPr marL="2851008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7pPr>
            <a:lvl8pPr marL="332617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8pPr>
            <a:lvl9pPr marL="380134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202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957" y="633589"/>
            <a:ext cx="8412419" cy="3141545"/>
          </a:xfrm>
        </p:spPr>
        <p:txBody>
          <a:bodyPr anchor="ctr">
            <a:normAutofit/>
          </a:bodyPr>
          <a:lstStyle>
            <a:lvl1pPr algn="l">
              <a:defRPr sz="457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19860" y="3775134"/>
            <a:ext cx="7508613" cy="39599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6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75168" indent="0">
              <a:buFontTx/>
              <a:buNone/>
              <a:defRPr/>
            </a:lvl2pPr>
            <a:lvl3pPr marL="950336" indent="0">
              <a:buFontTx/>
              <a:buNone/>
              <a:defRPr/>
            </a:lvl3pPr>
            <a:lvl4pPr marL="1425504" indent="0">
              <a:buFontTx/>
              <a:buNone/>
              <a:defRPr/>
            </a:lvl4pPr>
            <a:lvl5pPr marL="190067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3970" y="4646319"/>
            <a:ext cx="8934714" cy="1632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87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751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2pPr>
            <a:lvl3pPr marL="950336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3pPr>
            <a:lvl4pPr marL="142550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4pPr>
            <a:lvl5pPr marL="1900672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5pPr>
            <a:lvl6pPr marL="2375840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6pPr>
            <a:lvl7pPr marL="2851008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7pPr>
            <a:lvl8pPr marL="332617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8pPr>
            <a:lvl9pPr marL="380134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63178" y="821481"/>
            <a:ext cx="633571" cy="607788"/>
          </a:xfrm>
          <a:prstGeom prst="rect">
            <a:avLst/>
          </a:prstGeom>
        </p:spPr>
        <p:txBody>
          <a:bodyPr vert="horz" lIns="95036" tIns="47518" rIns="95036" bIns="47518" rtlCol="0" anchor="ctr">
            <a:noAutofit/>
          </a:bodyPr>
          <a:lstStyle/>
          <a:p>
            <a:pPr lvl="0"/>
            <a:r>
              <a:rPr lang="en-US" sz="83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42710" y="3000147"/>
            <a:ext cx="633571" cy="607788"/>
          </a:xfrm>
          <a:prstGeom prst="rect">
            <a:avLst/>
          </a:prstGeom>
        </p:spPr>
        <p:txBody>
          <a:bodyPr vert="horz" lIns="95036" tIns="47518" rIns="95036" bIns="47518" rtlCol="0" anchor="ctr">
            <a:noAutofit/>
          </a:bodyPr>
          <a:lstStyle/>
          <a:p>
            <a:pPr lvl="0"/>
            <a:r>
              <a:rPr lang="en-US" sz="83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945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569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970" y="2008015"/>
            <a:ext cx="8934714" cy="2697596"/>
          </a:xfrm>
        </p:spPr>
        <p:txBody>
          <a:bodyPr anchor="b">
            <a:normAutofit/>
          </a:bodyPr>
          <a:lstStyle>
            <a:lvl1pPr algn="l">
              <a:defRPr sz="457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3970" y="4705612"/>
            <a:ext cx="8934714" cy="1573489"/>
          </a:xfrm>
        </p:spPr>
        <p:txBody>
          <a:bodyPr anchor="t">
            <a:normAutofit/>
          </a:bodyPr>
          <a:lstStyle>
            <a:lvl1pPr marL="0" indent="0" algn="l">
              <a:buNone/>
              <a:defRPr sz="187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751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2pPr>
            <a:lvl3pPr marL="950336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3pPr>
            <a:lvl4pPr marL="142550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4pPr>
            <a:lvl5pPr marL="1900672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5pPr>
            <a:lvl6pPr marL="2375840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6pPr>
            <a:lvl7pPr marL="2851008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7pPr>
            <a:lvl8pPr marL="332617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8pPr>
            <a:lvl9pPr marL="380134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6437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957" y="633589"/>
            <a:ext cx="8412419" cy="3141545"/>
          </a:xfrm>
        </p:spPr>
        <p:txBody>
          <a:bodyPr anchor="ctr">
            <a:normAutofit/>
          </a:bodyPr>
          <a:lstStyle>
            <a:lvl1pPr algn="l">
              <a:defRPr sz="457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3967" y="4171127"/>
            <a:ext cx="8934715" cy="5344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9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75168" indent="0">
              <a:buFontTx/>
              <a:buNone/>
              <a:defRPr/>
            </a:lvl2pPr>
            <a:lvl3pPr marL="950336" indent="0">
              <a:buFontTx/>
              <a:buNone/>
              <a:defRPr/>
            </a:lvl3pPr>
            <a:lvl4pPr marL="1425504" indent="0">
              <a:buFontTx/>
              <a:buNone/>
              <a:defRPr/>
            </a:lvl4pPr>
            <a:lvl5pPr marL="190067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3970" y="4705612"/>
            <a:ext cx="8934714" cy="1573489"/>
          </a:xfrm>
        </p:spPr>
        <p:txBody>
          <a:bodyPr anchor="t">
            <a:normAutofit/>
          </a:bodyPr>
          <a:lstStyle>
            <a:lvl1pPr marL="0" indent="0" algn="l">
              <a:buNone/>
              <a:defRPr sz="187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751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2pPr>
            <a:lvl3pPr marL="950336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3pPr>
            <a:lvl4pPr marL="142550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4pPr>
            <a:lvl5pPr marL="1900672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5pPr>
            <a:lvl6pPr marL="2375840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6pPr>
            <a:lvl7pPr marL="2851008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7pPr>
            <a:lvl8pPr marL="332617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8pPr>
            <a:lvl9pPr marL="380134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63178" y="821481"/>
            <a:ext cx="633571" cy="607788"/>
          </a:xfrm>
          <a:prstGeom prst="rect">
            <a:avLst/>
          </a:prstGeom>
        </p:spPr>
        <p:txBody>
          <a:bodyPr vert="horz" lIns="95036" tIns="47518" rIns="95036" bIns="47518" rtlCol="0" anchor="ctr">
            <a:noAutofit/>
          </a:bodyPr>
          <a:lstStyle/>
          <a:p>
            <a:pPr lvl="0"/>
            <a:r>
              <a:rPr lang="en-US" sz="83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42710" y="3000147"/>
            <a:ext cx="633571" cy="607788"/>
          </a:xfrm>
          <a:prstGeom prst="rect">
            <a:avLst/>
          </a:prstGeom>
        </p:spPr>
        <p:txBody>
          <a:bodyPr vert="horz" lIns="95036" tIns="47518" rIns="95036" bIns="47518" rtlCol="0" anchor="ctr">
            <a:noAutofit/>
          </a:bodyPr>
          <a:lstStyle/>
          <a:p>
            <a:pPr lvl="0"/>
            <a:r>
              <a:rPr lang="en-US" sz="83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86865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67" y="633589"/>
            <a:ext cx="8925916" cy="3141545"/>
          </a:xfrm>
        </p:spPr>
        <p:txBody>
          <a:bodyPr anchor="ctr">
            <a:normAutofit/>
          </a:bodyPr>
          <a:lstStyle>
            <a:lvl1pPr algn="l">
              <a:defRPr sz="457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3967" y="4171127"/>
            <a:ext cx="8934715" cy="5344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94">
                <a:solidFill>
                  <a:schemeClr val="accent1"/>
                </a:solidFill>
              </a:defRPr>
            </a:lvl1pPr>
            <a:lvl2pPr marL="475168" indent="0">
              <a:buFontTx/>
              <a:buNone/>
              <a:defRPr/>
            </a:lvl2pPr>
            <a:lvl3pPr marL="950336" indent="0">
              <a:buFontTx/>
              <a:buNone/>
              <a:defRPr/>
            </a:lvl3pPr>
            <a:lvl4pPr marL="1425504" indent="0">
              <a:buFontTx/>
              <a:buNone/>
              <a:defRPr/>
            </a:lvl4pPr>
            <a:lvl5pPr marL="190067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3970" y="4705612"/>
            <a:ext cx="8934714" cy="1573489"/>
          </a:xfrm>
        </p:spPr>
        <p:txBody>
          <a:bodyPr anchor="t">
            <a:normAutofit/>
          </a:bodyPr>
          <a:lstStyle>
            <a:lvl1pPr marL="0" indent="0" algn="l">
              <a:buNone/>
              <a:defRPr sz="187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751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2pPr>
            <a:lvl3pPr marL="950336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3pPr>
            <a:lvl4pPr marL="142550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4pPr>
            <a:lvl5pPr marL="1900672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5pPr>
            <a:lvl6pPr marL="2375840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6pPr>
            <a:lvl7pPr marL="2851008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7pPr>
            <a:lvl8pPr marL="332617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8pPr>
            <a:lvl9pPr marL="380134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7037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2595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80986" y="633589"/>
            <a:ext cx="1356049" cy="5458105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3970" y="633589"/>
            <a:ext cx="7337776" cy="545810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80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4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90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970" y="2807152"/>
            <a:ext cx="8934714" cy="1898460"/>
          </a:xfrm>
        </p:spPr>
        <p:txBody>
          <a:bodyPr anchor="b"/>
          <a:lstStyle>
            <a:lvl1pPr algn="l">
              <a:defRPr sz="4157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3970" y="4705612"/>
            <a:ext cx="8934714" cy="894258"/>
          </a:xfrm>
        </p:spPr>
        <p:txBody>
          <a:bodyPr anchor="t"/>
          <a:lstStyle>
            <a:lvl1pPr marL="0" indent="0" algn="l">
              <a:buNone/>
              <a:defRPr sz="207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751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2pPr>
            <a:lvl3pPr marL="950336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3pPr>
            <a:lvl4pPr marL="142550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4pPr>
            <a:lvl5pPr marL="1900672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5pPr>
            <a:lvl6pPr marL="2375840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6pPr>
            <a:lvl7pPr marL="2851008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7pPr>
            <a:lvl8pPr marL="332617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8pPr>
            <a:lvl9pPr marL="3801344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861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969" y="2245612"/>
            <a:ext cx="4348563" cy="40334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0123" y="2245613"/>
            <a:ext cx="4348562" cy="40334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35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318" y="2246022"/>
            <a:ext cx="4350214" cy="598939"/>
          </a:xfrm>
        </p:spPr>
        <p:txBody>
          <a:bodyPr anchor="b">
            <a:noAutofit/>
          </a:bodyPr>
          <a:lstStyle>
            <a:lvl1pPr marL="0" indent="0">
              <a:buNone/>
              <a:defRPr sz="2494" b="0"/>
            </a:lvl1pPr>
            <a:lvl2pPr marL="475168" indent="0">
              <a:buNone/>
              <a:defRPr sz="2079" b="1"/>
            </a:lvl2pPr>
            <a:lvl3pPr marL="950336" indent="0">
              <a:buNone/>
              <a:defRPr sz="1871" b="1"/>
            </a:lvl3pPr>
            <a:lvl4pPr marL="1425504" indent="0">
              <a:buNone/>
              <a:defRPr sz="1663" b="1"/>
            </a:lvl4pPr>
            <a:lvl5pPr marL="1900672" indent="0">
              <a:buNone/>
              <a:defRPr sz="1663" b="1"/>
            </a:lvl5pPr>
            <a:lvl6pPr marL="2375840" indent="0">
              <a:buNone/>
              <a:defRPr sz="1663" b="1"/>
            </a:lvl6pPr>
            <a:lvl7pPr marL="2851008" indent="0">
              <a:buNone/>
              <a:defRPr sz="1663" b="1"/>
            </a:lvl7pPr>
            <a:lvl8pPr marL="3326176" indent="0">
              <a:buNone/>
              <a:defRPr sz="1663" b="1"/>
            </a:lvl8pPr>
            <a:lvl9pPr marL="3801344" indent="0">
              <a:buNone/>
              <a:defRPr sz="166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2318" y="2844961"/>
            <a:ext cx="4350214" cy="343414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8473" y="2246022"/>
            <a:ext cx="4350209" cy="598939"/>
          </a:xfrm>
        </p:spPr>
        <p:txBody>
          <a:bodyPr anchor="b">
            <a:noAutofit/>
          </a:bodyPr>
          <a:lstStyle>
            <a:lvl1pPr marL="0" indent="0">
              <a:buNone/>
              <a:defRPr sz="2494" b="0"/>
            </a:lvl1pPr>
            <a:lvl2pPr marL="475168" indent="0">
              <a:buNone/>
              <a:defRPr sz="2079" b="1"/>
            </a:lvl2pPr>
            <a:lvl3pPr marL="950336" indent="0">
              <a:buNone/>
              <a:defRPr sz="1871" b="1"/>
            </a:lvl3pPr>
            <a:lvl4pPr marL="1425504" indent="0">
              <a:buNone/>
              <a:defRPr sz="1663" b="1"/>
            </a:lvl4pPr>
            <a:lvl5pPr marL="1900672" indent="0">
              <a:buNone/>
              <a:defRPr sz="1663" b="1"/>
            </a:lvl5pPr>
            <a:lvl6pPr marL="2375840" indent="0">
              <a:buNone/>
              <a:defRPr sz="1663" b="1"/>
            </a:lvl6pPr>
            <a:lvl7pPr marL="2851008" indent="0">
              <a:buNone/>
              <a:defRPr sz="1663" b="1"/>
            </a:lvl7pPr>
            <a:lvl8pPr marL="3326176" indent="0">
              <a:buNone/>
              <a:defRPr sz="1663" b="1"/>
            </a:lvl8pPr>
            <a:lvl9pPr marL="3801344" indent="0">
              <a:buNone/>
              <a:defRPr sz="166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8474" y="2844961"/>
            <a:ext cx="4350208" cy="343414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176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969" y="633589"/>
            <a:ext cx="8934714" cy="13727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954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68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969" y="1557577"/>
            <a:ext cx="4006099" cy="1328776"/>
          </a:xfrm>
        </p:spPr>
        <p:txBody>
          <a:bodyPr anchor="b">
            <a:normAutofit/>
          </a:bodyPr>
          <a:lstStyle>
            <a:lvl1pPr>
              <a:defRPr sz="207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657" y="535187"/>
            <a:ext cx="4691027" cy="574391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3969" y="2886352"/>
            <a:ext cx="4006099" cy="2686152"/>
          </a:xfrm>
        </p:spPr>
        <p:txBody>
          <a:bodyPr>
            <a:normAutofit/>
          </a:bodyPr>
          <a:lstStyle>
            <a:lvl1pPr marL="0" indent="0">
              <a:buNone/>
              <a:defRPr sz="1455"/>
            </a:lvl1pPr>
            <a:lvl2pPr marL="475026" indent="0">
              <a:buNone/>
              <a:defRPr sz="1455"/>
            </a:lvl2pPr>
            <a:lvl3pPr marL="950051" indent="0">
              <a:buNone/>
              <a:defRPr sz="1247"/>
            </a:lvl3pPr>
            <a:lvl4pPr marL="1425077" indent="0">
              <a:buNone/>
              <a:defRPr sz="1039"/>
            </a:lvl4pPr>
            <a:lvl5pPr marL="1900101" indent="0">
              <a:buNone/>
              <a:defRPr sz="1039"/>
            </a:lvl5pPr>
            <a:lvl6pPr marL="2375127" indent="0">
              <a:buNone/>
              <a:defRPr sz="1039"/>
            </a:lvl6pPr>
            <a:lvl7pPr marL="2850152" indent="0">
              <a:buNone/>
              <a:defRPr sz="1039"/>
            </a:lvl7pPr>
            <a:lvl8pPr marL="3325178" indent="0">
              <a:buNone/>
              <a:defRPr sz="1039"/>
            </a:lvl8pPr>
            <a:lvl9pPr marL="3800204" indent="0">
              <a:buNone/>
              <a:defRPr sz="10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35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969" y="4989513"/>
            <a:ext cx="8934713" cy="589040"/>
          </a:xfrm>
        </p:spPr>
        <p:txBody>
          <a:bodyPr anchor="b">
            <a:normAutofit/>
          </a:bodyPr>
          <a:lstStyle>
            <a:lvl1pPr algn="l">
              <a:defRPr sz="2494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3969" y="633589"/>
            <a:ext cx="8934714" cy="3997054"/>
          </a:xfrm>
        </p:spPr>
        <p:txBody>
          <a:bodyPr anchor="t">
            <a:normAutofit/>
          </a:bodyPr>
          <a:lstStyle>
            <a:lvl1pPr marL="0" indent="0" algn="ctr">
              <a:buNone/>
              <a:defRPr sz="1663"/>
            </a:lvl1pPr>
            <a:lvl2pPr marL="475168" indent="0">
              <a:buNone/>
              <a:defRPr sz="1663"/>
            </a:lvl2pPr>
            <a:lvl3pPr marL="950336" indent="0">
              <a:buNone/>
              <a:defRPr sz="1663"/>
            </a:lvl3pPr>
            <a:lvl4pPr marL="1425504" indent="0">
              <a:buNone/>
              <a:defRPr sz="1663"/>
            </a:lvl4pPr>
            <a:lvl5pPr marL="1900672" indent="0">
              <a:buNone/>
              <a:defRPr sz="1663"/>
            </a:lvl5pPr>
            <a:lvl6pPr marL="2375840" indent="0">
              <a:buNone/>
              <a:defRPr sz="1663"/>
            </a:lvl6pPr>
            <a:lvl7pPr marL="2851008" indent="0">
              <a:buNone/>
              <a:defRPr sz="1663"/>
            </a:lvl7pPr>
            <a:lvl8pPr marL="3326176" indent="0">
              <a:buNone/>
              <a:defRPr sz="1663"/>
            </a:lvl8pPr>
            <a:lvl9pPr marL="3801344" indent="0">
              <a:buNone/>
              <a:defRPr sz="166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3969" y="5578553"/>
            <a:ext cx="8934713" cy="700548"/>
          </a:xfrm>
        </p:spPr>
        <p:txBody>
          <a:bodyPr>
            <a:normAutofit/>
          </a:bodyPr>
          <a:lstStyle>
            <a:lvl1pPr marL="0" indent="0">
              <a:buNone/>
              <a:defRPr sz="1247"/>
            </a:lvl1pPr>
            <a:lvl2pPr marL="475168" indent="0">
              <a:buNone/>
              <a:defRPr sz="1247"/>
            </a:lvl2pPr>
            <a:lvl3pPr marL="950336" indent="0">
              <a:buNone/>
              <a:defRPr sz="1039"/>
            </a:lvl3pPr>
            <a:lvl4pPr marL="1425504" indent="0">
              <a:buNone/>
              <a:defRPr sz="935"/>
            </a:lvl4pPr>
            <a:lvl5pPr marL="1900672" indent="0">
              <a:buNone/>
              <a:defRPr sz="935"/>
            </a:lvl5pPr>
            <a:lvl6pPr marL="2375840" indent="0">
              <a:buNone/>
              <a:defRPr sz="935"/>
            </a:lvl6pPr>
            <a:lvl7pPr marL="2851008" indent="0">
              <a:buNone/>
              <a:defRPr sz="935"/>
            </a:lvl7pPr>
            <a:lvl8pPr marL="3326176" indent="0">
              <a:buNone/>
              <a:defRPr sz="935"/>
            </a:lvl8pPr>
            <a:lvl9pPr marL="3801344" indent="0">
              <a:buNone/>
              <a:defRPr sz="93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518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800"/>
            <a:ext cx="12671425" cy="7136675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3969" y="633589"/>
            <a:ext cx="8934714" cy="13727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3969" y="2245613"/>
            <a:ext cx="8934714" cy="4033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88460" y="6279101"/>
            <a:ext cx="947799" cy="379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A7062-CE96-4F0B-B581-4703E43B4DE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969" y="6279101"/>
            <a:ext cx="6545252" cy="379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28473" y="6279101"/>
            <a:ext cx="710210" cy="379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5">
                <a:solidFill>
                  <a:schemeClr val="accent1"/>
                </a:solidFill>
              </a:defRPr>
            </a:lvl1pPr>
          </a:lstStyle>
          <a:p>
            <a:fld id="{AED46B14-DB95-4DDA-ABD9-AFA2BEBFC5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673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</p:sldLayoutIdLst>
  <p:txStyles>
    <p:titleStyle>
      <a:lvl1pPr algn="l" defTabSz="475168" rtl="0" eaLnBrk="1" latinLnBrk="0" hangingPunct="1">
        <a:spcBef>
          <a:spcPct val="0"/>
        </a:spcBef>
        <a:buNone/>
        <a:defRPr sz="374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56376" indent="-356376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72148" indent="-296980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87920" indent="-237584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63088" indent="-237584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38256" indent="-237584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13424" indent="-237584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088592" indent="-237584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563760" indent="-237584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38928" indent="-237584" algn="l" defTabSz="475168" rtl="0" eaLnBrk="1" latinLnBrk="0" hangingPunct="1">
        <a:spcBef>
          <a:spcPts val="103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1pPr>
      <a:lvl2pPr marL="475168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2pPr>
      <a:lvl3pPr marL="950336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3pPr>
      <a:lvl4pPr marL="1425504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4pPr>
      <a:lvl5pPr marL="1900672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5pPr>
      <a:lvl6pPr marL="2375840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6pPr>
      <a:lvl7pPr marL="2851008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7pPr>
      <a:lvl8pPr marL="3326176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8pPr>
      <a:lvl9pPr marL="3801344" algn="l" defTabSz="475168" rtl="0" eaLnBrk="1" latinLnBrk="0" hangingPunct="1">
        <a:defRPr sz="18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6222" b="1" dirty="0"/>
              <a:t>Непредельные углеводороды </a:t>
            </a:r>
            <a:r>
              <a:rPr lang="ru-RU" sz="6222" b="1" dirty="0" err="1"/>
              <a:t>Алкены</a:t>
            </a:r>
            <a:r>
              <a:rPr lang="ru-RU" sz="2640" dirty="0"/>
              <a:t>.</a:t>
            </a:r>
            <a:br>
              <a:rPr lang="ru-RU" sz="2640" dirty="0"/>
            </a:br>
            <a:endParaRPr lang="ru-RU" sz="264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2982" y="4260273"/>
            <a:ext cx="3532910" cy="14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4834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03969" y="633589"/>
            <a:ext cx="8934714" cy="1404000"/>
          </a:xfrm>
        </p:spPr>
        <p:txBody>
          <a:bodyPr/>
          <a:lstStyle/>
          <a:p>
            <a:r>
              <a:rPr lang="ru-RU" dirty="0" smtClean="0"/>
              <a:t>В случае несимметричной  молекулы</a:t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dirty="0" err="1" smtClean="0"/>
              <a:t>алкена</a:t>
            </a:r>
            <a:r>
              <a:rPr lang="ru-RU" dirty="0" smtClean="0"/>
              <a:t> 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092" y="1836193"/>
            <a:ext cx="8614215" cy="5291682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50946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1475" y="-25071"/>
            <a:ext cx="174160" cy="246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6206" tIns="43103" rIns="86206" bIns="4310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62051"/>
            <a:endParaRPr lang="ru-RU" sz="1037" dirty="0">
              <a:solidFill>
                <a:srgbClr val="353D4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http://www.chemel.ru/images/stories/chemistry/org_chem/2/0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855" y="0"/>
            <a:ext cx="9580418" cy="712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7802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Определение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3968" y="1517073"/>
            <a:ext cx="9562249" cy="511232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dirty="0" err="1"/>
              <a:t>Алкены</a:t>
            </a:r>
            <a:r>
              <a:rPr lang="ru-RU" sz="3200" b="1" dirty="0"/>
              <a:t> – это непредельные углеводороды с общей формулой </a:t>
            </a:r>
            <a:r>
              <a:rPr lang="en-US" sz="3200" b="1" dirty="0"/>
              <a:t>CnH2n</a:t>
            </a:r>
            <a:r>
              <a:rPr lang="ru-RU" sz="3200" b="1" dirty="0"/>
              <a:t>,в молекулах которых между атомами углерода имеется одна двойная связь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Пример .</a:t>
            </a:r>
            <a:r>
              <a:rPr lang="en-US" sz="3200" dirty="0"/>
              <a:t>                </a:t>
            </a:r>
            <a:r>
              <a:rPr lang="ru-RU" sz="3200" dirty="0"/>
              <a:t> </a:t>
            </a:r>
            <a:r>
              <a:rPr lang="en-US" sz="2640" b="1" dirty="0"/>
              <a:t>CH2 = CH2     (C</a:t>
            </a:r>
            <a:r>
              <a:rPr lang="en-US" b="1" dirty="0" smtClean="0"/>
              <a:t>2</a:t>
            </a:r>
            <a:r>
              <a:rPr lang="en-US" sz="2640" b="1" dirty="0"/>
              <a:t>H</a:t>
            </a:r>
            <a:r>
              <a:rPr lang="en-US" b="1" dirty="0" smtClean="0"/>
              <a:t>4</a:t>
            </a:r>
            <a:r>
              <a:rPr lang="en-US" sz="2640" b="1" dirty="0"/>
              <a:t>)</a:t>
            </a:r>
          </a:p>
          <a:p>
            <a:r>
              <a:rPr lang="en-US" sz="2640" b="1" dirty="0"/>
              <a:t>                     </a:t>
            </a:r>
            <a:r>
              <a:rPr lang="ru-RU" sz="2640" b="1" dirty="0" smtClean="0"/>
              <a:t>     </a:t>
            </a:r>
            <a:r>
              <a:rPr lang="en-US" sz="2640" b="1" dirty="0" smtClean="0"/>
              <a:t> </a:t>
            </a:r>
            <a:r>
              <a:rPr lang="en-US" sz="2640" b="1" dirty="0"/>
              <a:t>CH3 – CH =CH –CH3   (C</a:t>
            </a:r>
            <a:r>
              <a:rPr lang="en-US" b="1" dirty="0" smtClean="0"/>
              <a:t>4</a:t>
            </a:r>
            <a:r>
              <a:rPr lang="en-US" sz="2640" b="1" dirty="0"/>
              <a:t>H</a:t>
            </a:r>
            <a:r>
              <a:rPr lang="en-US" b="1" dirty="0" smtClean="0"/>
              <a:t>8</a:t>
            </a:r>
            <a:r>
              <a:rPr lang="en-US" sz="2640" b="1" dirty="0" smtClean="0"/>
              <a:t>)</a:t>
            </a:r>
            <a:endParaRPr lang="ru-RU" sz="2640" b="1" dirty="0" smtClean="0"/>
          </a:p>
          <a:p>
            <a:r>
              <a:rPr lang="ru-RU" sz="2640" b="1" dirty="0" smtClean="0"/>
              <a:t>Атомы углерода при двойной связи  находятся в состоянии </a:t>
            </a:r>
            <a:r>
              <a:rPr lang="en-US" sz="2640" b="1" dirty="0" smtClean="0"/>
              <a:t>sp2 –</a:t>
            </a:r>
            <a:r>
              <a:rPr lang="ru-RU" sz="2640" b="1" dirty="0" smtClean="0"/>
              <a:t>гибридизации.</a:t>
            </a:r>
          </a:p>
          <a:p>
            <a:endParaRPr lang="ru-RU" sz="2640" b="1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630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7236" y="936357"/>
            <a:ext cx="8104560" cy="1245192"/>
          </a:xfrm>
        </p:spPr>
        <p:txBody>
          <a:bodyPr/>
          <a:lstStyle/>
          <a:p>
            <a:r>
              <a:rPr lang="ru-RU" b="1" dirty="0" smtClean="0"/>
              <a:t>Номенклатура </a:t>
            </a:r>
            <a:r>
              <a:rPr lang="ru-RU" b="1" dirty="0" err="1" smtClean="0"/>
              <a:t>алкенов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Названия углеводородов ряда  этилена образуются путем изменения суффикса </a:t>
            </a:r>
            <a:r>
              <a:rPr lang="ru-RU" sz="2400" b="1" dirty="0"/>
              <a:t>–ан </a:t>
            </a:r>
            <a:r>
              <a:rPr lang="ru-RU" sz="2400" dirty="0" smtClean="0"/>
              <a:t>соответствующего предельного углеводорода на </a:t>
            </a:r>
            <a:r>
              <a:rPr lang="ru-RU" sz="2400" b="1" dirty="0"/>
              <a:t>–</a:t>
            </a:r>
            <a:r>
              <a:rPr lang="ru-RU" sz="2400" b="1" dirty="0" err="1"/>
              <a:t>ен</a:t>
            </a:r>
            <a:r>
              <a:rPr lang="ru-RU" sz="2400" b="1" dirty="0"/>
              <a:t> </a:t>
            </a:r>
            <a:r>
              <a:rPr lang="ru-RU" sz="2400" dirty="0" smtClean="0"/>
              <a:t>или – </a:t>
            </a:r>
            <a:r>
              <a:rPr lang="ru-RU" sz="2400" b="1" dirty="0" err="1"/>
              <a:t>илен</a:t>
            </a:r>
            <a:r>
              <a:rPr lang="ru-RU" sz="2400" b="1" dirty="0"/>
              <a:t>.</a:t>
            </a:r>
          </a:p>
          <a:p>
            <a:endParaRPr lang="ru-RU" b="1" dirty="0"/>
          </a:p>
          <a:p>
            <a:r>
              <a:rPr lang="en-US" sz="3200" b="1" dirty="0"/>
              <a:t>CH</a:t>
            </a:r>
            <a:r>
              <a:rPr lang="ru-RU" sz="3200" b="1" dirty="0"/>
              <a:t>3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─</a:t>
            </a:r>
            <a:r>
              <a:rPr lang="en-US" sz="3200" b="1" dirty="0"/>
              <a:t> CH</a:t>
            </a:r>
            <a:r>
              <a:rPr lang="ru-RU" sz="3200" b="1" dirty="0"/>
              <a:t>3</a:t>
            </a:r>
            <a:r>
              <a:rPr lang="en-US" sz="3200" b="1" dirty="0"/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→CH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=CH2</a:t>
            </a:r>
          </a:p>
          <a:p>
            <a:r>
              <a:rPr lang="ru-RU" sz="3200" b="1" dirty="0"/>
              <a:t>Этан          </a:t>
            </a:r>
            <a:r>
              <a:rPr lang="ru-RU" sz="3200" b="1" dirty="0" err="1"/>
              <a:t>этен</a:t>
            </a:r>
            <a:r>
              <a:rPr lang="ru-RU" sz="3200" b="1" dirty="0"/>
              <a:t> или этилен</a:t>
            </a:r>
          </a:p>
          <a:p>
            <a:r>
              <a:rPr lang="en-US" sz="3200" b="1" dirty="0"/>
              <a:t>CH3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─ CH2 ─CH3 → CH2 =CH ─CH3</a:t>
            </a:r>
          </a:p>
          <a:p>
            <a:r>
              <a:rPr lang="ru-RU" sz="3200" b="1" dirty="0"/>
              <a:t>Пропан       </a:t>
            </a:r>
            <a:r>
              <a:rPr lang="ru-RU" sz="3200" b="1" dirty="0" err="1"/>
              <a:t>пропен</a:t>
            </a:r>
            <a:r>
              <a:rPr lang="ru-RU" sz="3200" b="1" dirty="0"/>
              <a:t> или пропилен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5915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Гомологический ряд </a:t>
            </a:r>
            <a:r>
              <a:rPr lang="ru-RU" b="1" dirty="0" err="1" smtClean="0"/>
              <a:t>алкенов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0368219"/>
              </p:ext>
            </p:extLst>
          </p:nvPr>
        </p:nvGraphicFramePr>
        <p:xfrm>
          <a:off x="1227731" y="2368134"/>
          <a:ext cx="8104224" cy="405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1408"/>
                <a:gridCol w="2701408"/>
                <a:gridCol w="2701408"/>
              </a:tblGrid>
              <a:tr h="890791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Молекулярная формула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Структурная формула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Название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</a:tr>
              <a:tr h="48849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C2H4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CH2 =CH2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Этилен (</a:t>
                      </a:r>
                      <a:r>
                        <a:rPr lang="ru-RU" sz="2600" dirty="0" err="1" smtClean="0"/>
                        <a:t>этен</a:t>
                      </a:r>
                      <a:r>
                        <a:rPr lang="ru-RU" sz="2600" dirty="0" smtClean="0"/>
                        <a:t> )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</a:tr>
              <a:tr h="890791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С</a:t>
                      </a:r>
                      <a:r>
                        <a:rPr lang="en-US" sz="2600" dirty="0" smtClean="0"/>
                        <a:t>3H6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CH3 </a:t>
                      </a:r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─CH = CH2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Пропилен</a:t>
                      </a:r>
                      <a:r>
                        <a:rPr lang="ru-RU" sz="2600" baseline="0" dirty="0" smtClean="0"/>
                        <a:t> ( </a:t>
                      </a:r>
                      <a:r>
                        <a:rPr lang="en-US" sz="2600" baseline="0" dirty="0" smtClean="0"/>
                        <a:t>  </a:t>
                      </a:r>
                      <a:r>
                        <a:rPr lang="ru-RU" sz="2600" baseline="0" dirty="0" err="1" smtClean="0"/>
                        <a:t>пропен</a:t>
                      </a:r>
                      <a:r>
                        <a:rPr lang="ru-RU" sz="2600" baseline="0" dirty="0" smtClean="0"/>
                        <a:t>)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</a:tr>
              <a:tr h="890791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C4H8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CH3 </a:t>
                      </a:r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─ CH2 ─ CH = CH2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Бутен-1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</a:tr>
              <a:tr h="890791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C5H10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CH3</a:t>
                      </a:r>
                      <a:r>
                        <a:rPr lang="en-US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─ CH = CH─CH2─CH3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Пентен-2</a:t>
                      </a:r>
                      <a:endParaRPr lang="ru-RU" sz="2600" dirty="0"/>
                    </a:p>
                  </a:txBody>
                  <a:tcPr marL="86206" marR="86206" marT="43103" marB="4310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79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Изомерия и номенклатура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1.Изомерия положения двойной связи</a:t>
            </a:r>
            <a:r>
              <a:rPr lang="en-US" sz="2400" b="1" dirty="0"/>
              <a:t> (</a:t>
            </a:r>
            <a:r>
              <a:rPr lang="ru-RU" sz="2400" b="1" dirty="0"/>
              <a:t> </a:t>
            </a:r>
            <a:r>
              <a:rPr lang="el-GR" sz="2400" b="1" dirty="0" smtClean="0"/>
              <a:t>π</a:t>
            </a:r>
            <a:r>
              <a:rPr lang="ru-RU" sz="2400" b="1" dirty="0" smtClean="0"/>
              <a:t>-связи</a:t>
            </a:r>
            <a:r>
              <a:rPr lang="ru-RU" sz="2400" b="1" dirty="0"/>
              <a:t>)</a:t>
            </a:r>
            <a:r>
              <a:rPr lang="en-US" sz="2400" b="1" dirty="0"/>
              <a:t> 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Так из формулы бутана можно вывести формулы двух </a:t>
            </a:r>
            <a:r>
              <a:rPr lang="en-US" sz="2400" b="1" dirty="0"/>
              <a:t> </a:t>
            </a:r>
            <a:r>
              <a:rPr lang="ru-RU" sz="2400" b="1" dirty="0"/>
              <a:t>непредельных изомеров:</a:t>
            </a:r>
          </a:p>
          <a:p>
            <a:r>
              <a:rPr lang="en-US" sz="2400" b="1" dirty="0"/>
              <a:t>                         </a:t>
            </a:r>
            <a:r>
              <a:rPr lang="ru-RU" sz="2400" b="1" dirty="0"/>
              <a:t>С</a:t>
            </a:r>
            <a:r>
              <a:rPr lang="en-US" sz="2400" b="1" dirty="0"/>
              <a:t>H3 – CH2 – CH2 – CH3 </a:t>
            </a:r>
          </a:p>
          <a:p>
            <a:r>
              <a:rPr lang="en-US" sz="2400" b="1" dirty="0"/>
              <a:t>                       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⁄                             \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1        2       3        4                1        2        3       4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CH2 =CH – CH2 – CH           CH3 – CH = CH – CH3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бутен-1                                   бутен-2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43668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Пространственная изомерия.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Так например , из-за двойной связи в молекулах </a:t>
            </a:r>
            <a:r>
              <a:rPr lang="ru-RU" dirty="0" err="1" smtClean="0"/>
              <a:t>алкенов</a:t>
            </a:r>
            <a:r>
              <a:rPr lang="ru-RU" dirty="0" smtClean="0"/>
              <a:t> атомы и группы атомов (радикалы ) не могут свободно вращаться вокруг своей оси .Поэтому они в пространстве могут располагаться в двух разных положениях  по отношению к двойной связи.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С</a:t>
            </a:r>
            <a:r>
              <a:rPr lang="en-US" dirty="0" smtClean="0"/>
              <a:t>H</a:t>
            </a:r>
            <a:r>
              <a:rPr lang="en-US" sz="1131" dirty="0"/>
              <a:t>3</a:t>
            </a:r>
            <a:r>
              <a:rPr lang="en-US" dirty="0" smtClean="0"/>
              <a:t> – CH = CH – CH</a:t>
            </a:r>
            <a:r>
              <a:rPr lang="en-US" sz="1131" dirty="0"/>
              <a:t>3</a:t>
            </a:r>
          </a:p>
          <a:p>
            <a:r>
              <a:rPr lang="en-US" sz="1131" dirty="0"/>
              <a:t>                                                       </a:t>
            </a:r>
            <a:r>
              <a:rPr lang="en-US" sz="1131" dirty="0">
                <a:latin typeface="Arial" panose="020B0604020202020204" pitchFamily="34" charset="0"/>
                <a:cs typeface="Arial" panose="020B0604020202020204" pitchFamily="34" charset="0"/>
              </a:rPr>
              <a:t>⁄                  \                                  </a:t>
            </a:r>
          </a:p>
          <a:p>
            <a:r>
              <a:rPr lang="en-US" sz="1131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131" dirty="0">
                <a:latin typeface="Arial" panose="020B0604020202020204" pitchFamily="34" charset="0"/>
                <a:cs typeface="Arial" panose="020B0604020202020204" pitchFamily="34" charset="0"/>
              </a:rPr>
              <a:t>3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131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13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131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H</a:t>
            </a:r>
          </a:p>
          <a:p>
            <a:r>
              <a:rPr lang="en-US" sz="1131" dirty="0">
                <a:latin typeface="Arial" panose="020B0604020202020204" pitchFamily="34" charset="0"/>
                <a:cs typeface="Arial" panose="020B0604020202020204" pitchFamily="34" charset="0"/>
              </a:rPr>
              <a:t>                   \                ⁄                                                      \              ⁄</a:t>
            </a:r>
          </a:p>
          <a:p>
            <a:r>
              <a:rPr lang="en-US" sz="113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 =C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C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⁄          \                                    ⁄     \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H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CH</a:t>
            </a:r>
            <a:r>
              <a:rPr lang="en-US" sz="113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бутен-2 (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цис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форма )         бутен-2 ( транс- форма)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895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Получение </a:t>
            </a:r>
            <a:r>
              <a:rPr lang="ru-RU" b="1" i="1" dirty="0" err="1" smtClean="0"/>
              <a:t>алкенов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3969" y="1433945"/>
            <a:ext cx="8934714" cy="48451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1.Термический крекинг  </a:t>
            </a:r>
            <a:r>
              <a:rPr lang="ru-RU" sz="2400" b="1" dirty="0" err="1" smtClean="0"/>
              <a:t>алканов</a:t>
            </a:r>
            <a:r>
              <a:rPr lang="ru-RU" sz="2400" b="1" dirty="0" smtClean="0"/>
              <a:t> при 400-700 </a:t>
            </a:r>
            <a:r>
              <a:rPr lang="ru-RU" sz="2400" b="1" dirty="0" err="1" smtClean="0"/>
              <a:t>oС</a:t>
            </a:r>
            <a:r>
              <a:rPr lang="ru-RU" sz="2400" b="1" dirty="0" smtClean="0"/>
              <a:t>: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                   C8H18 </a:t>
            </a:r>
            <a:r>
              <a:rPr lang="ru-RU" sz="2400" b="1" dirty="0"/>
              <a:t>––&gt; C4H8 + C4H10; </a:t>
            </a:r>
          </a:p>
          <a:p>
            <a:pPr marL="0" indent="0">
              <a:buNone/>
            </a:pPr>
            <a:r>
              <a:rPr lang="ru-RU" sz="2400" b="1" dirty="0"/>
              <a:t>                </a:t>
            </a:r>
            <a:r>
              <a:rPr lang="ru-RU" sz="2400" b="1" dirty="0" smtClean="0"/>
              <a:t>  </a:t>
            </a:r>
            <a:r>
              <a:rPr lang="ru-RU" sz="2400" b="1" dirty="0"/>
              <a:t>октан        </a:t>
            </a:r>
            <a:r>
              <a:rPr lang="ru-RU" sz="2400" b="1" dirty="0" smtClean="0"/>
              <a:t> </a:t>
            </a:r>
            <a:r>
              <a:rPr lang="ru-RU" sz="2400" b="1" dirty="0"/>
              <a:t>бутен        бутан</a:t>
            </a:r>
          </a:p>
          <a:p>
            <a:pPr marL="0" indent="0">
              <a:buNone/>
            </a:pPr>
            <a:r>
              <a:rPr lang="ru-RU" sz="2400" b="1" dirty="0" smtClean="0"/>
              <a:t>2.Дегидрирование </a:t>
            </a:r>
            <a:r>
              <a:rPr lang="ru-RU" sz="2400" b="1" dirty="0" err="1"/>
              <a:t>алканов</a:t>
            </a:r>
            <a:r>
              <a:rPr lang="ru-RU" sz="2400" b="1" dirty="0"/>
              <a:t> :  </a:t>
            </a:r>
            <a:r>
              <a:rPr lang="ru-RU" sz="2400" b="1" dirty="0" smtClean="0"/>
              <a:t>C4H10 </a:t>
            </a:r>
            <a:r>
              <a:rPr lang="ru-RU" sz="2400" b="1" dirty="0"/>
              <a:t>––&gt; C4H8 + H2; (t, </a:t>
            </a:r>
            <a:r>
              <a:rPr lang="ru-RU" sz="2400" b="1" dirty="0" err="1"/>
              <a:t>Ni</a:t>
            </a:r>
            <a:r>
              <a:rPr lang="ru-RU" sz="2400" b="1" dirty="0"/>
              <a:t>)</a:t>
            </a:r>
          </a:p>
          <a:p>
            <a:pPr marL="0" indent="0">
              <a:buNone/>
            </a:pPr>
            <a:r>
              <a:rPr lang="ru-RU" sz="2400" b="1" dirty="0"/>
              <a:t>                                               бутан       </a:t>
            </a:r>
            <a:r>
              <a:rPr lang="ru-RU" sz="2400" b="1" dirty="0" smtClean="0"/>
              <a:t> бутен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3. </a:t>
            </a:r>
            <a:r>
              <a:rPr lang="ru-RU" sz="2400" b="1" dirty="0"/>
              <a:t>Д</a:t>
            </a:r>
            <a:r>
              <a:rPr lang="ru-RU" sz="2400" b="1" dirty="0" smtClean="0"/>
              <a:t>егидратация </a:t>
            </a:r>
            <a:r>
              <a:rPr lang="ru-RU" sz="2400" b="1" dirty="0"/>
              <a:t>спиртов </a:t>
            </a:r>
            <a:r>
              <a:rPr lang="ru-RU" sz="2400" b="1" dirty="0" smtClean="0"/>
              <a:t>:                                                                    С2Н5ОН ––&gt; С2Н4 </a:t>
            </a:r>
            <a:r>
              <a:rPr lang="ru-RU" sz="2400" b="1" dirty="0"/>
              <a:t>+ </a:t>
            </a:r>
            <a:r>
              <a:rPr lang="ru-RU" sz="2400" b="1" dirty="0" smtClean="0"/>
              <a:t>Н2О       </a:t>
            </a:r>
            <a:r>
              <a:rPr lang="ru-RU" sz="2400" b="1" dirty="0"/>
              <a:t>(при нагревании в присутствии концентрированной серной </a:t>
            </a:r>
            <a:r>
              <a:rPr lang="ru-RU" sz="2400" b="1" dirty="0" smtClean="0"/>
              <a:t>кислоты)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11974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359" y="498765"/>
            <a:ext cx="9725823" cy="615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7513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7236" y="956640"/>
            <a:ext cx="8104560" cy="12451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Реакции присоединения по месту </a:t>
            </a:r>
            <a:br>
              <a:rPr lang="ru-RU" b="1" dirty="0" smtClean="0"/>
            </a:br>
            <a:r>
              <a:rPr lang="ru-RU" b="1" dirty="0" smtClean="0"/>
              <a:t>разрыва двойной связи.  </a:t>
            </a:r>
            <a:br>
              <a:rPr lang="ru-RU" b="1" dirty="0" smtClean="0"/>
            </a:b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3968" y="2015836"/>
            <a:ext cx="10040231" cy="4738255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1.Реакция гидрирования</a:t>
            </a:r>
            <a:r>
              <a:rPr lang="ru-RU" b="1" dirty="0" smtClean="0"/>
              <a:t>.</a:t>
            </a:r>
            <a:r>
              <a:rPr lang="en-US" b="1" dirty="0" smtClean="0"/>
              <a:t>  </a:t>
            </a:r>
            <a:r>
              <a:rPr lang="ru-RU" b="1" dirty="0" smtClean="0"/>
              <a:t>      </a:t>
            </a:r>
            <a:r>
              <a:rPr lang="en-US" b="1" dirty="0" smtClean="0"/>
              <a:t> </a:t>
            </a:r>
            <a:r>
              <a:rPr lang="en-US" sz="2400" b="1" dirty="0" smtClean="0"/>
              <a:t>CH</a:t>
            </a:r>
            <a:r>
              <a:rPr lang="en-US" sz="1600" b="1" dirty="0" smtClean="0"/>
              <a:t>2</a:t>
            </a:r>
            <a:r>
              <a:rPr lang="en-US" sz="2400" b="1" dirty="0" smtClean="0"/>
              <a:t> =CH</a:t>
            </a:r>
            <a:r>
              <a:rPr lang="en-US" sz="1600" b="1" dirty="0" smtClean="0"/>
              <a:t>2</a:t>
            </a:r>
            <a:r>
              <a:rPr lang="en-US" sz="2400" b="1" dirty="0" smtClean="0"/>
              <a:t>  +H</a:t>
            </a:r>
            <a:r>
              <a:rPr lang="en-US" sz="1600" b="1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dirty="0" smtClean="0">
                <a:latin typeface="Calibri"/>
              </a:rPr>
              <a:t>→ </a:t>
            </a:r>
            <a:r>
              <a:rPr lang="en-US" sz="2800" b="1" dirty="0" smtClean="0">
                <a:latin typeface="Calibri"/>
              </a:rPr>
              <a:t>CH</a:t>
            </a:r>
            <a:r>
              <a:rPr lang="en-US" sz="1800" b="1" dirty="0" smtClean="0">
                <a:latin typeface="Calibri"/>
              </a:rPr>
              <a:t>3 </a:t>
            </a:r>
            <a:r>
              <a:rPr lang="en-US" sz="1600" b="1" dirty="0" smtClean="0">
                <a:latin typeface="Calibri"/>
              </a:rPr>
              <a:t>−</a:t>
            </a:r>
            <a:r>
              <a:rPr lang="en-US" sz="2800" b="1" dirty="0" smtClean="0">
                <a:latin typeface="Calibri"/>
              </a:rPr>
              <a:t>CH</a:t>
            </a:r>
            <a:r>
              <a:rPr lang="en-US" sz="1800" b="1" dirty="0" smtClean="0">
                <a:latin typeface="Calibri"/>
              </a:rPr>
              <a:t>3</a:t>
            </a:r>
            <a:r>
              <a:rPr lang="en-US" sz="2800" b="1" dirty="0" smtClean="0">
                <a:latin typeface="Calibri"/>
              </a:rPr>
              <a:t> </a:t>
            </a:r>
            <a:endParaRPr lang="en-US" sz="2400" b="1" dirty="0" smtClean="0">
              <a:latin typeface="Calibri"/>
            </a:endParaRPr>
          </a:p>
          <a:p>
            <a:pPr>
              <a:buNone/>
            </a:pPr>
            <a:r>
              <a:rPr lang="en-US" b="1" dirty="0" smtClean="0"/>
              <a:t>                                         </a:t>
            </a:r>
            <a:r>
              <a:rPr lang="ru-RU" b="1" dirty="0" smtClean="0"/>
              <a:t>           </a:t>
            </a:r>
            <a:r>
              <a:rPr lang="en-US" b="1" dirty="0" smtClean="0"/>
              <a:t> </a:t>
            </a:r>
            <a:r>
              <a:rPr lang="ru-RU" b="1" dirty="0" smtClean="0"/>
              <a:t>                </a:t>
            </a:r>
            <a:r>
              <a:rPr lang="ru-RU" b="1" dirty="0" err="1" smtClean="0"/>
              <a:t>Этен</a:t>
            </a:r>
            <a:r>
              <a:rPr lang="en-US" b="1" dirty="0" smtClean="0"/>
              <a:t>       </a:t>
            </a:r>
            <a:r>
              <a:rPr lang="ru-RU" b="1" dirty="0" smtClean="0"/>
              <a:t>             Этан</a:t>
            </a:r>
          </a:p>
          <a:p>
            <a:r>
              <a:rPr lang="ru-RU" sz="2200" b="1" dirty="0" smtClean="0"/>
              <a:t>2.Реакция галогенирования</a:t>
            </a:r>
            <a:r>
              <a:rPr lang="ru-RU" b="1" dirty="0" smtClean="0"/>
              <a:t>.</a:t>
            </a:r>
            <a:r>
              <a:rPr lang="en-US" sz="2400" b="1" dirty="0" smtClean="0"/>
              <a:t>   CH</a:t>
            </a:r>
            <a:r>
              <a:rPr lang="en-US" sz="1600" b="1" dirty="0" smtClean="0"/>
              <a:t>2 =</a:t>
            </a:r>
            <a:r>
              <a:rPr lang="en-US" sz="2400" b="1" dirty="0" smtClean="0"/>
              <a:t>CH</a:t>
            </a:r>
            <a:r>
              <a:rPr lang="en-US" sz="1600" b="1" dirty="0" smtClean="0"/>
              <a:t>2 + </a:t>
            </a:r>
            <a:r>
              <a:rPr lang="en-US" sz="2400" b="1" dirty="0" smtClean="0"/>
              <a:t>Cl</a:t>
            </a:r>
            <a:r>
              <a:rPr lang="en-US" sz="1600" b="1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dirty="0" smtClean="0">
                <a:latin typeface="Calibri"/>
              </a:rPr>
              <a:t>→</a:t>
            </a:r>
            <a:r>
              <a:rPr lang="en-US" sz="2800" b="1" dirty="0" smtClean="0">
                <a:latin typeface="Calibri"/>
              </a:rPr>
              <a:t> CH</a:t>
            </a:r>
            <a:r>
              <a:rPr lang="en-US" sz="1800" b="1" dirty="0" smtClean="0">
                <a:latin typeface="Calibri"/>
              </a:rPr>
              <a:t>2</a:t>
            </a:r>
            <a:r>
              <a:rPr lang="en-US" sz="2800" b="1" dirty="0" smtClean="0">
                <a:latin typeface="Calibri"/>
              </a:rPr>
              <a:t>Cl </a:t>
            </a:r>
            <a:r>
              <a:rPr lang="en-US" sz="2400" b="1" dirty="0" smtClean="0">
                <a:latin typeface="Calibri"/>
              </a:rPr>
              <a:t>– </a:t>
            </a:r>
            <a:r>
              <a:rPr lang="en-US" sz="2800" b="1" dirty="0" smtClean="0">
                <a:latin typeface="Calibri"/>
              </a:rPr>
              <a:t>CH</a:t>
            </a:r>
            <a:r>
              <a:rPr lang="en-US" sz="1800" b="1" dirty="0" smtClean="0">
                <a:latin typeface="Calibri"/>
              </a:rPr>
              <a:t>2</a:t>
            </a:r>
            <a:r>
              <a:rPr lang="en-US" sz="2800" b="1" dirty="0" smtClean="0">
                <a:latin typeface="Calibri"/>
              </a:rPr>
              <a:t>Cl</a:t>
            </a:r>
            <a:endParaRPr lang="ru-RU" b="1" dirty="0" smtClean="0"/>
          </a:p>
          <a:p>
            <a:r>
              <a:rPr lang="ru-RU" b="1" dirty="0" smtClean="0"/>
              <a:t>                                                            </a:t>
            </a:r>
            <a:r>
              <a:rPr lang="ru-RU" b="1" dirty="0" err="1" smtClean="0"/>
              <a:t>Этен</a:t>
            </a:r>
            <a:r>
              <a:rPr lang="ru-RU" b="1" dirty="0" smtClean="0"/>
              <a:t>                            1,2 - дихлорэтан</a:t>
            </a:r>
            <a:endParaRPr lang="ru-RU" b="1" dirty="0"/>
          </a:p>
          <a:p>
            <a:r>
              <a:rPr lang="ru-RU" sz="2200" b="1" dirty="0" smtClean="0"/>
              <a:t>3 Реакция гидратации.             </a:t>
            </a:r>
            <a:r>
              <a:rPr lang="en-US" sz="2400" b="1" dirty="0" smtClean="0"/>
              <a:t>CH</a:t>
            </a:r>
            <a:r>
              <a:rPr lang="en-US" sz="1600" b="1" dirty="0" smtClean="0"/>
              <a:t>2 </a:t>
            </a:r>
            <a:r>
              <a:rPr lang="en-US" sz="2400" b="1" dirty="0" smtClean="0"/>
              <a:t>= CH</a:t>
            </a:r>
            <a:r>
              <a:rPr lang="en-US" sz="1600" b="1" dirty="0" smtClean="0"/>
              <a:t>2</a:t>
            </a:r>
            <a:r>
              <a:rPr lang="en-US" sz="2400" b="1" dirty="0" smtClean="0"/>
              <a:t>   + HOH </a:t>
            </a:r>
            <a:r>
              <a:rPr lang="en-US" sz="2400" b="1" dirty="0" smtClean="0">
                <a:latin typeface="Calibri"/>
              </a:rPr>
              <a:t>→ </a:t>
            </a:r>
            <a:r>
              <a:rPr lang="en-US" sz="2800" b="1" dirty="0" smtClean="0">
                <a:latin typeface="Calibri"/>
              </a:rPr>
              <a:t>CH</a:t>
            </a:r>
            <a:r>
              <a:rPr lang="en-US" sz="1800" b="1" dirty="0" smtClean="0">
                <a:latin typeface="Calibri"/>
              </a:rPr>
              <a:t>3</a:t>
            </a:r>
            <a:r>
              <a:rPr lang="en-US" sz="2800" b="1" dirty="0" smtClean="0">
                <a:latin typeface="Calibri"/>
              </a:rPr>
              <a:t> – CH</a:t>
            </a:r>
            <a:r>
              <a:rPr lang="en-US" sz="1800" b="1" dirty="0" smtClean="0">
                <a:latin typeface="Calibri"/>
              </a:rPr>
              <a:t>2</a:t>
            </a:r>
            <a:r>
              <a:rPr lang="en-US" sz="2800" b="1" dirty="0" smtClean="0">
                <a:latin typeface="Calibri"/>
              </a:rPr>
              <a:t>OH</a:t>
            </a:r>
          </a:p>
          <a:p>
            <a:pPr>
              <a:buNone/>
            </a:pPr>
            <a:r>
              <a:rPr lang="en-US" b="1" dirty="0" smtClean="0"/>
              <a:t>                                            </a:t>
            </a:r>
            <a:r>
              <a:rPr lang="ru-RU" b="1" dirty="0" smtClean="0"/>
              <a:t>         </a:t>
            </a:r>
            <a:r>
              <a:rPr lang="en-US" b="1" dirty="0" smtClean="0"/>
              <a:t> </a:t>
            </a:r>
            <a:r>
              <a:rPr lang="ru-RU" b="1" dirty="0" smtClean="0"/>
              <a:t>           </a:t>
            </a:r>
            <a:r>
              <a:rPr lang="en-US" b="1" dirty="0" smtClean="0"/>
              <a:t>  </a:t>
            </a:r>
            <a:r>
              <a:rPr lang="ru-RU" sz="2800" b="1" dirty="0" err="1" smtClean="0"/>
              <a:t>этен</a:t>
            </a:r>
            <a:r>
              <a:rPr lang="ru-RU" sz="2800" b="1" dirty="0" smtClean="0"/>
              <a:t>                      этанол</a:t>
            </a:r>
            <a:endParaRPr lang="ru-RU" b="1" dirty="0"/>
          </a:p>
          <a:p>
            <a:r>
              <a:rPr lang="ru-RU" sz="2200" b="1" dirty="0" smtClean="0"/>
              <a:t>4.Реакция </a:t>
            </a:r>
            <a:r>
              <a:rPr lang="ru-RU" sz="2200" b="1" dirty="0" err="1" smtClean="0"/>
              <a:t>гидрогалогенирования</a:t>
            </a:r>
            <a:r>
              <a:rPr lang="ru-RU" sz="2200" b="1" dirty="0" smtClean="0"/>
              <a:t> </a:t>
            </a:r>
            <a:r>
              <a:rPr lang="ru-RU" sz="2400" b="1" dirty="0" smtClean="0"/>
              <a:t>.  С</a:t>
            </a:r>
            <a:r>
              <a:rPr lang="en-US" sz="2400" b="1" dirty="0" smtClean="0"/>
              <a:t>H2 = CH2 + HCl</a:t>
            </a:r>
            <a:r>
              <a:rPr lang="en-US" sz="2400" b="1" dirty="0" smtClean="0">
                <a:latin typeface="Calibri"/>
              </a:rPr>
              <a:t>→</a:t>
            </a:r>
            <a:r>
              <a:rPr lang="en-US" sz="2800" b="1" dirty="0" smtClean="0">
                <a:latin typeface="Calibri"/>
              </a:rPr>
              <a:t>CH</a:t>
            </a:r>
            <a:r>
              <a:rPr lang="en-US" sz="2400" b="1" dirty="0" smtClean="0">
                <a:latin typeface="Calibri"/>
              </a:rPr>
              <a:t>3- </a:t>
            </a:r>
            <a:r>
              <a:rPr lang="en-US" sz="2800" b="1" dirty="0" smtClean="0">
                <a:latin typeface="Calibri"/>
              </a:rPr>
              <a:t>CH</a:t>
            </a:r>
            <a:r>
              <a:rPr lang="en-US" sz="2400" b="1" dirty="0" smtClean="0">
                <a:latin typeface="Calibri"/>
              </a:rPr>
              <a:t>2</a:t>
            </a:r>
            <a:r>
              <a:rPr lang="en-US" sz="2800" b="1" dirty="0" smtClean="0">
                <a:latin typeface="Calibri"/>
              </a:rPr>
              <a:t>Cl</a:t>
            </a:r>
            <a:endParaRPr lang="en-US" sz="2400" b="1" dirty="0" smtClean="0">
              <a:latin typeface="Calibri"/>
            </a:endParaRPr>
          </a:p>
          <a:p>
            <a:r>
              <a:rPr lang="en-US" sz="2800" b="1" dirty="0" smtClean="0">
                <a:latin typeface="Calibri"/>
              </a:rPr>
              <a:t>                                                </a:t>
            </a:r>
            <a:r>
              <a:rPr lang="ru-RU" sz="2800" b="1" dirty="0" smtClean="0">
                <a:latin typeface="Calibri"/>
              </a:rPr>
              <a:t>   </a:t>
            </a:r>
            <a:r>
              <a:rPr lang="en-US" sz="2800" b="1" dirty="0" smtClean="0">
                <a:latin typeface="Calibri"/>
              </a:rPr>
              <a:t>   </a:t>
            </a:r>
            <a:r>
              <a:rPr lang="ru-RU" sz="3200" b="1" dirty="0" err="1" smtClean="0">
                <a:latin typeface="Calibri"/>
              </a:rPr>
              <a:t>этен</a:t>
            </a:r>
            <a:r>
              <a:rPr lang="ru-RU" sz="3200" b="1" dirty="0" smtClean="0">
                <a:latin typeface="Calibri"/>
              </a:rPr>
              <a:t>                      </a:t>
            </a:r>
            <a:r>
              <a:rPr lang="ru-RU" sz="3200" b="1" dirty="0" err="1" smtClean="0">
                <a:latin typeface="Calibri"/>
              </a:rPr>
              <a:t>хлорэтан</a:t>
            </a:r>
            <a:r>
              <a:rPr lang="ru-RU" b="1" dirty="0" smtClean="0"/>
              <a:t>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26929341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</TotalTime>
  <Words>440</Words>
  <Application>Microsoft Office PowerPoint</Application>
  <PresentationFormat>Произвольный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Непредельные углеводороды Алкены. </vt:lpstr>
      <vt:lpstr>Определение:</vt:lpstr>
      <vt:lpstr>Номенклатура алкенов. </vt:lpstr>
      <vt:lpstr>Гомологический ряд алкенов</vt:lpstr>
      <vt:lpstr>Изомерия и номенклатура.</vt:lpstr>
      <vt:lpstr>Пространственная изомерия.</vt:lpstr>
      <vt:lpstr>Получение алкенов.</vt:lpstr>
      <vt:lpstr>.</vt:lpstr>
      <vt:lpstr>Реакции присоединения по месту  разрыва двойной связи.    </vt:lpstr>
      <vt:lpstr>В случае несимметричной  молекулы   алкена :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Непредельные углеводороды Алкены. </dc:title>
  <dc:creator>Игорь Абакумов</dc:creator>
  <cp:lastModifiedBy>User</cp:lastModifiedBy>
  <cp:revision>43</cp:revision>
  <dcterms:created xsi:type="dcterms:W3CDTF">2014-06-09T20:30:57Z</dcterms:created>
  <dcterms:modified xsi:type="dcterms:W3CDTF">2014-06-10T09:47:44Z</dcterms:modified>
</cp:coreProperties>
</file>