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4" r:id="rId2"/>
  </p:sldMasterIdLst>
  <p:notesMasterIdLst>
    <p:notesMasterId r:id="rId16"/>
  </p:notesMasterIdLst>
  <p:sldIdLst>
    <p:sldId id="256" r:id="rId3"/>
    <p:sldId id="258" r:id="rId4"/>
    <p:sldId id="266" r:id="rId5"/>
    <p:sldId id="259" r:id="rId6"/>
    <p:sldId id="260" r:id="rId7"/>
    <p:sldId id="261" r:id="rId8"/>
    <p:sldId id="265" r:id="rId9"/>
    <p:sldId id="267" r:id="rId10"/>
    <p:sldId id="268" r:id="rId11"/>
    <p:sldId id="262" r:id="rId12"/>
    <p:sldId id="263" r:id="rId13"/>
    <p:sldId id="264" r:id="rId14"/>
    <p:sldId id="269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>
        <p:scale>
          <a:sx n="70" d="100"/>
          <a:sy n="70" d="100"/>
        </p:scale>
        <p:origin x="-1182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3071381244341"/>
          <c:y val="6.2966336375835152E-2"/>
          <c:w val="0.53166941963660863"/>
          <c:h val="0.75719374155335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Хлорид натрия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-2</c:v>
                </c:pt>
                <c:pt idx="1">
                  <c:v>-5</c:v>
                </c:pt>
                <c:pt idx="2">
                  <c:v>-10</c:v>
                </c:pt>
                <c:pt idx="3">
                  <c:v>-20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11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Хлорид кальция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-2</c:v>
                </c:pt>
                <c:pt idx="1">
                  <c:v>-5</c:v>
                </c:pt>
                <c:pt idx="2">
                  <c:v>-10</c:v>
                </c:pt>
                <c:pt idx="3">
                  <c:v>-20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Бишофит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-2</c:v>
                </c:pt>
                <c:pt idx="1">
                  <c:v>-5</c:v>
                </c:pt>
                <c:pt idx="2">
                  <c:v>-10</c:v>
                </c:pt>
                <c:pt idx="3">
                  <c:v>-20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</c:v>
                </c:pt>
                <c:pt idx="1">
                  <c:v>13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Ацетат калия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-2</c:v>
                </c:pt>
                <c:pt idx="1">
                  <c:v>-5</c:v>
                </c:pt>
                <c:pt idx="2">
                  <c:v>-10</c:v>
                </c:pt>
                <c:pt idx="3">
                  <c:v>-20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16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49344"/>
        <c:axId val="35037184"/>
      </c:barChart>
      <c:catAx>
        <c:axId val="3784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37184"/>
        <c:crosses val="autoZero"/>
        <c:auto val="1"/>
        <c:lblAlgn val="ctr"/>
        <c:lblOffset val="100"/>
        <c:noMultiLvlLbl val="0"/>
      </c:catAx>
      <c:valAx>
        <c:axId val="3503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378493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6669260990882973"/>
          <c:y val="0.12961333187055371"/>
          <c:w val="0.31908526741136983"/>
          <c:h val="0.7254623730064095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>
          <a:solidFill>
            <a:schemeClr val="tx2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5587" cy="399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18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EF953B7-6873-4439-89DD-1880D7A72B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838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2914691-49E5-4B88-958C-1CE2473B9CB0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FBED89E-0AB0-4E5E-A8AE-1A301480A46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52B6134-D1BE-414A-AB52-E7D3FACACE8C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2413" cy="3998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082A-C98E-4787-BC83-8C885D069E9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5925F46-05C8-49F1-98DA-00F1E3040FE3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pPr indent="-336550" eaLnBrk="1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Начиная с 2001-2002 годов, ЖКХ крупных российских городов начали применение инновационных антигололедных реагентов для обработки дорог в зимний период. Отказ от традиционной соли обуславливался жалобами водителей и пешеходов. И те и другие ссылались на вредное воздействие соли. В результате стали использоваться химические реагенты, в разные составы которых входят хлористый кальций, магний, натрий и другие вещества. Эти реагенты прошли проверку и были признаны экологически безопасными и в то же время эффективными антиобледенителями. Однако эксперты признали, что использование новых реагентов приводит к уменьшению коэффициента сцепления с дорогой на 30-50 процентов. </a:t>
            </a:r>
          </a:p>
          <a:p>
            <a:pPr indent="-336550" eaLnBrk="1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Несмотря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реагентов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прекратилось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Наоборот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приобрели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особую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популярность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любых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погодных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температурах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особенно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снегопадов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используемыми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антиобледенителями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жидкие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твердые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антигололедные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реагенты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модифицированного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хлористого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кальция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магния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2413" cy="3998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082A-C98E-4787-BC83-8C885D069E9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80FCF09-D1A2-4D76-A4A9-796499863DD3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 сегодняшний день наиболее популярным реагентом является 28-процентный раствор хлористого кальция модифицированного. Данный реагент способен быстрее и эффективнее остальных средств растапливать лед и предотвращать образование гололеда. Кроме того, этот реагент можно использовать не только во время снегопада, но и до и после него в качестве профилактики. Так, лабораторные исследования показали, что проникая в почву, кальций улучшает ее состояние, а расход этого реагента и экологическая нагрузка намного ниже поваренной соли. Тем не менее, несмотря на все преимущества данного реагента, он обладает и недостатками. К одному из минусов можно отнести непродолжительный срок действия, равный в среднем 3 часам. Таким образом, дороги приходится обрабатывать несколько раз за сутки. Также ученые выявили, что данный реагент на 30 процентов уменьшает коэффициент сцепления шин с дорогой. Оказалось, что жидкий модифицированный хлористый кальций притягивает влагу, а если на асфальте есть следы машинного масла, бензина или поры забиты резиновыми крошками, тогда коэффициент сцепления с дорогой падает еще больше.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Эксперты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медики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очередь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выявили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данный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реагент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вызывает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аллергию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и у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зимнее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ветеринары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наблюдают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увеличение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числа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ветлечебницах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химическими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ожогами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лап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. А у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страдающих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аллергиями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астмами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наблюдают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обострение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заболеваний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Кроме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реагент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пагубно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влияет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кузова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автомобилей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обувь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dirty="0" err="1" smtClean="0">
                <a:latin typeface="Times New Roman" pitchFamily="18" charset="0"/>
                <a:cs typeface="Times New Roman" pitchFamily="18" charset="0"/>
              </a:rPr>
              <a:t>пешеходов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7759171-4BD1-4888-8DFC-42BD377347D9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Вторым по популярности реагентом является раствор модифицированного хлористого магния, но в последнее время его стараются не использовать из-за губительного влияния на почву. Тем не менее, данный реагент эффективен даже при низких температурах и предотвращает образование гололеда в течение нескольких дней, что существенно сокращает нормы его расхода. Как отмечают ученые, он более безопасен для людей, растений и животных, по сравнению с хлористым кальцием. К тому же данный реагент не образует скользкой пленки на дорожном покрытии при таянии льда. Он способен впитывать в себя влагу из окружающей среды. Эти свойства позволяют реагенту не сильно снижать коэффициент сцепления шин с дорогой.</a:t>
            </a:r>
          </a:p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5242DD9-8CF9-4673-8995-8082D37CB770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2413" cy="3998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Действие антигололедных реагентов  следующее.  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Попадая на снег или лед, реагент  образует   рассол с  температурой замерзания ниже температуры замерзания чистой воды. Рассол  «растапливает» лед и предотвращает возникновение гололедных образований.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Лучшим является тот  реагент, который при  более низкой температуре быстрее расплавит большее количество снега и льда и окажет наименьшее действие на окружающую среду и материалы.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082A-C98E-4787-BC83-8C885D069E9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9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2413" cy="3998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При температуре -2 </a:t>
            </a:r>
            <a:r>
              <a:rPr lang="ru-RU" sz="1400" baseline="30000" dirty="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С   способность плавить лед у  хлоридов  (натрия, кальция и магния)  примерно одинаковая, ацетат калия им уступает. При более низких температурах чемпионом становится хлорид  магния.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082A-C98E-4787-BC83-8C885D069E9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A707066-CA68-4E01-BAA6-E69E600F5B24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716463" y="11876088"/>
            <a:ext cx="3616325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EAD72F-B831-499E-B2F6-0B836A72015A}" type="slidenum">
              <a:rPr lang="ru-RU" altLang="ru-R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alt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209838"/>
          </a:xfrm>
          <a:noFill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 smtClean="0">
                <a:latin typeface="Calibri" charset="0"/>
                <a:ea typeface="SimSun" charset="-122"/>
              </a:rPr>
              <a:t>Присутствие растворённого вещества понижает   температуру  замерзания раствора по сравнению с чистой водой.   </a:t>
            </a:r>
          </a:p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 smtClean="0">
                <a:latin typeface="Calibri" charset="0"/>
                <a:ea typeface="SimSun" charset="-122"/>
              </a:rPr>
              <a:t>Расчеты     показали, что при одинаковом расходе Δt  бишофита  в два раза меньше, чем у хлоридов  кальция и натрия, а значит,  расход  его   должен быть в два раза больше.  Вода, входящая в состав кристаллогидрата хлорида магния (бишофита), разбавляет раствор и   понижает  концентрацию  соли в растворе.</a:t>
            </a:r>
          </a:p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dirty="0" smtClean="0">
              <a:latin typeface="Calibri" charset="0"/>
              <a:ea typeface="SimSun" charset="-122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C5D5D0A-2EDA-472E-AACD-AE42F3F08CAF}" type="slidenum">
              <a:rPr lang="ru-RU" altLang="ru-RU" sz="2100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altLang="ru-RU" sz="21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5724-AF3E-459E-8E79-B4BEBA1B0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3761A-8671-4B96-88F9-27B7FEDEE0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71475"/>
            <a:ext cx="2266950" cy="7967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71475"/>
            <a:ext cx="6650037" cy="7967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0CD4-BE7D-4FD2-8D02-9DAA89665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DD2F-53DD-45C3-98DE-1FD58696E7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45724-AF3E-459E-8E79-B4BEBA1B04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5577B-B5DA-44CC-84D8-88EBEE2BE1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6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8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7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5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2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0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3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EBE4D-020E-4E43-8795-DDE7591826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790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0605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E460A-89AF-4143-95E3-F7EAFB1DB36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0C607-B156-43D1-8A0D-F5F6AAECAE6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6E42A-1946-4CE5-861C-7E9F0F5F247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1C154-5284-4784-9F8C-68877D1ADE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577B-B5DA-44CC-84D8-88EBEE2BE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9" y="300992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763" indent="0">
              <a:buNone/>
              <a:defRPr sz="1300"/>
            </a:lvl2pPr>
            <a:lvl3pPr marL="1007525" indent="0">
              <a:buNone/>
              <a:defRPr sz="1100"/>
            </a:lvl3pPr>
            <a:lvl4pPr marL="1511289" indent="0">
              <a:buNone/>
              <a:defRPr sz="1000"/>
            </a:lvl4pPr>
            <a:lvl5pPr marL="2015050" indent="0">
              <a:buNone/>
              <a:defRPr sz="1000"/>
            </a:lvl5pPr>
            <a:lvl6pPr marL="2518813" indent="0">
              <a:buNone/>
              <a:defRPr sz="1000"/>
            </a:lvl6pPr>
            <a:lvl7pPr marL="3022575" indent="0">
              <a:buNone/>
              <a:defRPr sz="1000"/>
            </a:lvl7pPr>
            <a:lvl8pPr marL="3526337" indent="0">
              <a:buNone/>
              <a:defRPr sz="1000"/>
            </a:lvl8pPr>
            <a:lvl9pPr marL="40301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371B5-BE34-445B-A2DB-A1430E0DC7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763" indent="0">
              <a:buNone/>
              <a:defRPr sz="3100"/>
            </a:lvl2pPr>
            <a:lvl3pPr marL="1007525" indent="0">
              <a:buNone/>
              <a:defRPr sz="2600"/>
            </a:lvl3pPr>
            <a:lvl4pPr marL="1511289" indent="0">
              <a:buNone/>
              <a:defRPr sz="2200"/>
            </a:lvl4pPr>
            <a:lvl5pPr marL="2015050" indent="0">
              <a:buNone/>
              <a:defRPr sz="2200"/>
            </a:lvl5pPr>
            <a:lvl6pPr marL="2518813" indent="0">
              <a:buNone/>
              <a:defRPr sz="2200"/>
            </a:lvl6pPr>
            <a:lvl7pPr marL="3022575" indent="0">
              <a:buNone/>
              <a:defRPr sz="2200"/>
            </a:lvl7pPr>
            <a:lvl8pPr marL="3526337" indent="0">
              <a:buNone/>
              <a:defRPr sz="2200"/>
            </a:lvl8pPr>
            <a:lvl9pPr marL="4030100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763" indent="0">
              <a:buNone/>
              <a:defRPr sz="1300"/>
            </a:lvl2pPr>
            <a:lvl3pPr marL="1007525" indent="0">
              <a:buNone/>
              <a:defRPr sz="1100"/>
            </a:lvl3pPr>
            <a:lvl4pPr marL="1511289" indent="0">
              <a:buNone/>
              <a:defRPr sz="1000"/>
            </a:lvl4pPr>
            <a:lvl5pPr marL="2015050" indent="0">
              <a:buNone/>
              <a:defRPr sz="1000"/>
            </a:lvl5pPr>
            <a:lvl6pPr marL="2518813" indent="0">
              <a:buNone/>
              <a:defRPr sz="1000"/>
            </a:lvl6pPr>
            <a:lvl7pPr marL="3022575" indent="0">
              <a:buNone/>
              <a:defRPr sz="1000"/>
            </a:lvl7pPr>
            <a:lvl8pPr marL="3526337" indent="0">
              <a:buNone/>
              <a:defRPr sz="1000"/>
            </a:lvl8pPr>
            <a:lvl9pPr marL="40301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D5E64-01F0-421F-B0B5-2D1C3B90B82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3761A-8671-4B96-88F9-27B7FEDEE0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0CD4-BE7D-4FD2-8D02-9DAA896655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BE4D-020E-4E43-8795-DDE759182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0438" y="2947988"/>
            <a:ext cx="4005262" cy="539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0" y="2947988"/>
            <a:ext cx="4006850" cy="539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460A-89AF-4143-95E3-F7EAFB1DB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0C607-B156-43D1-8A0D-F5F6AAECAE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E42A-1946-4CE5-861C-7E9F0F5F2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C154-5284-4784-9F8C-68877D1AD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71B5-BE34-445B-A2DB-A1430E0DC7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5E64-01F0-421F-B0B5-2D1C3B90B8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252413" y="252413"/>
            <a:ext cx="9585325" cy="2720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231775" y="1851025"/>
            <a:ext cx="9613900" cy="1462088"/>
            <a:chOff x="146" y="1166"/>
            <a:chExt cx="6056" cy="921"/>
          </a:xfrm>
        </p:grpSpPr>
        <p:sp>
          <p:nvSpPr>
            <p:cNvPr id="2058" name="Freeform 3"/>
            <p:cNvSpPr>
              <a:spLocks noChangeArrowheads="1"/>
            </p:cNvSpPr>
            <p:nvPr/>
          </p:nvSpPr>
          <p:spPr bwMode="auto">
            <a:xfrm>
              <a:off x="4199" y="1267"/>
              <a:ext cx="1995" cy="493"/>
            </a:xfrm>
            <a:custGeom>
              <a:avLst/>
              <a:gdLst>
                <a:gd name="T0" fmla="*/ 596 w 2706"/>
                <a:gd name="T1" fmla="*/ 0 h 640"/>
                <a:gd name="T2" fmla="*/ 596 w 2706"/>
                <a:gd name="T3" fmla="*/ 0 h 640"/>
                <a:gd name="T4" fmla="*/ 571 w 2706"/>
                <a:gd name="T5" fmla="*/ 5 h 640"/>
                <a:gd name="T6" fmla="*/ 546 w 2706"/>
                <a:gd name="T7" fmla="*/ 10 h 640"/>
                <a:gd name="T8" fmla="*/ 520 w 2706"/>
                <a:gd name="T9" fmla="*/ 15 h 640"/>
                <a:gd name="T10" fmla="*/ 493 w 2706"/>
                <a:gd name="T11" fmla="*/ 22 h 640"/>
                <a:gd name="T12" fmla="*/ 465 w 2706"/>
                <a:gd name="T13" fmla="*/ 29 h 640"/>
                <a:gd name="T14" fmla="*/ 437 w 2706"/>
                <a:gd name="T15" fmla="*/ 35 h 640"/>
                <a:gd name="T16" fmla="*/ 408 w 2706"/>
                <a:gd name="T17" fmla="*/ 44 h 640"/>
                <a:gd name="T18" fmla="*/ 379 w 2706"/>
                <a:gd name="T19" fmla="*/ 52 h 640"/>
                <a:gd name="T20" fmla="*/ 379 w 2706"/>
                <a:gd name="T21" fmla="*/ 52 h 640"/>
                <a:gd name="T22" fmla="*/ 325 w 2706"/>
                <a:gd name="T23" fmla="*/ 66 h 640"/>
                <a:gd name="T24" fmla="*/ 273 w 2706"/>
                <a:gd name="T25" fmla="*/ 80 h 640"/>
                <a:gd name="T26" fmla="*/ 223 w 2706"/>
                <a:gd name="T27" fmla="*/ 92 h 640"/>
                <a:gd name="T28" fmla="*/ 175 w 2706"/>
                <a:gd name="T29" fmla="*/ 106 h 640"/>
                <a:gd name="T30" fmla="*/ 129 w 2706"/>
                <a:gd name="T31" fmla="*/ 116 h 640"/>
                <a:gd name="T32" fmla="*/ 84 w 2706"/>
                <a:gd name="T33" fmla="*/ 125 h 640"/>
                <a:gd name="T34" fmla="*/ 41 w 2706"/>
                <a:gd name="T35" fmla="*/ 134 h 640"/>
                <a:gd name="T36" fmla="*/ 0 w 2706"/>
                <a:gd name="T37" fmla="*/ 143 h 640"/>
                <a:gd name="T38" fmla="*/ 0 w 2706"/>
                <a:gd name="T39" fmla="*/ 143 h 640"/>
                <a:gd name="T40" fmla="*/ 29 w 2706"/>
                <a:gd name="T41" fmla="*/ 146 h 640"/>
                <a:gd name="T42" fmla="*/ 56 w 2706"/>
                <a:gd name="T43" fmla="*/ 151 h 640"/>
                <a:gd name="T44" fmla="*/ 83 w 2706"/>
                <a:gd name="T45" fmla="*/ 155 h 640"/>
                <a:gd name="T46" fmla="*/ 108 w 2706"/>
                <a:gd name="T47" fmla="*/ 158 h 640"/>
                <a:gd name="T48" fmla="*/ 134 w 2706"/>
                <a:gd name="T49" fmla="*/ 161 h 640"/>
                <a:gd name="T50" fmla="*/ 159 w 2706"/>
                <a:gd name="T51" fmla="*/ 163 h 640"/>
                <a:gd name="T52" fmla="*/ 181 w 2706"/>
                <a:gd name="T53" fmla="*/ 166 h 640"/>
                <a:gd name="T54" fmla="*/ 205 w 2706"/>
                <a:gd name="T55" fmla="*/ 166 h 640"/>
                <a:gd name="T56" fmla="*/ 227 w 2706"/>
                <a:gd name="T57" fmla="*/ 168 h 640"/>
                <a:gd name="T58" fmla="*/ 249 w 2706"/>
                <a:gd name="T59" fmla="*/ 169 h 640"/>
                <a:gd name="T60" fmla="*/ 269 w 2706"/>
                <a:gd name="T61" fmla="*/ 169 h 640"/>
                <a:gd name="T62" fmla="*/ 290 w 2706"/>
                <a:gd name="T63" fmla="*/ 169 h 640"/>
                <a:gd name="T64" fmla="*/ 310 w 2706"/>
                <a:gd name="T65" fmla="*/ 169 h 640"/>
                <a:gd name="T66" fmla="*/ 329 w 2706"/>
                <a:gd name="T67" fmla="*/ 168 h 640"/>
                <a:gd name="T68" fmla="*/ 348 w 2706"/>
                <a:gd name="T69" fmla="*/ 166 h 640"/>
                <a:gd name="T70" fmla="*/ 366 w 2706"/>
                <a:gd name="T71" fmla="*/ 166 h 640"/>
                <a:gd name="T72" fmla="*/ 383 w 2706"/>
                <a:gd name="T73" fmla="*/ 164 h 640"/>
                <a:gd name="T74" fmla="*/ 400 w 2706"/>
                <a:gd name="T75" fmla="*/ 162 h 640"/>
                <a:gd name="T76" fmla="*/ 417 w 2706"/>
                <a:gd name="T77" fmla="*/ 159 h 640"/>
                <a:gd name="T78" fmla="*/ 434 w 2706"/>
                <a:gd name="T79" fmla="*/ 156 h 640"/>
                <a:gd name="T80" fmla="*/ 449 w 2706"/>
                <a:gd name="T81" fmla="*/ 153 h 640"/>
                <a:gd name="T82" fmla="*/ 464 w 2706"/>
                <a:gd name="T83" fmla="*/ 150 h 640"/>
                <a:gd name="T84" fmla="*/ 478 w 2706"/>
                <a:gd name="T85" fmla="*/ 146 h 640"/>
                <a:gd name="T86" fmla="*/ 493 w 2706"/>
                <a:gd name="T87" fmla="*/ 143 h 640"/>
                <a:gd name="T88" fmla="*/ 508 w 2706"/>
                <a:gd name="T89" fmla="*/ 139 h 640"/>
                <a:gd name="T90" fmla="*/ 521 w 2706"/>
                <a:gd name="T91" fmla="*/ 134 h 640"/>
                <a:gd name="T92" fmla="*/ 535 w 2706"/>
                <a:gd name="T93" fmla="*/ 129 h 640"/>
                <a:gd name="T94" fmla="*/ 548 w 2706"/>
                <a:gd name="T95" fmla="*/ 125 h 640"/>
                <a:gd name="T96" fmla="*/ 573 w 2706"/>
                <a:gd name="T97" fmla="*/ 114 h 640"/>
                <a:gd name="T98" fmla="*/ 597 w 2706"/>
                <a:gd name="T99" fmla="*/ 103 h 640"/>
                <a:gd name="T100" fmla="*/ 597 w 2706"/>
                <a:gd name="T101" fmla="*/ 103 h 640"/>
                <a:gd name="T102" fmla="*/ 598 w 2706"/>
                <a:gd name="T103" fmla="*/ 102 h 640"/>
                <a:gd name="T104" fmla="*/ 598 w 2706"/>
                <a:gd name="T105" fmla="*/ 102 h 640"/>
                <a:gd name="T106" fmla="*/ 598 w 2706"/>
                <a:gd name="T107" fmla="*/ 0 h 640"/>
                <a:gd name="T108" fmla="*/ 598 w 2706"/>
                <a:gd name="T109" fmla="*/ 0 h 640"/>
                <a:gd name="T110" fmla="*/ 596 w 2706"/>
                <a:gd name="T111" fmla="*/ 0 h 640"/>
                <a:gd name="T112" fmla="*/ 59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4"/>
            <p:cNvSpPr>
              <a:spLocks noChangeArrowheads="1"/>
            </p:cNvSpPr>
            <p:nvPr/>
          </p:nvSpPr>
          <p:spPr bwMode="auto">
            <a:xfrm>
              <a:off x="1819" y="1178"/>
              <a:ext cx="3847" cy="588"/>
            </a:xfrm>
            <a:custGeom>
              <a:avLst/>
              <a:gdLst>
                <a:gd name="T0" fmla="*/ 1153 w 5216"/>
                <a:gd name="T1" fmla="*/ 189 h 762"/>
                <a:gd name="T2" fmla="*/ 1103 w 5216"/>
                <a:gd name="T3" fmla="*/ 182 h 762"/>
                <a:gd name="T4" fmla="*/ 991 w 5216"/>
                <a:gd name="T5" fmla="*/ 162 h 762"/>
                <a:gd name="T6" fmla="*/ 866 w 5216"/>
                <a:gd name="T7" fmla="*/ 134 h 762"/>
                <a:gd name="T8" fmla="*/ 726 w 5216"/>
                <a:gd name="T9" fmla="*/ 100 h 762"/>
                <a:gd name="T10" fmla="*/ 651 w 5216"/>
                <a:gd name="T11" fmla="*/ 79 h 762"/>
                <a:gd name="T12" fmla="*/ 593 w 5216"/>
                <a:gd name="T13" fmla="*/ 63 h 762"/>
                <a:gd name="T14" fmla="*/ 537 w 5216"/>
                <a:gd name="T15" fmla="*/ 49 h 762"/>
                <a:gd name="T16" fmla="*/ 485 w 5216"/>
                <a:gd name="T17" fmla="*/ 37 h 762"/>
                <a:gd name="T18" fmla="*/ 434 w 5216"/>
                <a:gd name="T19" fmla="*/ 27 h 762"/>
                <a:gd name="T20" fmla="*/ 385 w 5216"/>
                <a:gd name="T21" fmla="*/ 19 h 762"/>
                <a:gd name="T22" fmla="*/ 295 w 5216"/>
                <a:gd name="T23" fmla="*/ 8 h 762"/>
                <a:gd name="T24" fmla="*/ 214 w 5216"/>
                <a:gd name="T25" fmla="*/ 1 h 762"/>
                <a:gd name="T26" fmla="*/ 142 w 5216"/>
                <a:gd name="T27" fmla="*/ 0 h 762"/>
                <a:gd name="T28" fmla="*/ 80 w 5216"/>
                <a:gd name="T29" fmla="*/ 3 h 762"/>
                <a:gd name="T30" fmla="*/ 24 w 5216"/>
                <a:gd name="T31" fmla="*/ 8 h 762"/>
                <a:gd name="T32" fmla="*/ 0 w 5216"/>
                <a:gd name="T33" fmla="*/ 13 h 762"/>
                <a:gd name="T34" fmla="*/ 69 w 5216"/>
                <a:gd name="T35" fmla="*/ 22 h 762"/>
                <a:gd name="T36" fmla="*/ 144 w 5216"/>
                <a:gd name="T37" fmla="*/ 37 h 762"/>
                <a:gd name="T38" fmla="*/ 224 w 5216"/>
                <a:gd name="T39" fmla="*/ 56 h 762"/>
                <a:gd name="T40" fmla="*/ 310 w 5216"/>
                <a:gd name="T41" fmla="*/ 79 h 762"/>
                <a:gd name="T42" fmla="*/ 388 w 5216"/>
                <a:gd name="T43" fmla="*/ 100 h 762"/>
                <a:gd name="T44" fmla="*/ 533 w 5216"/>
                <a:gd name="T45" fmla="*/ 137 h 762"/>
                <a:gd name="T46" fmla="*/ 599 w 5216"/>
                <a:gd name="T47" fmla="*/ 152 h 762"/>
                <a:gd name="T48" fmla="*/ 662 w 5216"/>
                <a:gd name="T49" fmla="*/ 164 h 762"/>
                <a:gd name="T50" fmla="*/ 721 w 5216"/>
                <a:gd name="T51" fmla="*/ 176 h 762"/>
                <a:gd name="T52" fmla="*/ 777 w 5216"/>
                <a:gd name="T53" fmla="*/ 184 h 762"/>
                <a:gd name="T54" fmla="*/ 829 w 5216"/>
                <a:gd name="T55" fmla="*/ 192 h 762"/>
                <a:gd name="T56" fmla="*/ 878 w 5216"/>
                <a:gd name="T57" fmla="*/ 197 h 762"/>
                <a:gd name="T58" fmla="*/ 925 w 5216"/>
                <a:gd name="T59" fmla="*/ 200 h 762"/>
                <a:gd name="T60" fmla="*/ 969 w 5216"/>
                <a:gd name="T61" fmla="*/ 202 h 762"/>
                <a:gd name="T62" fmla="*/ 1010 w 5216"/>
                <a:gd name="T63" fmla="*/ 202 h 762"/>
                <a:gd name="T64" fmla="*/ 1050 w 5216"/>
                <a:gd name="T65" fmla="*/ 201 h 762"/>
                <a:gd name="T66" fmla="*/ 1086 w 5216"/>
                <a:gd name="T67" fmla="*/ 198 h 762"/>
                <a:gd name="T68" fmla="*/ 1120 w 5216"/>
                <a:gd name="T69" fmla="*/ 194 h 762"/>
                <a:gd name="T70" fmla="*/ 1153 w 5216"/>
                <a:gd name="T71" fmla="*/ 189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Freeform 5"/>
            <p:cNvSpPr>
              <a:spLocks noChangeArrowheads="1"/>
            </p:cNvSpPr>
            <p:nvPr/>
          </p:nvSpPr>
          <p:spPr bwMode="auto">
            <a:xfrm>
              <a:off x="1964" y="1186"/>
              <a:ext cx="3795" cy="536"/>
            </a:xfrm>
            <a:custGeom>
              <a:avLst/>
              <a:gdLst>
                <a:gd name="T0" fmla="*/ 0 w 5144"/>
                <a:gd name="T1" fmla="*/ 19 h 694"/>
                <a:gd name="T2" fmla="*/ 0 w 5144"/>
                <a:gd name="T3" fmla="*/ 19 h 694"/>
                <a:gd name="T4" fmla="*/ 4 w 5144"/>
                <a:gd name="T5" fmla="*/ 17 h 694"/>
                <a:gd name="T6" fmla="*/ 15 w 5144"/>
                <a:gd name="T7" fmla="*/ 15 h 694"/>
                <a:gd name="T8" fmla="*/ 37 w 5144"/>
                <a:gd name="T9" fmla="*/ 11 h 694"/>
                <a:gd name="T10" fmla="*/ 49 w 5144"/>
                <a:gd name="T11" fmla="*/ 9 h 694"/>
                <a:gd name="T12" fmla="*/ 65 w 5144"/>
                <a:gd name="T13" fmla="*/ 7 h 694"/>
                <a:gd name="T14" fmla="*/ 83 w 5144"/>
                <a:gd name="T15" fmla="*/ 5 h 694"/>
                <a:gd name="T16" fmla="*/ 103 w 5144"/>
                <a:gd name="T17" fmla="*/ 4 h 694"/>
                <a:gd name="T18" fmla="*/ 124 w 5144"/>
                <a:gd name="T19" fmla="*/ 2 h 694"/>
                <a:gd name="T20" fmla="*/ 148 w 5144"/>
                <a:gd name="T21" fmla="*/ 1 h 694"/>
                <a:gd name="T22" fmla="*/ 175 w 5144"/>
                <a:gd name="T23" fmla="*/ 1 h 694"/>
                <a:gd name="T24" fmla="*/ 204 w 5144"/>
                <a:gd name="T25" fmla="*/ 0 h 694"/>
                <a:gd name="T26" fmla="*/ 235 w 5144"/>
                <a:gd name="T27" fmla="*/ 1 h 694"/>
                <a:gd name="T28" fmla="*/ 268 w 5144"/>
                <a:gd name="T29" fmla="*/ 2 h 694"/>
                <a:gd name="T30" fmla="*/ 303 w 5144"/>
                <a:gd name="T31" fmla="*/ 4 h 694"/>
                <a:gd name="T32" fmla="*/ 342 w 5144"/>
                <a:gd name="T33" fmla="*/ 6 h 694"/>
                <a:gd name="T34" fmla="*/ 381 w 5144"/>
                <a:gd name="T35" fmla="*/ 11 h 694"/>
                <a:gd name="T36" fmla="*/ 425 w 5144"/>
                <a:gd name="T37" fmla="*/ 15 h 694"/>
                <a:gd name="T38" fmla="*/ 470 w 5144"/>
                <a:gd name="T39" fmla="*/ 21 h 694"/>
                <a:gd name="T40" fmla="*/ 518 w 5144"/>
                <a:gd name="T41" fmla="*/ 28 h 694"/>
                <a:gd name="T42" fmla="*/ 568 w 5144"/>
                <a:gd name="T43" fmla="*/ 37 h 694"/>
                <a:gd name="T44" fmla="*/ 621 w 5144"/>
                <a:gd name="T45" fmla="*/ 46 h 694"/>
                <a:gd name="T46" fmla="*/ 677 w 5144"/>
                <a:gd name="T47" fmla="*/ 58 h 694"/>
                <a:gd name="T48" fmla="*/ 734 w 5144"/>
                <a:gd name="T49" fmla="*/ 71 h 694"/>
                <a:gd name="T50" fmla="*/ 795 w 5144"/>
                <a:gd name="T51" fmla="*/ 86 h 694"/>
                <a:gd name="T52" fmla="*/ 858 w 5144"/>
                <a:gd name="T53" fmla="*/ 101 h 694"/>
                <a:gd name="T54" fmla="*/ 924 w 5144"/>
                <a:gd name="T55" fmla="*/ 119 h 694"/>
                <a:gd name="T56" fmla="*/ 993 w 5144"/>
                <a:gd name="T57" fmla="*/ 139 h 694"/>
                <a:gd name="T58" fmla="*/ 1064 w 5144"/>
                <a:gd name="T59" fmla="*/ 161 h 694"/>
                <a:gd name="T60" fmla="*/ 1138 w 5144"/>
                <a:gd name="T61" fmla="*/ 18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Freeform 6"/>
            <p:cNvSpPr>
              <a:spLocks noChangeArrowheads="1"/>
            </p:cNvSpPr>
            <p:nvPr/>
          </p:nvSpPr>
          <p:spPr bwMode="auto">
            <a:xfrm>
              <a:off x="3895" y="1177"/>
              <a:ext cx="2295" cy="450"/>
            </a:xfrm>
            <a:custGeom>
              <a:avLst/>
              <a:gdLst>
                <a:gd name="T0" fmla="*/ 0 w 3112"/>
                <a:gd name="T1" fmla="*/ 154 h 584"/>
                <a:gd name="T2" fmla="*/ 0 w 3112"/>
                <a:gd name="T3" fmla="*/ 154 h 584"/>
                <a:gd name="T4" fmla="*/ 20 w 3112"/>
                <a:gd name="T5" fmla="*/ 149 h 584"/>
                <a:gd name="T6" fmla="*/ 74 w 3112"/>
                <a:gd name="T7" fmla="*/ 132 h 584"/>
                <a:gd name="T8" fmla="*/ 112 w 3112"/>
                <a:gd name="T9" fmla="*/ 120 h 584"/>
                <a:gd name="T10" fmla="*/ 156 w 3112"/>
                <a:gd name="T11" fmla="*/ 109 h 584"/>
                <a:gd name="T12" fmla="*/ 204 w 3112"/>
                <a:gd name="T13" fmla="*/ 95 h 584"/>
                <a:gd name="T14" fmla="*/ 255 w 3112"/>
                <a:gd name="T15" fmla="*/ 81 h 584"/>
                <a:gd name="T16" fmla="*/ 310 w 3112"/>
                <a:gd name="T17" fmla="*/ 68 h 584"/>
                <a:gd name="T18" fmla="*/ 367 w 3112"/>
                <a:gd name="T19" fmla="*/ 53 h 584"/>
                <a:gd name="T20" fmla="*/ 423 w 3112"/>
                <a:gd name="T21" fmla="*/ 41 h 584"/>
                <a:gd name="T22" fmla="*/ 481 w 3112"/>
                <a:gd name="T23" fmla="*/ 29 h 584"/>
                <a:gd name="T24" fmla="*/ 509 w 3112"/>
                <a:gd name="T25" fmla="*/ 23 h 584"/>
                <a:gd name="T26" fmla="*/ 537 w 3112"/>
                <a:gd name="T27" fmla="*/ 18 h 584"/>
                <a:gd name="T28" fmla="*/ 564 w 3112"/>
                <a:gd name="T29" fmla="*/ 14 h 584"/>
                <a:gd name="T30" fmla="*/ 591 w 3112"/>
                <a:gd name="T31" fmla="*/ 10 h 584"/>
                <a:gd name="T32" fmla="*/ 617 w 3112"/>
                <a:gd name="T33" fmla="*/ 6 h 584"/>
                <a:gd name="T34" fmla="*/ 641 w 3112"/>
                <a:gd name="T35" fmla="*/ 4 h 584"/>
                <a:gd name="T36" fmla="*/ 665 w 3112"/>
                <a:gd name="T37" fmla="*/ 2 h 584"/>
                <a:gd name="T38" fmla="*/ 688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Freeform 7"/>
            <p:cNvSpPr>
              <a:spLocks noChangeArrowheads="1"/>
            </p:cNvSpPr>
            <p:nvPr/>
          </p:nvSpPr>
          <p:spPr bwMode="auto">
            <a:xfrm>
              <a:off x="146" y="1166"/>
              <a:ext cx="6056" cy="921"/>
            </a:xfrm>
            <a:custGeom>
              <a:avLst/>
              <a:gdLst>
                <a:gd name="T0" fmla="*/ 1823 w 8196"/>
                <a:gd name="T1" fmla="*/ 137 h 1192"/>
                <a:gd name="T2" fmla="*/ 1789 w 8196"/>
                <a:gd name="T3" fmla="*/ 152 h 1192"/>
                <a:gd name="T4" fmla="*/ 1753 w 8196"/>
                <a:gd name="T5" fmla="*/ 165 h 1192"/>
                <a:gd name="T6" fmla="*/ 1715 w 8196"/>
                <a:gd name="T7" fmla="*/ 178 h 1192"/>
                <a:gd name="T8" fmla="*/ 1674 w 8196"/>
                <a:gd name="T9" fmla="*/ 187 h 1192"/>
                <a:gd name="T10" fmla="*/ 1629 w 8196"/>
                <a:gd name="T11" fmla="*/ 195 h 1192"/>
                <a:gd name="T12" fmla="*/ 1581 w 8196"/>
                <a:gd name="T13" fmla="*/ 200 h 1192"/>
                <a:gd name="T14" fmla="*/ 1530 w 8196"/>
                <a:gd name="T15" fmla="*/ 203 h 1192"/>
                <a:gd name="T16" fmla="*/ 1473 w 8196"/>
                <a:gd name="T17" fmla="*/ 202 h 1192"/>
                <a:gd name="T18" fmla="*/ 1411 w 8196"/>
                <a:gd name="T19" fmla="*/ 200 h 1192"/>
                <a:gd name="T20" fmla="*/ 1345 w 8196"/>
                <a:gd name="T21" fmla="*/ 193 h 1192"/>
                <a:gd name="T22" fmla="*/ 1272 w 8196"/>
                <a:gd name="T23" fmla="*/ 184 h 1192"/>
                <a:gd name="T24" fmla="*/ 1193 w 8196"/>
                <a:gd name="T25" fmla="*/ 172 h 1192"/>
                <a:gd name="T26" fmla="*/ 1109 w 8196"/>
                <a:gd name="T27" fmla="*/ 154 h 1192"/>
                <a:gd name="T28" fmla="*/ 1017 w 8196"/>
                <a:gd name="T29" fmla="*/ 134 h 1192"/>
                <a:gd name="T30" fmla="*/ 917 w 8196"/>
                <a:gd name="T31" fmla="*/ 108 h 1192"/>
                <a:gd name="T32" fmla="*/ 811 w 8196"/>
                <a:gd name="T33" fmla="*/ 79 h 1192"/>
                <a:gd name="T34" fmla="*/ 756 w 8196"/>
                <a:gd name="T35" fmla="*/ 64 h 1192"/>
                <a:gd name="T36" fmla="*/ 653 w 8196"/>
                <a:gd name="T37" fmla="*/ 39 h 1192"/>
                <a:gd name="T38" fmla="*/ 559 w 8196"/>
                <a:gd name="T39" fmla="*/ 22 h 1192"/>
                <a:gd name="T40" fmla="*/ 473 w 8196"/>
                <a:gd name="T41" fmla="*/ 10 h 1192"/>
                <a:gd name="T42" fmla="*/ 395 w 8196"/>
                <a:gd name="T43" fmla="*/ 3 h 1192"/>
                <a:gd name="T44" fmla="*/ 325 w 8196"/>
                <a:gd name="T45" fmla="*/ 0 h 1192"/>
                <a:gd name="T46" fmla="*/ 263 w 8196"/>
                <a:gd name="T47" fmla="*/ 1 h 1192"/>
                <a:gd name="T48" fmla="*/ 208 w 8196"/>
                <a:gd name="T49" fmla="*/ 5 h 1192"/>
                <a:gd name="T50" fmla="*/ 160 w 8196"/>
                <a:gd name="T51" fmla="*/ 12 h 1192"/>
                <a:gd name="T52" fmla="*/ 118 w 8196"/>
                <a:gd name="T53" fmla="*/ 19 h 1192"/>
                <a:gd name="T54" fmla="*/ 83 w 8196"/>
                <a:gd name="T55" fmla="*/ 29 h 1192"/>
                <a:gd name="T56" fmla="*/ 55 w 8196"/>
                <a:gd name="T57" fmla="*/ 39 h 1192"/>
                <a:gd name="T58" fmla="*/ 33 w 8196"/>
                <a:gd name="T59" fmla="*/ 46 h 1192"/>
                <a:gd name="T60" fmla="*/ 10 w 8196"/>
                <a:gd name="T61" fmla="*/ 57 h 1192"/>
                <a:gd name="T62" fmla="*/ 0 w 8196"/>
                <a:gd name="T63" fmla="*/ 64 h 1192"/>
                <a:gd name="T64" fmla="*/ 1823 w 8196"/>
                <a:gd name="T65" fmla="*/ 318 h 1192"/>
                <a:gd name="T66" fmla="*/ 1824 w 8196"/>
                <a:gd name="T67" fmla="*/ 317 h 1192"/>
                <a:gd name="T68" fmla="*/ 1824 w 8196"/>
                <a:gd name="T69" fmla="*/ 136 h 1192"/>
                <a:gd name="T70" fmla="*/ 1823 w 8196"/>
                <a:gd name="T71" fmla="*/ 13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2947988"/>
            <a:ext cx="8164512" cy="539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5692775" y="6889750"/>
            <a:ext cx="417036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smtClean="0"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r>
              <a:rPr lang="ru-RU" altLang="ru-RU"/>
              <a:t>21.2.14</a:t>
            </a: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212725" y="6889750"/>
            <a:ext cx="4173538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6889750"/>
            <a:ext cx="127793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</a:tabLst>
              <a:defRPr sz="2400" smtClean="0"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1D887C88-44D4-429F-AAFC-343B4FEC86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71475"/>
            <a:ext cx="9069387" cy="137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ndara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ndara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ndara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ndara" charset="0"/>
          <a:ea typeface="Microsoft YaHei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ndara" charset="0"/>
          <a:ea typeface="Microsoft YaHei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ndara" charset="0"/>
          <a:ea typeface="Microsoft YaHei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ndara" charset="0"/>
          <a:ea typeface="Microsoft YaHei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ndara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73E87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50" tIns="50377" rIns="100750" bIns="503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50" tIns="50377" rIns="100750" bIns="503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704"/>
            <a:ext cx="2352146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21.2.14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704"/>
            <a:ext cx="3192198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704"/>
            <a:ext cx="2352146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87C88-44D4-429F-AAFC-343B4FEC86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ctr" defTabSz="100752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22" indent="-377822" algn="l" defTabSz="100752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14" indent="-314850" algn="l" defTabSz="100752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409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170" indent="-251882" algn="l" defTabSz="100752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32" indent="-251882" algn="l" defTabSz="100752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695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457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220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982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63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25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289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5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13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575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337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10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611485"/>
            <a:ext cx="9108503" cy="2062732"/>
          </a:xfrm>
        </p:spPr>
        <p:txBody>
          <a:bodyPr tIns="3888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dirty="0" smtClean="0"/>
              <a:t>Тема «ПРОТИВОГОЛОЛЁДНЫЕ</a:t>
            </a:r>
            <a:br>
              <a:rPr lang="ru-RU" altLang="ru-RU" sz="4000" dirty="0" smtClean="0"/>
            </a:br>
            <a:r>
              <a:rPr lang="ru-RU" altLang="ru-RU" sz="4000" dirty="0" smtClean="0"/>
              <a:t>РЕАГЕНТЫ. Вред или польза?»</a:t>
            </a:r>
            <a:br>
              <a:rPr lang="ru-RU" altLang="ru-RU" sz="4000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  <p:pic>
        <p:nvPicPr>
          <p:cNvPr id="4" name="Рисунок 3" descr="C:\Documents and Settings\MAMA\Рабочий стол\DETAIL_PICTURE__8025939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008" y="3295981"/>
            <a:ext cx="525658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75816" y="1259557"/>
            <a:ext cx="9072562" cy="4767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73E87"/>
                </a:solidFill>
                <a:latin typeface="Times New Roman" pitchFamily="16" charset="0"/>
              </a:rPr>
              <a:t>                                              </a:t>
            </a:r>
            <a:endParaRPr lang="ru-RU" altLang="ru-RU" sz="1600" b="1" dirty="0">
              <a:solidFill>
                <a:srgbClr val="073E87"/>
              </a:solidFill>
              <a:latin typeface="Times New Roman" pitchFamily="16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398963" y="6889750"/>
            <a:ext cx="1281112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5AFB2E-EC53-4F29-A94C-1C61EEE7488C}" type="slidenum">
              <a:rPr lang="ru-RU" altLang="ru-RU" sz="2000">
                <a:solidFill>
                  <a:srgbClr val="000000"/>
                </a:solidFill>
                <a:latin typeface="Candara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altLang="ru-RU" sz="2000">
              <a:solidFill>
                <a:srgbClr val="000000"/>
              </a:solidFill>
              <a:latin typeface="Candara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87784" y="1043533"/>
            <a:ext cx="9502775" cy="130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3600" b="1" dirty="0">
                <a:solidFill>
                  <a:srgbClr val="1A1A1A"/>
                </a:solidFill>
                <a:latin typeface="Candara" charset="0"/>
              </a:rPr>
              <a:t>Понижение температуры замерзания</a:t>
            </a:r>
            <a:br>
              <a:rPr lang="ru-RU" altLang="ru-RU" sz="3600" b="1" dirty="0">
                <a:solidFill>
                  <a:srgbClr val="1A1A1A"/>
                </a:solidFill>
                <a:latin typeface="Candara" charset="0"/>
              </a:rPr>
            </a:br>
            <a:r>
              <a:rPr lang="ru-RU" altLang="ru-RU" sz="3600" b="1" dirty="0">
                <a:solidFill>
                  <a:srgbClr val="1A1A1A"/>
                </a:solidFill>
                <a:latin typeface="Candara" charset="0"/>
              </a:rPr>
              <a:t> растворов реагентов</a:t>
            </a:r>
          </a:p>
        </p:txBody>
      </p:sp>
      <p:graphicFrame>
        <p:nvGraphicFramePr>
          <p:cNvPr id="10244" name="Group 4"/>
          <p:cNvGraphicFramePr>
            <a:graphicFrameLocks noGrp="1"/>
          </p:cNvGraphicFramePr>
          <p:nvPr/>
        </p:nvGraphicFramePr>
        <p:xfrm>
          <a:off x="287784" y="3131765"/>
          <a:ext cx="9610725" cy="2301876"/>
        </p:xfrm>
        <a:graphic>
          <a:graphicData uri="http://schemas.openxmlformats.org/drawingml/2006/table">
            <a:tbl>
              <a:tblPr/>
              <a:tblGrid>
                <a:gridCol w="1220787"/>
                <a:gridCol w="668338"/>
                <a:gridCol w="787400"/>
                <a:gridCol w="708025"/>
                <a:gridCol w="708025"/>
                <a:gridCol w="709612"/>
                <a:gridCol w="709613"/>
                <a:gridCol w="708025"/>
                <a:gridCol w="630237"/>
                <a:gridCol w="708025"/>
                <a:gridCol w="708025"/>
                <a:gridCol w="708025"/>
                <a:gridCol w="636588"/>
              </a:tblGrid>
              <a:tr h="1695450"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Реагент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874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6FD"/>
                    </a:solidFill>
                  </a:tcPr>
                </a:tc>
                <a:tc gridSpan="3"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NaCl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874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6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CaCl2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874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6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Бишофит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MgCl2 *6Н2О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874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6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СН3СООК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90000" marR="90000" marT="874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B6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13"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ωсоли %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5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20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5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20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5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20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5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20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03213"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Δtзам, 0С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3,35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7,07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15,88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2,65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5,59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12,56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1,44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3,04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6,78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2,01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4,20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1pPr>
                      <a:lvl2pPr eaLnBrk="0"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2pPr>
                      <a:lvl3pPr eaLnBrk="0"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3pPr>
                      <a:lvl4pPr eaLnBrk="0">
                        <a:lnSpc>
                          <a:spcPct val="102000"/>
                        </a:lnSpc>
                        <a:spcAft>
                          <a:spcPts val="6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4pPr>
                      <a:lvl5pPr eaLnBrk="0"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73E87"/>
                          </a:solidFill>
                          <a:latin typeface="Candara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9,49</a:t>
                      </a:r>
                    </a:p>
                  </a:txBody>
                  <a:tcPr marL="68400" marR="68400" marT="3427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FE"/>
                    </a:solidFill>
                  </a:tcPr>
                </a:tc>
              </a:tr>
            </a:tbl>
          </a:graphicData>
        </a:graphic>
      </p:graphicFrame>
      <p:pic>
        <p:nvPicPr>
          <p:cNvPr id="9253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952" y="3779837"/>
            <a:ext cx="1385887" cy="755650"/>
          </a:xfrm>
          <a:prstGeom prst="rect">
            <a:avLst/>
          </a:prstGeom>
          <a:solidFill>
            <a:srgbClr val="EDEDED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9254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4208" y="3707829"/>
            <a:ext cx="1290638" cy="755650"/>
          </a:xfrm>
          <a:prstGeom prst="rect">
            <a:avLst/>
          </a:prstGeom>
          <a:solidFill>
            <a:srgbClr val="EDEDED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9255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448" y="3851845"/>
            <a:ext cx="1271587" cy="755650"/>
          </a:xfrm>
          <a:prstGeom prst="rect">
            <a:avLst/>
          </a:prstGeom>
          <a:solidFill>
            <a:srgbClr val="EDEDED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9256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8664" y="3635821"/>
            <a:ext cx="1397000" cy="766762"/>
          </a:xfrm>
          <a:prstGeom prst="rect">
            <a:avLst/>
          </a:prstGeom>
          <a:solidFill>
            <a:srgbClr val="EDEDED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9257" name="Rectangle 40"/>
          <p:cNvSpPr>
            <a:spLocks noChangeArrowheads="1"/>
          </p:cNvSpPr>
          <p:nvPr/>
        </p:nvSpPr>
        <p:spPr bwMode="auto">
          <a:xfrm>
            <a:off x="0" y="5580037"/>
            <a:ext cx="10080625" cy="1023937"/>
          </a:xfrm>
          <a:prstGeom prst="rect">
            <a:avLst/>
          </a:prstGeom>
          <a:solidFill>
            <a:srgbClr val="5BBAF6"/>
          </a:solidFill>
          <a:ln w="15840">
            <a:solidFill>
              <a:srgbClr val="195E84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6" charset="0"/>
              </a:rPr>
              <a:t>Хлорид натрия → Хлорид кальция → Ацетат калия →    Бишофит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altLang="ru-RU" sz="16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6" charset="0"/>
              </a:rPr>
              <a:t> ЭФФЕКТИВНОСТЬ ПРИ ОДИНАКОВОМ РАСХОДЕ РЕАГЕНТА УБЫВАЕТ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58" name="AutoShape 41"/>
          <p:cNvSpPr>
            <a:spLocks noChangeArrowheads="1"/>
          </p:cNvSpPr>
          <p:nvPr/>
        </p:nvSpPr>
        <p:spPr bwMode="auto">
          <a:xfrm>
            <a:off x="1023938" y="6615113"/>
            <a:ext cx="8032750" cy="79375"/>
          </a:xfrm>
          <a:prstGeom prst="rightArrow">
            <a:avLst>
              <a:gd name="adj1" fmla="val 50000"/>
              <a:gd name="adj2" fmla="val 2530000"/>
            </a:avLst>
          </a:prstGeom>
          <a:solidFill>
            <a:srgbClr val="FFFFFF"/>
          </a:solidFill>
          <a:ln w="1584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263650"/>
          </a:xfrm>
        </p:spPr>
        <p:txBody>
          <a:bodyPr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/>
              <a:t>Вред и польза реагентов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503809" y="899517"/>
            <a:ext cx="8856984" cy="3096344"/>
          </a:xfrm>
        </p:spPr>
        <p:txBody>
          <a:bodyPr/>
          <a:lstStyle/>
          <a:p>
            <a:pPr indent="-336550" algn="ctr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ело</a:t>
            </a:r>
            <a:r>
              <a:rPr lang="en-US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количестве</a:t>
            </a:r>
            <a:r>
              <a:rPr lang="en-US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составе</a:t>
            </a:r>
            <a:r>
              <a:rPr lang="en-US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lang="en-US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реагентов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раствор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хлористого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кальция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сн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ачала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опревращает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происходит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обратный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химический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гидролиз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соли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результате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чего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образуется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малорастворимый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осадок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очередь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приводит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грязи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уменьшению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коэффициента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сцепления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шин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дорожным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покрытием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входящие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реагентов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химические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вызывают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неспецифические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реакции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кожи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слизистых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бронхов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Обостряются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аллергиков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астматиков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088" y="3563813"/>
            <a:ext cx="2782887" cy="208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5904408" y="4067869"/>
            <a:ext cx="3813175" cy="2476500"/>
            <a:chOff x="3856" y="3247"/>
            <a:chExt cx="2402" cy="1560"/>
          </a:xfrm>
        </p:grpSpPr>
        <p:pic>
          <p:nvPicPr>
            <p:cNvPr id="1025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6" y="3247"/>
              <a:ext cx="1812" cy="1395"/>
            </a:xfrm>
            <a:prstGeom prst="rect">
              <a:avLst/>
            </a:prstGeom>
            <a:noFill/>
            <a:ln w="38160">
              <a:solidFill>
                <a:srgbClr val="073E87"/>
              </a:solidFill>
              <a:miter lim="800000"/>
              <a:headEnd/>
              <a:tailEnd/>
            </a:ln>
            <a:effectLst/>
          </p:spPr>
        </p:pic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3856" y="4290"/>
              <a:ext cx="1471" cy="517"/>
            </a:xfrm>
            <a:prstGeom prst="rect">
              <a:avLst/>
            </a:prstGeom>
            <a:solidFill>
              <a:srgbClr val="C6E7FC"/>
            </a:solidFill>
            <a:ln w="38160">
              <a:solidFill>
                <a:srgbClr val="073E87"/>
              </a:solidFill>
              <a:miter lim="800000"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2400">
                  <a:solidFill>
                    <a:srgbClr val="000000"/>
                  </a:solidFill>
                </a:rPr>
                <a:t>Коррозия металла</a:t>
              </a:r>
            </a:p>
          </p:txBody>
        </p:sp>
      </p:grpSp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215776" y="3563813"/>
            <a:ext cx="2265362" cy="2540000"/>
            <a:chOff x="251" y="3039"/>
            <a:chExt cx="1427" cy="1600"/>
          </a:xfrm>
        </p:grpSpPr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" y="3039"/>
              <a:ext cx="1176" cy="1232"/>
            </a:xfrm>
            <a:prstGeom prst="rect">
              <a:avLst/>
            </a:prstGeom>
            <a:noFill/>
            <a:ln w="38160">
              <a:solidFill>
                <a:srgbClr val="073E87"/>
              </a:solidFill>
              <a:miter lim="800000"/>
              <a:headEnd/>
              <a:tailEnd/>
            </a:ln>
            <a:effectLst/>
          </p:spPr>
        </p:pic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304" y="4122"/>
              <a:ext cx="1373" cy="517"/>
            </a:xfrm>
            <a:prstGeom prst="rect">
              <a:avLst/>
            </a:prstGeom>
            <a:solidFill>
              <a:srgbClr val="C6E7FC"/>
            </a:solidFill>
            <a:ln w="38160">
              <a:solidFill>
                <a:srgbClr val="073E87"/>
              </a:solidFill>
              <a:miter lim="800000"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2400">
                  <a:solidFill>
                    <a:srgbClr val="000000"/>
                  </a:solidFill>
                </a:rPr>
                <a:t>Испорченные вещи</a:t>
              </a:r>
            </a:p>
          </p:txBody>
        </p:sp>
      </p:grp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448024" y="6372125"/>
            <a:ext cx="3240087" cy="455613"/>
          </a:xfrm>
          <a:prstGeom prst="rect">
            <a:avLst/>
          </a:prstGeom>
          <a:solidFill>
            <a:srgbClr val="C6E7FC"/>
          </a:solidFill>
          <a:ln w="38160">
            <a:solidFill>
              <a:srgbClr val="073E87"/>
            </a:solidFill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Candara" charset="0"/>
              </a:rPr>
              <a:t>Загрязнение почвы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75816" y="467469"/>
            <a:ext cx="9070975" cy="1263650"/>
          </a:xfrm>
        </p:spPr>
        <p:txBody>
          <a:bodyPr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Безопасны ли реагенты для дорожного движения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575816" y="971525"/>
            <a:ext cx="8928991" cy="5019675"/>
          </a:xfrm>
        </p:spPr>
        <p:txBody>
          <a:bodyPr/>
          <a:lstStyle/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атериалы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строительства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ремонта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проходят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входной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испытания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лабораториях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3 .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дальнейши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пригодности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зимний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реагенты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абсолютно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безопасными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вижения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есмотря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пользу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вред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антиобледенителей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альтернативы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придумали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способа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борьбы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гололедом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изобрели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Остается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внимательными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65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осторожными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зимнее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360" y="4139877"/>
            <a:ext cx="4292572" cy="3218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3787" y="866194"/>
            <a:ext cx="7832950" cy="16895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Спасибо за внимание</a:t>
            </a:r>
            <a:r>
              <a:rPr lang="en-US" sz="6000" b="1" dirty="0" smtClean="0"/>
              <a:t>!</a:t>
            </a:r>
            <a:endParaRPr lang="ru-RU" sz="6000" b="1" dirty="0" smtClean="0"/>
          </a:p>
          <a:p>
            <a:pPr algn="ctr">
              <a:buNone/>
            </a:pPr>
            <a:endParaRPr lang="ru-RU" sz="3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3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Изображение 3" descr="wpapers_ru_Кубики-льд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132" y="3419797"/>
            <a:ext cx="4426927" cy="308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971525"/>
            <a:ext cx="6408712" cy="1335659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dirty="0" smtClean="0"/>
              <a:t>История реагента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901950"/>
            <a:ext cx="9070975" cy="5018088"/>
          </a:xfrm>
        </p:spPr>
        <p:txBody>
          <a:bodyPr/>
          <a:lstStyle/>
          <a:p>
            <a:pPr indent="-336550" eaLnBrk="1">
              <a:lnSpc>
                <a:spcPct val="100000"/>
              </a:lnSpc>
              <a:buClrTx/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2001-2002 гг.  - применение инновационных антигололедных реагентов для обработки дорог в зимний период. </a:t>
            </a:r>
          </a:p>
          <a:p>
            <a:pPr indent="-336550" eaLnBrk="1">
              <a:lnSpc>
                <a:spcPct val="100000"/>
              </a:lnSpc>
              <a:buClrTx/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Отказ от традиционной соли </a:t>
            </a:r>
          </a:p>
          <a:p>
            <a:pPr indent="-336550" eaLnBrk="1">
              <a:lnSpc>
                <a:spcPct val="100000"/>
              </a:lnSpc>
              <a:buClrTx/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Химические реагенты, в разные составы которых входят хлористый кальций, магний, натрий и другие вещества. Эти реагенты прошли проверку и были признаны экологически безопасными и в то же время эффективными антиобледенителями</a:t>
            </a:r>
          </a:p>
          <a:p>
            <a:pPr indent="-336550" eaLnBrk="1">
              <a:lnSpc>
                <a:spcPct val="100000"/>
              </a:lnSpc>
              <a:buClrTx/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эксперты признали, что использование новых реагентов приводит к уменьшению коэффициента сцепления с дорогой на 30-50 процентов</a:t>
            </a:r>
          </a:p>
          <a:p>
            <a:pPr indent="-336550" eaLnBrk="1">
              <a:lnSpc>
                <a:spcPct val="100000"/>
              </a:lnSpc>
              <a:buClrTx/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Реагенты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любых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погодных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температурах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6550" eaLnBrk="1">
              <a:lnSpc>
                <a:spcPct val="100000"/>
              </a:lnSpc>
              <a:buClrTx/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используемыми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антиобледенителями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жидкие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твердые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антигололедные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реагенты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модифицированного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хлористого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кальция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424" y="323453"/>
            <a:ext cx="3336053" cy="25025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68" y="2986083"/>
            <a:ext cx="8167173" cy="3803753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1880" y="1043533"/>
            <a:ext cx="7875543" cy="1338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lvl="0"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Антигололедные (</a:t>
            </a:r>
            <a:r>
              <a:rPr lang="ru-RU" sz="2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противогололёдные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реагенты - специальные средства  для борьбы со льдом и снежным накатом зимой 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575111" y="2913581"/>
            <a:ext cx="708724" cy="70879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465241" y="3149848"/>
            <a:ext cx="708724" cy="23626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591634" y="3071096"/>
            <a:ext cx="629977" cy="3150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111775" y="2913619"/>
            <a:ext cx="787554" cy="629977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7"/>
          <p:cNvGrpSpPr/>
          <p:nvPr/>
        </p:nvGrpSpPr>
        <p:grpSpPr>
          <a:xfrm>
            <a:off x="7779259" y="3622343"/>
            <a:ext cx="2240139" cy="3546414"/>
            <a:chOff x="7146747" y="3167691"/>
            <a:chExt cx="2032000" cy="321724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7162615" y="3167691"/>
              <a:ext cx="1892158" cy="11900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spc="55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Ацетат калия СН</a:t>
              </a:r>
              <a:r>
                <a:rPr lang="ru-RU" sz="1300" b="1" spc="55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r>
                <a:rPr lang="ru-RU" b="1" spc="55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СООК</a:t>
              </a:r>
            </a:p>
          </p:txBody>
        </p:sp>
        <p:pic>
          <p:nvPicPr>
            <p:cNvPr id="5" name="Изображение 4" descr="_industrial_potassium_acetate_99_.jp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167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6747" y="4584733"/>
              <a:ext cx="2032000" cy="1800200"/>
            </a:xfrm>
            <a:prstGeom prst="rect">
              <a:avLst/>
            </a:prstGeom>
          </p:spPr>
        </p:pic>
      </p:grpSp>
      <p:grpSp>
        <p:nvGrpSpPr>
          <p:cNvPr id="11" name="Группа 7"/>
          <p:cNvGrpSpPr/>
          <p:nvPr/>
        </p:nvGrpSpPr>
        <p:grpSpPr>
          <a:xfrm>
            <a:off x="382427" y="3622344"/>
            <a:ext cx="2047641" cy="3517139"/>
            <a:chOff x="285720" y="3286124"/>
            <a:chExt cx="1857388" cy="319068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85720" y="3286124"/>
              <a:ext cx="1857388" cy="121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spc="55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Хлорид натрия</a:t>
              </a:r>
            </a:p>
            <a:p>
              <a:pPr algn="ctr"/>
              <a:r>
                <a:rPr lang="ru-RU" b="1" spc="55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NaCl </a:t>
              </a:r>
            </a:p>
          </p:txBody>
        </p:sp>
        <p:pic>
          <p:nvPicPr>
            <p:cNvPr id="21" name="Рисунок 20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43" b="100000" l="909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4500570"/>
              <a:ext cx="1368152" cy="197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10"/>
          <p:cNvGrpSpPr/>
          <p:nvPr/>
        </p:nvGrpSpPr>
        <p:grpSpPr>
          <a:xfrm>
            <a:off x="2745089" y="3622343"/>
            <a:ext cx="2126397" cy="3559959"/>
            <a:chOff x="2428860" y="3286124"/>
            <a:chExt cx="1928826" cy="322953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428860" y="3286124"/>
              <a:ext cx="1928826" cy="121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spc="55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Хлорид кальция </a:t>
              </a:r>
            </a:p>
            <a:p>
              <a:pPr algn="ctr"/>
              <a:r>
                <a:rPr lang="ru-RU" b="1" spc="55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СаCl</a:t>
              </a:r>
              <a:r>
                <a:rPr lang="ru-RU" b="1" spc="55" baseline="-250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r>
                <a:rPr lang="ru-RU" b="1" spc="55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</a:p>
          </p:txBody>
        </p:sp>
        <p:pic>
          <p:nvPicPr>
            <p:cNvPr id="22" name="Рисунок 21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7273" r="95455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74" y="4643446"/>
              <a:ext cx="151216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2"/>
          <p:cNvGrpSpPr/>
          <p:nvPr/>
        </p:nvGrpSpPr>
        <p:grpSpPr>
          <a:xfrm>
            <a:off x="5276579" y="3622343"/>
            <a:ext cx="2126397" cy="3799970"/>
            <a:chOff x="4786314" y="3286124"/>
            <a:chExt cx="1928826" cy="344726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786314" y="3286124"/>
              <a:ext cx="1928826" cy="121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spc="55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Бишофит</a:t>
              </a:r>
              <a:r>
                <a:rPr lang="ru-RU" b="1" spc="55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– хлорид магния  MgCl</a:t>
              </a:r>
              <a:r>
                <a:rPr lang="ru-RU" b="1" spc="55" baseline="-250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r>
                <a:rPr lang="ru-RU" b="1" spc="55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*6Н</a:t>
              </a:r>
              <a:r>
                <a:rPr lang="ru-RU" b="1" spc="55" baseline="-250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 </a:t>
              </a:r>
              <a:r>
                <a:rPr lang="ru-RU" b="1" spc="55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</a:p>
          </p:txBody>
        </p:sp>
        <p:pic>
          <p:nvPicPr>
            <p:cNvPr id="25" name="Рисунок 24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30" b="100000" l="2727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4429132"/>
              <a:ext cx="1512168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Прямая со стрелкой 18"/>
          <p:cNvCxnSpPr/>
          <p:nvPr/>
        </p:nvCxnSpPr>
        <p:spPr>
          <a:xfrm flipH="1">
            <a:off x="1496318" y="2627711"/>
            <a:ext cx="591666" cy="994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0"/>
          </p:cNvCxnSpPr>
          <p:nvPr/>
        </p:nvCxnSpPr>
        <p:spPr>
          <a:xfrm flipH="1">
            <a:off x="3808288" y="2699719"/>
            <a:ext cx="295920" cy="922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0"/>
          </p:cNvCxnSpPr>
          <p:nvPr/>
        </p:nvCxnSpPr>
        <p:spPr>
          <a:xfrm>
            <a:off x="5832402" y="2555703"/>
            <a:ext cx="507376" cy="1066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920632" y="2627709"/>
            <a:ext cx="821186" cy="91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367" y="3851845"/>
            <a:ext cx="4681562" cy="35104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3" y="395461"/>
            <a:ext cx="8496944" cy="72008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dirty="0" smtClean="0"/>
              <a:t>Виды реагентов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431800" y="1115541"/>
            <a:ext cx="5111104" cy="6250954"/>
          </a:xfrm>
        </p:spPr>
        <p:txBody>
          <a:bodyPr/>
          <a:lstStyle/>
          <a:p>
            <a:pPr indent="-339725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«Плюсы»: 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быстрее и эффективнее растапливает лед и предотвращать образование гололеда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использовать не только во время снегопада, но и до и после него в качестве профилактики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проникая в почву, кальций улучшает ее состояние, а расход этого реагента и экологическая нагрузка намного ниже поваренной соли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«Минусы»: 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непродолжительный срок действия, равный в среднем 3 часам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30 процентов уменьшает коэффициент сцепления шин с дорогой</a:t>
            </a:r>
          </a:p>
          <a:p>
            <a:pPr indent="-339725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вызывает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аллергию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у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472360" y="899517"/>
            <a:ext cx="3597274" cy="1868488"/>
            <a:chOff x="2313" y="-1883"/>
            <a:chExt cx="2266" cy="1177"/>
          </a:xfrm>
        </p:grpSpPr>
        <p:sp>
          <p:nvSpPr>
            <p:cNvPr id="6150" name="AutoShape 5"/>
            <p:cNvSpPr>
              <a:spLocks noChangeArrowheads="1"/>
            </p:cNvSpPr>
            <p:nvPr/>
          </p:nvSpPr>
          <p:spPr bwMode="auto">
            <a:xfrm>
              <a:off x="2313" y="-1610"/>
              <a:ext cx="1213" cy="763"/>
            </a:xfrm>
            <a:prstGeom prst="roundRect">
              <a:avLst>
                <a:gd name="adj" fmla="val 16667"/>
              </a:avLst>
            </a:prstGeom>
            <a:solidFill>
              <a:srgbClr val="ADE2FE"/>
            </a:solidFill>
            <a:ln w="15840">
              <a:solidFill>
                <a:srgbClr val="195E84"/>
              </a:solidFill>
              <a:miter lim="800000"/>
              <a:headEnd/>
              <a:tailEnd/>
            </a:ln>
            <a:effectLst/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b="1" dirty="0">
                  <a:solidFill>
                    <a:schemeClr val="tx1"/>
                  </a:solidFill>
                  <a:latin typeface="Candara" charset="0"/>
                </a:rPr>
                <a:t>Хлорид кальция </a:t>
              </a:r>
            </a:p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b="1" dirty="0">
                  <a:solidFill>
                    <a:schemeClr val="tx1"/>
                  </a:solidFill>
                  <a:latin typeface="Candara" charset="0"/>
                </a:rPr>
                <a:t> СаCl2  </a:t>
              </a:r>
            </a:p>
          </p:txBody>
        </p:sp>
        <p:pic>
          <p:nvPicPr>
            <p:cNvPr id="615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9" y="-1883"/>
              <a:ext cx="950" cy="1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416" y="4571925"/>
            <a:ext cx="3779540" cy="2834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8137474" cy="74190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Виды реагентов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359792" y="2442975"/>
            <a:ext cx="9064625" cy="4983163"/>
          </a:xfrm>
        </p:spPr>
        <p:txBody>
          <a:bodyPr/>
          <a:lstStyle/>
          <a:p>
            <a:pPr indent="-341313" eaLnBrk="1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1313" eaLnBrk="1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»: 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эффективен даже при низких температурах и предотвращает образование гололеда в течение нескольких дней, что существенно сокращает нормы его расхода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безопасен для людей, растений и животных, по сравнению с хлористым кальцием.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образует скользкой пленки на дорожном покрытии при таянии льда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способен впитывать в себя влагу из окружающей среды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«Минусы»: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губительное влияние на почву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3687243" y="457992"/>
            <a:ext cx="3797302" cy="2300288"/>
            <a:chOff x="2379" y="-1257"/>
            <a:chExt cx="2392" cy="1449"/>
          </a:xfrm>
        </p:grpSpPr>
        <p:sp>
          <p:nvSpPr>
            <p:cNvPr id="7174" name="AutoShape 5"/>
            <p:cNvSpPr>
              <a:spLocks noChangeArrowheads="1"/>
            </p:cNvSpPr>
            <p:nvPr/>
          </p:nvSpPr>
          <p:spPr bwMode="auto">
            <a:xfrm>
              <a:off x="2379" y="-1024"/>
              <a:ext cx="1213" cy="763"/>
            </a:xfrm>
            <a:prstGeom prst="roundRect">
              <a:avLst>
                <a:gd name="adj" fmla="val 16667"/>
              </a:avLst>
            </a:prstGeom>
            <a:solidFill>
              <a:srgbClr val="ADE2FE"/>
            </a:solidFill>
            <a:ln w="15840">
              <a:solidFill>
                <a:srgbClr val="195E84"/>
              </a:solidFill>
              <a:miter lim="800000"/>
              <a:headEnd/>
              <a:tailEnd/>
            </a:ln>
            <a:effectLst/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b="1" dirty="0">
                  <a:solidFill>
                    <a:schemeClr val="tx1"/>
                  </a:solidFill>
                  <a:latin typeface="Candara" charset="0"/>
                </a:rPr>
                <a:t>Бишофит – хлорид магния  MgCl2*6Н2 О</a:t>
              </a:r>
            </a:p>
          </p:txBody>
        </p:sp>
        <p:pic>
          <p:nvPicPr>
            <p:cNvPr id="717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1" y="-1257"/>
              <a:ext cx="950" cy="14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Виды реагентов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431800" y="3059757"/>
            <a:ext cx="9064625" cy="4983163"/>
          </a:xfrm>
        </p:spPr>
        <p:txBody>
          <a:bodyPr/>
          <a:lstStyle/>
          <a:p>
            <a:pPr indent="-339725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«Плюсы» </a:t>
            </a:r>
          </a:p>
          <a:p>
            <a:pPr marL="346075" eaLnBrk="1">
              <a:buClrTx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теряет свои свойства даже при температуре -60 градусов</a:t>
            </a:r>
          </a:p>
          <a:p>
            <a:pPr marL="346075" eaLnBrk="1">
              <a:buClrTx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его действия длится вплоть до 3-7 суток с момента нанесения. </a:t>
            </a:r>
          </a:p>
          <a:p>
            <a:pPr marL="346075" eaLnBrk="1">
              <a:buClrTx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вызывает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коррозии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металлов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6075" eaLnBrk="1">
              <a:buClrTx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оэффициент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сцепления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реагентом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остается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высоким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6075" eaLnBrk="1">
              <a:buClrTx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минеральные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входящих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удобряют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почву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6075" eaLnBrk="1">
              <a:buClrTx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разъедает резину и металл</a:t>
            </a:r>
          </a:p>
        </p:txBody>
      </p:sp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3816176" y="755501"/>
            <a:ext cx="4029199" cy="2088232"/>
            <a:chOff x="2405" y="2676"/>
            <a:chExt cx="2402" cy="1131"/>
          </a:xfrm>
        </p:grpSpPr>
        <p:sp>
          <p:nvSpPr>
            <p:cNvPr id="8198" name="AutoShape 5"/>
            <p:cNvSpPr>
              <a:spLocks noChangeArrowheads="1"/>
            </p:cNvSpPr>
            <p:nvPr/>
          </p:nvSpPr>
          <p:spPr bwMode="auto">
            <a:xfrm>
              <a:off x="2405" y="2676"/>
              <a:ext cx="1190" cy="747"/>
            </a:xfrm>
            <a:prstGeom prst="roundRect">
              <a:avLst>
                <a:gd name="adj" fmla="val 16667"/>
              </a:avLst>
            </a:prstGeom>
            <a:solidFill>
              <a:srgbClr val="ADE2FE"/>
            </a:solidFill>
            <a:ln w="15840">
              <a:solidFill>
                <a:srgbClr val="195E84"/>
              </a:solidFill>
              <a:miter lim="800000"/>
              <a:headEnd/>
              <a:tailEnd/>
            </a:ln>
            <a:effectLst/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b="1" dirty="0">
                  <a:solidFill>
                    <a:schemeClr val="tx1"/>
                  </a:solidFill>
                  <a:latin typeface="Candara" charset="0"/>
                </a:rPr>
                <a:t>Ацетат калия СН</a:t>
              </a:r>
              <a:r>
                <a:rPr lang="ru-RU" altLang="ru-RU" sz="1200" b="1" dirty="0">
                  <a:solidFill>
                    <a:schemeClr val="tx1"/>
                  </a:solidFill>
                  <a:latin typeface="Candara" charset="0"/>
                </a:rPr>
                <a:t>3СООК</a:t>
              </a:r>
            </a:p>
          </p:txBody>
        </p:sp>
        <p:pic>
          <p:nvPicPr>
            <p:cNvPr id="819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9" y="2676"/>
              <a:ext cx="1278" cy="11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71475"/>
            <a:ext cx="9145586" cy="2400250"/>
          </a:xfrm>
        </p:spPr>
        <p:txBody>
          <a:bodyPr/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зарубежных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вышеперечисленные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реагенты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прошли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испытаний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сняты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эксплуатации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Европе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США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предпочитают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пользоваться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никакими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химическими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реагентами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попросту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вовремя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убирать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снежные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заносы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такому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европейские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страны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пришли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выявления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губительных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реагентов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окружающую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среду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резкого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снижения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коэффициента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сцепления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дорогой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48" y="3203773"/>
            <a:ext cx="4686828" cy="3477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C895-1159-4B91-995B-409B12CE08B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67469"/>
            <a:ext cx="9068757" cy="124553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n w="3175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Действие антигололедных реагентов</a:t>
            </a:r>
            <a:endParaRPr lang="ru-RU" sz="3000" b="1" dirty="0">
              <a:ln w="3175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6051" y="1795450"/>
            <a:ext cx="2362663" cy="19686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Реагент попадает на снег или лед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835160" y="2756124"/>
            <a:ext cx="708799" cy="39373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11404" y="1874826"/>
            <a:ext cx="2520174" cy="196867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Образуется раствор</a:t>
            </a:r>
          </a:p>
          <a:p>
            <a:pPr algn="ctr"/>
            <a:r>
              <a:rPr lang="ru-RU" sz="1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 </a:t>
            </a:r>
            <a:r>
              <a:rPr lang="en-US" sz="1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ru-RU" sz="1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 </a:t>
            </a:r>
            <a:r>
              <a:rPr lang="ru-RU" sz="1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&lt; </a:t>
            </a:r>
            <a:r>
              <a:rPr lang="en-US" sz="1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ru-RU" sz="1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</a:t>
            </a:r>
            <a:r>
              <a:rPr lang="en-US" sz="1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</a:t>
            </a:r>
            <a:r>
              <a:rPr lang="ru-RU" sz="9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1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7" name="Овал 6"/>
          <p:cNvSpPr/>
          <p:nvPr/>
        </p:nvSpPr>
        <p:spPr>
          <a:xfrm>
            <a:off x="7024908" y="1795451"/>
            <a:ext cx="2441418" cy="20474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Рассол  растапливает лед</a:t>
            </a:r>
          </a:p>
        </p:txBody>
      </p:sp>
      <p:pic>
        <p:nvPicPr>
          <p:cNvPr id="11" name="Picture 2" descr="C:\Documents and Settings\MAMA\Рабочий стол\ryeagyenty_moskva_1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162" y="4097339"/>
            <a:ext cx="2478926" cy="1692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23785" y="5906011"/>
            <a:ext cx="8190565" cy="9449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  тот  реагент, который при  наиболее   низкой  температуре быстрее  расплавит  большее  количество  снега  и  льда  и окажет наименьшее   действие   на    окружающую    среду  и    материалы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C:\Documents and Settings\MAMA\Рабочий стол\DETAIL_PICTURE__8025939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3060" y="4097340"/>
            <a:ext cx="2143363" cy="165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C:\Documents and Settings\MAMA\Рабочий стол\DETAIL_PICTURE_732417_6082130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275" y="4094826"/>
            <a:ext cx="2063979" cy="166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C:\Documents and Settings\MAMA\Рабочий стол\15087_64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916" y="4094827"/>
            <a:ext cx="1905212" cy="1668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Стрелка вправо 22"/>
          <p:cNvSpPr/>
          <p:nvPr/>
        </p:nvSpPr>
        <p:spPr>
          <a:xfrm>
            <a:off x="6231070" y="2747956"/>
            <a:ext cx="708799" cy="39687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7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25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25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7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C895-1159-4B91-995B-409B12CE08B6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57117578"/>
              </p:ext>
            </p:extLst>
          </p:nvPr>
        </p:nvGraphicFramePr>
        <p:xfrm>
          <a:off x="2362628" y="2192328"/>
          <a:ext cx="5512880" cy="330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63889" y="225342"/>
            <a:ext cx="6457946" cy="1432720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3100" b="1" dirty="0">
                <a:ln w="3175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Способность реагентов плавить лед  при низких температурах </a:t>
            </a:r>
            <a:endParaRPr lang="ru-RU" sz="3100" b="1" dirty="0">
              <a:ln w="3175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424" y="5843601"/>
            <a:ext cx="6694212" cy="617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100794" tIns="50397" rIns="100794" bIns="50397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Рис.1.  Равновесная плавящая способность реагентов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(г льда 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ru-RU" b="1" dirty="0" smtClean="0">
                <a:solidFill>
                  <a:schemeClr val="bg1"/>
                </a:solidFill>
              </a:rPr>
              <a:t> г реагента)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2919" y="4970470"/>
            <a:ext cx="703694" cy="359413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C:\Documents and Settings\MAMA\Рабочий стол\лед картинки\ec576481c96f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00" y="1222729"/>
            <a:ext cx="1811375" cy="165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Documents and Settings\MAMA\Рабочий стол\лед картинки\nastol.com.ua_2081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979" y="1230628"/>
            <a:ext cx="2167268" cy="165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Microsoft YaHei"/>
        <a:cs typeface=""/>
      </a:majorFont>
      <a:minorFont>
        <a:latin typeface="Candar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34596</TotalTime>
  <Words>1357</Words>
  <Application>Microsoft Office PowerPoint</Application>
  <PresentationFormat>Произвольный</PresentationFormat>
  <Paragraphs>152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1_Тема Office</vt:lpstr>
      <vt:lpstr>Тема Office</vt:lpstr>
      <vt:lpstr>Тема «ПРОТИВОГОЛОЛЁДНЫЕ РЕАГЕНТЫ. Вред или польза?»   </vt:lpstr>
      <vt:lpstr>История реагента</vt:lpstr>
      <vt:lpstr>Презентация PowerPoint</vt:lpstr>
      <vt:lpstr>Виды реагентов</vt:lpstr>
      <vt:lpstr>Виды реагентов</vt:lpstr>
      <vt:lpstr> Виды реагентов </vt:lpstr>
      <vt:lpstr> Опыт зарубежных стран показывает, что все вышеперечисленные реагенты не прошли испытаний и были сняты с эксплуатации. В Европе и США предпочитают не пользоваться никакими химическими реагентами, а попросту вовремя убирать снежные заносы. К такому решению европейские страны пришли после выявления губительных действий этих реагентов на окружающую среду и металл, а также резкого снижения коэффициента сцепления с дорогой. </vt:lpstr>
      <vt:lpstr>Действие антигололедных реагентов</vt:lpstr>
      <vt:lpstr>Презентация PowerPoint</vt:lpstr>
      <vt:lpstr>Презентация PowerPoint</vt:lpstr>
      <vt:lpstr>Вред и польза реагентов</vt:lpstr>
      <vt:lpstr>Безопасны ли реагенты для дорожного движения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ПРОТИВОГОЛОЛЁДНЫЕ РЕАГЕНТЫ</dc:title>
  <dc:creator>Masha</dc:creator>
  <cp:lastModifiedBy>Masha</cp:lastModifiedBy>
  <cp:revision>35</cp:revision>
  <cp:lastPrinted>1601-01-01T00:00:00Z</cp:lastPrinted>
  <dcterms:created xsi:type="dcterms:W3CDTF">2014-02-21T08:32:25Z</dcterms:created>
  <dcterms:modified xsi:type="dcterms:W3CDTF">2014-06-12T09:38:52Z</dcterms:modified>
</cp:coreProperties>
</file>