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2"/>
  </p:notesMasterIdLst>
  <p:sldIdLst>
    <p:sldId id="267" r:id="rId2"/>
    <p:sldId id="256" r:id="rId3"/>
    <p:sldId id="269" r:id="rId4"/>
    <p:sldId id="261" r:id="rId5"/>
    <p:sldId id="273" r:id="rId6"/>
    <p:sldId id="258" r:id="rId7"/>
    <p:sldId id="259" r:id="rId8"/>
    <p:sldId id="260" r:id="rId9"/>
    <p:sldId id="268" r:id="rId10"/>
    <p:sldId id="263" r:id="rId11"/>
    <p:sldId id="279" r:id="rId12"/>
    <p:sldId id="284" r:id="rId13"/>
    <p:sldId id="271" r:id="rId14"/>
    <p:sldId id="275" r:id="rId15"/>
    <p:sldId id="272" r:id="rId16"/>
    <p:sldId id="280" r:id="rId17"/>
    <p:sldId id="283" r:id="rId18"/>
    <p:sldId id="285" r:id="rId19"/>
    <p:sldId id="286" r:id="rId20"/>
    <p:sldId id="26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пов Николай Анатольевич" initials="ПНА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FF6699"/>
    <a:srgbClr val="FFCC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 autoAdjust="0"/>
    <p:restoredTop sz="95775" autoAdjust="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>
      <p:cViewPr varScale="1">
        <p:scale>
          <a:sx n="56" d="100"/>
          <a:sy n="56" d="100"/>
        </p:scale>
        <p:origin x="-282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79867-9B97-4B53-99FA-B74F8E60466B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B9A62-FB7A-48D1-8444-48DA5A0B57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9A62-FB7A-48D1-8444-48DA5A0B57F0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9A62-FB7A-48D1-8444-48DA5A0B57F0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B9A62-FB7A-48D1-8444-48DA5A0B57F0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3114FCC-D3B2-4DB6-958F-AC423B29147F}" type="datetimeFigureOut">
              <a:rPr lang="ru-RU" smtClean="0"/>
              <a:pPr/>
              <a:t>21.04.2013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7B8215-AE14-4D80-8515-DA3E8ECD66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img_url=http://image.tsn.ua/media/images/original/May2008/64832.jpg&amp;iorient=&amp;ih=&amp;nojs=1&amp;icolor=&amp;p=1&amp;site=&amp;text=%D1%80%D0%B0%D1%81%D0%BA%D1%80%D1%8B%D1%82%D0%B0%D1%8F%20%D0%BA%D0%BD%D0%B8%D0%B3%D0%B0%20%D0%BA%D0%B0%D1%80%D1%82%D0%B8%D0%BD%D0%BA%D0%B8&amp;iw=&amp;wp=&amp;pos=37&amp;recent=&amp;type=&amp;isize=&amp;rpt=simage&amp;itype=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maratakm.ru/index3.files/image765.gi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img_url=http://upload.wikimedia.org/wikipedia/commons/8/8d/MarbleUSGOV.jpg&amp;iorient=&amp;ih=&amp;nojs=1&amp;icolor=&amp;site=&amp;text=%D0%BC%D1%80%D0%B0%D0%BC%D0%BE%D1%80&amp;iw=&amp;wp=&amp;pos=0&amp;recent=&amp;type=&amp;isize=&amp;rpt=simage&amp;itype=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images.yandex.ru/yandsearch?img_url=http://myrt.ru/news/uploads/posts/2009-01/1233305959_zhelezo.jpg&amp;iorient=&amp;ih=&amp;icolor=&amp;p=3&amp;site=&amp;text=%D1%81%D0%B5%D1%80%D0%B5%D0%B1%D1%80%D0%BE%20%D0%BD%D0%B0%D1%85%D0%BE%D0%B6%D0%B4%D0%B5%D0%BD%D0%B8%D0%B5%20%D0%B2%20%D0%BF%D1%80%D0%B8%D1%80%D0%BE%D0%B4%D0%B5&amp;iw=&amp;wp=&amp;pos=97&amp;recent=&amp;type=&amp;isize=&amp;rpt=simage&amp;itype=&amp;noj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img_url=http://dic.academic.ru/pictures/wiki/files/50/220px-SilverUSGOV.jpg&amp;iorient=&amp;ih=&amp;icolor=&amp;site=&amp;text=%D1%81%D0%B5%D1%80%D0%B5%D0%B1%D1%80%D0%BE%20%D0%BD%D0%B0%D1%85%D0%BE%D0%B6%D0%B4%D0%B5%D0%BD%D0%B8%D0%B5%20%D0%B2%20%D0%BF%D1%80%D0%B8%D1%80%D0%BE%D0%B4%D0%B5&amp;iw=&amp;wp=&amp;pos=4&amp;recent=&amp;type=&amp;isize=&amp;rpt=simage&amp;itype=&amp;nojs=1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img_url=http://murmansk.aspol.ru/aboutreg/minerals/halkopirit1.jpg&amp;iorient=&amp;ih=&amp;icolor=&amp;site=&amp;text=%D0%BC%D0%B5%D1%82%D0%B0%D0%BB%D0%BB%D1%8B%20%D0%B2%20%D0%BF%D1%80%D0%B8%D1%80%D0%BE%D0%B4%D0%B5&amp;iw=&amp;wp=&amp;pos=8&amp;recent=&amp;type=&amp;isize=&amp;rpt=simage&amp;itype=&amp;nojs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pozitivchik.info/wp-content/uploads/HLIC/fd748433f0478607b2101bd7ec2068a8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g1.liveinternet.ru/images/foto/b/3/apps/0/773/773369_morodok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img_url=http://900igr.net/datai/khimija/Svojstva-metallov/0026-020-Metally-v-prirode.jpg&amp;iorient=&amp;ih=&amp;icolor=&amp;site=&amp;text=%D0%BF%D0%BB%D0%B0%D1%82%D0%B8%D0%BD%D0%B0%20%20%D0%B2%20%D0%BF%D1%80%D0%B8%D1%80%D0%BE%D0%B4%D0%B5&amp;iw=&amp;wp=&amp;pos=5&amp;recent=&amp;type=&amp;isize=&amp;rpt=simage&amp;itype=&amp;nojs=1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yandex.ru/yandsearch?img_url=http://silverinform.ru/wp-content/uploads/2009/02/silver.jpg&amp;iorient=&amp;ih=&amp;icolor=&amp;site=&amp;text=%D1%81%D0%B5%D1%80%D0%B5%D0%B1%D1%80%D0%BE%20%D0%B2%20%D0%BF%D1%80%D0%B8%D1%80%D0%BE%D0%B4%D0%B5&amp;iw=&amp;wp=&amp;pos=0&amp;recent=&amp;type=&amp;isize=&amp;rpt=simage&amp;itype=&amp;nojs=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75724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Попова Светлана Анатольевна</a:t>
            </a:r>
          </a:p>
          <a:p>
            <a:pPr algn="ctr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Учитель химии </a:t>
            </a:r>
          </a:p>
          <a:p>
            <a:pPr algn="ctr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Город Москва</a:t>
            </a:r>
          </a:p>
          <a:p>
            <a:pPr algn="ctr"/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ГБОУ СОШ № 1465 имени Н.Г.Кузнецова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5602" name="Picture 2" descr="http://im6-tub-ru.yandex.net/i?id=351937025-0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857628"/>
            <a:ext cx="3643338" cy="2714644"/>
          </a:xfrm>
          <a:prstGeom prst="rect">
            <a:avLst/>
          </a:prstGeom>
          <a:noFill/>
        </p:spPr>
      </p:pic>
      <p:pic>
        <p:nvPicPr>
          <p:cNvPr id="25603" name="Picture 3" descr="C:\Users\n.popov\AppData\Local\Microsoft\Windows\Temporary Internet Files\Content.IE5\YQCAS3VS\MC90038323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3286124"/>
            <a:ext cx="3436563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maratakm.ru/index3.files/image765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786058"/>
            <a:ext cx="4380920" cy="342027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2844" y="428604"/>
            <a:ext cx="9001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Строение </a:t>
            </a:r>
          </a:p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кристаллических решеток металлов объясняет их общие физические свойства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15206" y="285749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2714620"/>
            <a:ext cx="38576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Металлический блеск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Электрическая проводимость 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Теплопроводность 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Ковкость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Пластичность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8858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плотность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твердость и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температура плавления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у металлов весьма различны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2285992"/>
          <a:ext cx="857256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250"/>
                <a:gridCol w="2344632"/>
                <a:gridCol w="3443678"/>
              </a:tblGrid>
              <a:tr h="6429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Плотность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Температура плавления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Твердость</a:t>
                      </a:r>
                      <a:endParaRPr lang="ru-RU" sz="2400" dirty="0"/>
                    </a:p>
                  </a:txBody>
                  <a:tcPr/>
                </a:tc>
              </a:tr>
              <a:tr h="7904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Na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–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0,971 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г/см</a:t>
                      </a:r>
                      <a:r>
                        <a:rPr lang="ru-RU" sz="2400" b="1" i="1" baseline="30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Hg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-38 </a:t>
                      </a:r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</a:t>
                      </a:r>
                      <a:r>
                        <a:rPr lang="ru-RU" sz="2400" b="1" i="1" baseline="30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</a:t>
                      </a:r>
                      <a:endParaRPr lang="ru-RU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Самыми мягкими металлами  являются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</a:rPr>
                        <a:t>щелочные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металлы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/>
                    </a:p>
                  </a:txBody>
                  <a:tcPr/>
                </a:tc>
              </a:tr>
              <a:tr h="790434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Os-22,587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г/см</a:t>
                      </a:r>
                      <a:r>
                        <a:rPr lang="ru-RU" sz="2400" b="1" i="1" baseline="30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W</a:t>
                      </a:r>
                      <a:r>
                        <a:rPr lang="ru-RU" sz="2400" b="1" i="1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3422C</a:t>
                      </a:r>
                      <a:r>
                        <a:rPr lang="ru-RU" sz="2400" b="1" i="1" baseline="30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</a:t>
                      </a:r>
                      <a:endParaRPr lang="ru-RU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Самым твердым металлом  является</a:t>
                      </a:r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-</a:t>
                      </a:r>
                      <a:r>
                        <a:rPr lang="ru-RU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Cr</a:t>
                      </a:r>
                      <a:endParaRPr lang="ru-RU" sz="2400" b="1" i="1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00166" y="428604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Но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2357430"/>
            <a:ext cx="41024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accent2">
                    <a:lumMod val="50000"/>
                  </a:schemeClr>
                </a:solidFill>
              </a:rPr>
              <a:t>ПРОВЕРЬ СЕ</a:t>
            </a: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БЯ</a:t>
            </a:r>
            <a:endParaRPr lang="ru-RU" sz="4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0964" name="Picture 4" descr="C:\Users\n.popov\AppData\Local\Microsoft\Windows\Temporary Internet Files\Content.IE5\94RQ2NU7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85728"/>
            <a:ext cx="2143140" cy="1428760"/>
          </a:xfrm>
          <a:prstGeom prst="rect">
            <a:avLst/>
          </a:prstGeom>
          <a:noFill/>
        </p:spPr>
      </p:pic>
      <p:pic>
        <p:nvPicPr>
          <p:cNvPr id="40965" name="Picture 5" descr="C:\Users\n.popov\AppData\Local\Microsoft\Windows\Temporary Internet Files\Content.IE5\UUK0JMY6\MC9002502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143380"/>
            <a:ext cx="2588399" cy="2414257"/>
          </a:xfrm>
          <a:prstGeom prst="rect">
            <a:avLst/>
          </a:prstGeom>
          <a:noFill/>
        </p:spPr>
      </p:pic>
      <p:pic>
        <p:nvPicPr>
          <p:cNvPr id="7" name="Picture 4" descr="C:\Users\n.popov\AppData\Local\Microsoft\Windows\Temporary Internet Files\Content.IE5\94RQ2NU7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2071702" cy="1500198"/>
          </a:xfrm>
          <a:prstGeom prst="rect">
            <a:avLst/>
          </a:prstGeom>
          <a:noFill/>
        </p:spPr>
      </p:pic>
      <p:pic>
        <p:nvPicPr>
          <p:cNvPr id="8" name="Picture 5" descr="C:\Users\n.popov\AppData\Local\Microsoft\Windows\Temporary Internet Files\Content.IE5\UUK0JMY6\MC90025022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4214818"/>
            <a:ext cx="2588399" cy="2414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642918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Тест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n.popov\AppData\Local\Microsoft\Windows\Temporary Internet Files\Content.IE5\JSILXYV7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0"/>
            <a:ext cx="2828703" cy="192882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2000240"/>
            <a:ext cx="785818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 природе химически активные металлы встречаются:</a:t>
            </a:r>
          </a:p>
          <a:p>
            <a:pPr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свободном виде</a:t>
            </a:r>
          </a:p>
          <a:p>
            <a:pPr marL="342900" indent="-342900"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виде оксидов</a:t>
            </a:r>
          </a:p>
          <a:p>
            <a:pPr marL="342900" indent="-342900"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виде солей</a:t>
            </a:r>
          </a:p>
          <a:p>
            <a:pPr marL="342900" indent="-342900"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виде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гидроксидов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642918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Тест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n.popov\AppData\Local\Microsoft\Windows\Temporary Internet Files\Content.IE5\JSILXYV7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0"/>
            <a:ext cx="2828703" cy="192882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2000240"/>
            <a:ext cx="778671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Металлы средней активности  в природе встречаются:</a:t>
            </a:r>
          </a:p>
          <a:p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 В виде оксидов и сульфидов</a:t>
            </a:r>
          </a:p>
          <a:p>
            <a:pPr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свободном виде </a:t>
            </a:r>
          </a:p>
          <a:p>
            <a:pPr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виде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</a:rPr>
              <a:t>гидроксидов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 виде оксидов и в свободном виде</a:t>
            </a:r>
          </a:p>
          <a:p>
            <a:pPr algn="ctr"/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3116"/>
            <a:ext cx="778674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Вид связи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существующий в кристаллах металлов:</a:t>
            </a:r>
          </a:p>
          <a:p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Ковалентная неполярная</a:t>
            </a:r>
          </a:p>
          <a:p>
            <a:pPr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Ионная</a:t>
            </a:r>
          </a:p>
          <a:p>
            <a:pPr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Металлическая</a:t>
            </a:r>
          </a:p>
          <a:p>
            <a:pPr algn="ctr"/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Ковалентная полярная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3" descr="C:\Users\n.popov\AppData\Local\Microsoft\Windows\Temporary Internet Files\Content.IE5\JSILXYV7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0"/>
            <a:ext cx="2828703" cy="19288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14678" y="714356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Тест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428604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Тест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3" descr="C:\Users\n.popov\AppData\Local\Microsoft\Windows\Temporary Internet Files\Content.IE5\JSILXYV7\MC90044142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0"/>
            <a:ext cx="2828703" cy="19288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2000240"/>
            <a:ext cx="77153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Металл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</a:rPr>
              <a:t> находящийся в жидком агрегатном состоянии при комнатных условиях: </a:t>
            </a:r>
          </a:p>
          <a:p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Hg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endParaRPr lang="en-US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Ca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endParaRPr lang="en-US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Na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endParaRPr lang="en-US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</a:rPr>
              <a:t>W</a:t>
            </a: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ctr"/>
            <a:endParaRPr lang="en-US" sz="28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6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n.popov\AppData\Local\Microsoft\Windows\Temporary Internet Files\Content.IE5\JSILXYV7\MC9004414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54740" y="131170"/>
            <a:ext cx="2946284" cy="20833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5984" y="857232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Тест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428868"/>
            <a:ext cx="735811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AC66BB">
                    <a:lumMod val="50000"/>
                  </a:srgbClr>
                </a:solidFill>
              </a:rPr>
              <a:t>Какой  из этих металлов самый легкий:</a:t>
            </a:r>
          </a:p>
          <a:p>
            <a:pPr lvl="0"/>
            <a:endParaRPr lang="ru-RU" sz="2400" b="1" i="1" dirty="0" smtClean="0">
              <a:solidFill>
                <a:srgbClr val="AC66BB">
                  <a:lumMod val="50000"/>
                </a:srgbClr>
              </a:solidFill>
            </a:endParaRPr>
          </a:p>
          <a:p>
            <a:pPr lvl="0" algn="ctr"/>
            <a:r>
              <a:rPr lang="en-US" sz="2800" b="1" i="1" dirty="0" smtClean="0">
                <a:solidFill>
                  <a:srgbClr val="AC66BB">
                    <a:lumMod val="50000"/>
                  </a:srgbClr>
                </a:solidFill>
              </a:rPr>
              <a:t>K</a:t>
            </a:r>
            <a:endParaRPr lang="ru-RU" sz="2800" b="1" i="1" dirty="0" smtClean="0">
              <a:solidFill>
                <a:srgbClr val="AC66BB">
                  <a:lumMod val="50000"/>
                </a:srgbClr>
              </a:solidFill>
            </a:endParaRPr>
          </a:p>
          <a:p>
            <a:pPr lvl="0" algn="ctr"/>
            <a:endParaRPr lang="en-US" sz="2800" b="1" i="1" dirty="0" smtClean="0">
              <a:solidFill>
                <a:srgbClr val="AC66BB">
                  <a:lumMod val="50000"/>
                </a:srgbClr>
              </a:solidFill>
            </a:endParaRPr>
          </a:p>
          <a:p>
            <a:pPr lvl="0" algn="ctr"/>
            <a:r>
              <a:rPr lang="en-US" sz="2800" b="1" i="1" dirty="0" err="1" smtClean="0">
                <a:solidFill>
                  <a:srgbClr val="AC66BB">
                    <a:lumMod val="50000"/>
                  </a:srgbClr>
                </a:solidFill>
              </a:rPr>
              <a:t>Sn</a:t>
            </a:r>
            <a:endParaRPr lang="ru-RU" sz="2800" b="1" i="1" dirty="0" smtClean="0">
              <a:solidFill>
                <a:srgbClr val="AC66BB">
                  <a:lumMod val="50000"/>
                </a:srgbClr>
              </a:solidFill>
            </a:endParaRPr>
          </a:p>
          <a:p>
            <a:pPr lvl="0" algn="ctr"/>
            <a:endParaRPr lang="en-US" sz="2800" b="1" i="1" dirty="0" smtClean="0">
              <a:solidFill>
                <a:srgbClr val="AC66BB">
                  <a:lumMod val="50000"/>
                </a:srgbClr>
              </a:solidFill>
            </a:endParaRPr>
          </a:p>
          <a:p>
            <a:pPr lvl="0" algn="ctr"/>
            <a:r>
              <a:rPr lang="en-US" sz="2800" b="1" i="1" dirty="0" smtClean="0">
                <a:solidFill>
                  <a:srgbClr val="AC66BB">
                    <a:lumMod val="50000"/>
                  </a:srgbClr>
                </a:solidFill>
              </a:rPr>
              <a:t>Au</a:t>
            </a:r>
            <a:endParaRPr lang="ru-RU" sz="2800" b="1" i="1" dirty="0" smtClean="0">
              <a:solidFill>
                <a:srgbClr val="AC66BB">
                  <a:lumMod val="50000"/>
                </a:srgbClr>
              </a:solidFill>
            </a:endParaRPr>
          </a:p>
          <a:p>
            <a:pPr lvl="0" algn="ctr"/>
            <a:endParaRPr lang="en-US" sz="2800" b="1" i="1" dirty="0" smtClean="0">
              <a:solidFill>
                <a:srgbClr val="AC66BB">
                  <a:lumMod val="50000"/>
                </a:srgbClr>
              </a:solidFill>
            </a:endParaRPr>
          </a:p>
          <a:p>
            <a:pPr lvl="0" algn="ctr"/>
            <a:r>
              <a:rPr lang="en-US" sz="2800" b="1" i="1" dirty="0" smtClean="0">
                <a:solidFill>
                  <a:srgbClr val="AC66BB">
                    <a:lumMod val="50000"/>
                  </a:srgbClr>
                </a:solidFill>
              </a:rPr>
              <a:t>Cu</a:t>
            </a:r>
            <a:endParaRPr lang="ru-RU" sz="2800" b="1" i="1" dirty="0">
              <a:solidFill>
                <a:srgbClr val="AC66BB">
                  <a:lumMod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928670"/>
            <a:ext cx="735811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Металлы разные на свете,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 знать о них должны и взрослые и дети.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Одни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здоровье и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Покой наш берегут,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Другие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к могуществу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</a:b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Страну ведут…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Везде металлы на планете: и там и тут….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разные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истории о них вас ждут…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Домашнее    задание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357430"/>
            <a:ext cx="7286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1.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Параграфы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34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,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 35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 (до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способов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получения) 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и</a:t>
            </a:r>
            <a:r>
              <a:rPr lang="ru-RU" sz="2800" b="1" dirty="0" smtClean="0">
                <a:cs typeface="Adobe Arabic" pitchFamily="18" charset="-78"/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параграф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cs typeface="Adobe Arabic" pitchFamily="18" charset="-78"/>
              </a:rPr>
              <a:t>36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cs typeface="Adobe Arabic" pitchFamily="18" charset="-78"/>
            </a:endParaRPr>
          </a:p>
        </p:txBody>
      </p:sp>
      <p:pic>
        <p:nvPicPr>
          <p:cNvPr id="1026" name="Picture 2" descr="C:\Users\n.popov\AppData\Local\Microsoft\Windows\Temporary Internet Files\Content.IE5\JSILXYV7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285729"/>
            <a:ext cx="1362075" cy="1643074"/>
          </a:xfrm>
          <a:prstGeom prst="rect">
            <a:avLst/>
          </a:prstGeom>
          <a:noFill/>
        </p:spPr>
      </p:pic>
      <p:pic>
        <p:nvPicPr>
          <p:cNvPr id="1027" name="Picture 3" descr="C:\Users\n.popov\AppData\Local\Microsoft\Windows\Temporary Internet Files\Content.IE5\JSILXYV7\MC90043440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929198"/>
            <a:ext cx="1362075" cy="162242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71472" y="3714752"/>
            <a:ext cx="6532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На странице 112 упражнения 4-5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28596" y="714356"/>
            <a:ext cx="7429500" cy="1500188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8000" b="1" dirty="0" smtClean="0"/>
              <a:t> М е т а л </a:t>
            </a:r>
            <a:r>
              <a:rPr lang="ru-RU" sz="8000" b="1" dirty="0" err="1" smtClean="0"/>
              <a:t>л</a:t>
            </a:r>
            <a:r>
              <a:rPr lang="ru-RU" sz="8000" b="1" dirty="0" smtClean="0"/>
              <a:t> </a:t>
            </a:r>
            <a:r>
              <a:rPr lang="ru-RU" sz="8000" b="1" dirty="0" err="1" smtClean="0"/>
              <a:t>ы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2714625"/>
            <a:ext cx="7572375" cy="11017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Общая характеристика металлов        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(нахождение в природе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</a:rPr>
              <a:t> и физические свойства)</a:t>
            </a:r>
            <a:endParaRPr lang="ru-RU" sz="32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n.popov\Desktop\ДОКУМЕНТЫ\i[4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857760"/>
            <a:ext cx="2500330" cy="1643074"/>
          </a:xfrm>
          <a:prstGeom prst="rect">
            <a:avLst/>
          </a:prstGeom>
          <a:noFill/>
        </p:spPr>
      </p:pic>
      <p:pic>
        <p:nvPicPr>
          <p:cNvPr id="9218" name="Picture 2" descr="http://im0-tub-ru.yandex.net/i?id=468818624-5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4929198"/>
            <a:ext cx="2571768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214290"/>
            <a:ext cx="3167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 ЛИТЕРАТУРЫ 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571480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Учебник для общеобразовательных  учреждений , 9 класс, </a:t>
            </a:r>
          </a:p>
          <a:p>
            <a:r>
              <a:rPr lang="ru-RU" dirty="0" smtClean="0"/>
              <a:t>  Г.Е. Рудзитис ,Ф  .Г. Фельдман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1357298"/>
            <a:ext cx="3292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 ИЗОБРАЖЕНИЙ: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714488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http://www.price-list.kiev.ua/img/board_files/13_06_2012/789904489ca0bc90caf8ab3f525374e6.jpg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2786058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http://pozitivchik.info/wp-content/uploads/HLIC/fd748433f0478607b2101bd7ec2068a8.png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3643314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http://im7-tub-ru.yandex.net/i?id=464334801-25-72&amp;n=21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4286256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http://im5-tub-ru.yandex.net/i?id=62167022-57-72&amp;n=21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357158" y="4857760"/>
            <a:ext cx="66437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http://murmansk.aspol.ru/aboutreg/minerals/halkopirit1.jpg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429264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http://im7-tub-ru.yandex.net/i?id=663793246-32-72&amp;n=21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571744"/>
            <a:ext cx="4286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Нахождение металлов в природе</a:t>
            </a:r>
            <a:endParaRPr lang="ru-RU" sz="3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170" name="Picture 2" descr="http://im4-tub-ru.yandex.net/i?id=282577668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42876"/>
            <a:ext cx="3429024" cy="246889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8194" name="Picture 2" descr="http://im3-tub-ru.yandex.net/i?id=71262858-5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572008"/>
            <a:ext cx="3750495" cy="214314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</p:pic>
      <p:pic>
        <p:nvPicPr>
          <p:cNvPr id="5" name="Picture 2" descr="http://im5-tub-ru.yandex.net/i?id=62167022-5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4810" y="2428868"/>
            <a:ext cx="3571900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42852"/>
            <a:ext cx="73581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</a:rPr>
              <a:t>Все металлы можно разделить на три группы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571868" y="350043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1214414" y="1714488"/>
            <a:ext cx="500066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715008" y="16430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71472" y="2857496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Химически активные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8926" y="4572008"/>
            <a:ext cx="24112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Средней 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активности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2786058"/>
            <a:ext cx="2571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Химически 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неактивные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7" grpId="0" animBg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71678"/>
            <a:ext cx="2714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LiKBaCaNaMg</a:t>
            </a:r>
            <a:r>
              <a:rPr lang="en-US" sz="3200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36" y="2071678"/>
            <a:ext cx="428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00FF"/>
                </a:solidFill>
              </a:rPr>
              <a:t>AlMnZnCrFeCoNiSnPb</a:t>
            </a:r>
            <a:endParaRPr lang="ru-RU" sz="3200" b="1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3702" y="2071678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sz="32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2330" y="2071678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C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</a:rPr>
              <a:t>HgA</a:t>
            </a:r>
            <a:r>
              <a:rPr lang="en-US" sz="3000" b="1" dirty="0" err="1" smtClean="0">
                <a:solidFill>
                  <a:schemeClr val="accent3">
                    <a:lumMod val="50000"/>
                  </a:schemeClr>
                </a:solidFill>
              </a:rPr>
              <a:t>u</a:t>
            </a:r>
            <a:endParaRPr lang="ru-RU" sz="3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1035819" y="1678769"/>
            <a:ext cx="571504" cy="2357454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4500562" y="642918"/>
            <a:ext cx="428628" cy="414340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/>
          <p:cNvSpPr/>
          <p:nvPr/>
        </p:nvSpPr>
        <p:spPr>
          <a:xfrm rot="5400000">
            <a:off x="7858148" y="1928802"/>
            <a:ext cx="500066" cy="1785950"/>
          </a:xfrm>
          <a:prstGeom prst="rightBrace">
            <a:avLst>
              <a:gd name="adj1" fmla="val 8333"/>
              <a:gd name="adj2" fmla="val 48809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5720" y="3071810"/>
            <a:ext cx="2143140" cy="1200329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Химически активные металлы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6" y="3071810"/>
            <a:ext cx="2143140" cy="1200329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Химически неактивные металлы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8992" y="3071810"/>
            <a:ext cx="2500330" cy="1200329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Металлы средней активности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357166"/>
            <a:ext cx="8429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РЯД АКТИВНОСТИ МЕТАЛЛОВ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6" grpId="0" animBg="1"/>
      <p:bldP spid="7" grpId="0" animBg="1"/>
      <p:bldP spid="8" grpId="0" animBg="1"/>
      <p:bldP spid="9" grpId="0" animBg="1"/>
      <p:bldP spid="11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58138" cy="1143000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Химически активные металлы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</a:rPr>
              <a:t>до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AL )</a:t>
            </a:r>
            <a:endParaRPr lang="ru-RU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7715304" cy="3819848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   Химически активные металлы в природе встречаются только в виде солей: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/>
            <a:r>
              <a:rPr lang="ru-RU" dirty="0" smtClean="0"/>
              <a:t>  </a:t>
            </a:r>
            <a:r>
              <a:rPr lang="ru-RU" sz="2800" dirty="0" smtClean="0"/>
              <a:t>Хлоридов  </a:t>
            </a:r>
            <a:r>
              <a:rPr lang="en-US" sz="2800" dirty="0" err="1" smtClean="0"/>
              <a:t>NaCL</a:t>
            </a:r>
            <a:r>
              <a:rPr lang="ru-RU" sz="2800" dirty="0" smtClean="0"/>
              <a:t>;</a:t>
            </a:r>
            <a:r>
              <a:rPr lang="en-US" sz="2800" dirty="0" smtClean="0"/>
              <a:t> KCL </a:t>
            </a:r>
          </a:p>
          <a:p>
            <a:r>
              <a:rPr lang="ru-RU" sz="2800" dirty="0" smtClean="0"/>
              <a:t>    Сульфатов  </a:t>
            </a:r>
            <a:r>
              <a:rPr lang="en-US" sz="2800" dirty="0" smtClean="0"/>
              <a:t>Na</a:t>
            </a:r>
            <a:r>
              <a:rPr lang="en-US" sz="2400" b="1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000" dirty="0" smtClean="0"/>
              <a:t>4 </a:t>
            </a:r>
            <a:r>
              <a:rPr lang="en-US" sz="2800" dirty="0" smtClean="0">
                <a:sym typeface="Symbol"/>
              </a:rPr>
              <a:t></a:t>
            </a:r>
            <a:r>
              <a:rPr lang="en-US" sz="2800" dirty="0" smtClean="0"/>
              <a:t>10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O, CaSO</a:t>
            </a:r>
            <a:r>
              <a:rPr lang="en-US" sz="2800" baseline="-25000" dirty="0" smtClean="0"/>
              <a:t>4</a:t>
            </a:r>
            <a:r>
              <a:rPr lang="ru-RU" sz="2800" baseline="-25000" dirty="0" smtClean="0"/>
              <a:t> </a:t>
            </a:r>
            <a:r>
              <a:rPr lang="en-US" sz="2800" dirty="0" smtClean="0">
                <a:sym typeface="Symbol"/>
              </a:rPr>
              <a:t></a:t>
            </a:r>
            <a:r>
              <a:rPr lang="ru-RU" sz="2800" dirty="0" smtClean="0">
                <a:sym typeface="Symbol"/>
              </a:rPr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ru-RU" sz="2800" dirty="0" smtClean="0"/>
          </a:p>
          <a:p>
            <a:r>
              <a:rPr lang="ru-RU" sz="2800" dirty="0" smtClean="0"/>
              <a:t>    Нитратов </a:t>
            </a:r>
            <a:r>
              <a:rPr lang="en-US" sz="2800" dirty="0" smtClean="0"/>
              <a:t>NaNO</a:t>
            </a:r>
            <a:r>
              <a:rPr lang="en-US" sz="2800" baseline="-25000" dirty="0" smtClean="0"/>
              <a:t>3</a:t>
            </a:r>
            <a:r>
              <a:rPr lang="ru-RU" sz="2800" dirty="0" smtClean="0"/>
              <a:t>;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KNO</a:t>
            </a:r>
            <a:r>
              <a:rPr lang="en-US" sz="2800" baseline="-25000" dirty="0" smtClean="0"/>
              <a:t>3</a:t>
            </a:r>
            <a:endParaRPr lang="en-US" sz="2800" dirty="0" smtClean="0"/>
          </a:p>
          <a:p>
            <a:r>
              <a:rPr lang="ru-RU" sz="2800" dirty="0" smtClean="0"/>
              <a:t>    Карбонатов </a:t>
            </a:r>
            <a:r>
              <a:rPr lang="en-US" sz="2800" dirty="0" err="1" smtClean="0"/>
              <a:t>CaCO</a:t>
            </a:r>
            <a:r>
              <a:rPr lang="ru-RU" sz="2800" baseline="-25000" dirty="0" smtClean="0"/>
              <a:t>3 </a:t>
            </a:r>
            <a:r>
              <a:rPr lang="ru-RU" sz="2800" dirty="0" smtClean="0"/>
              <a:t> ; </a:t>
            </a:r>
            <a:r>
              <a:rPr lang="en-US" sz="2800" dirty="0" smtClean="0"/>
              <a:t>MgCO</a:t>
            </a:r>
            <a:r>
              <a:rPr lang="en-US" sz="2800" baseline="-25000" dirty="0" smtClean="0"/>
              <a:t>3</a:t>
            </a:r>
          </a:p>
          <a:p>
            <a:endParaRPr lang="ru-RU" baseline="-25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Металлы средней активности(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от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AL </a:t>
            </a:r>
            <a:r>
              <a:rPr lang="ru-RU" sz="2800" i="1" dirty="0" smtClean="0">
                <a:solidFill>
                  <a:schemeClr val="accent2">
                    <a:lumMod val="50000"/>
                  </a:schemeClr>
                </a:solidFill>
              </a:rPr>
              <a:t>до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в)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9416"/>
            <a:ext cx="6696100" cy="484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Металлы средней активности в природе встречаются в виде оксидов и сульфидов: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Fe</a:t>
            </a:r>
            <a:r>
              <a:rPr lang="ru-RU" sz="3200" baseline="-25000" dirty="0" smtClean="0"/>
              <a:t>3</a:t>
            </a:r>
            <a:r>
              <a:rPr lang="en-US" sz="3200" dirty="0" smtClean="0"/>
              <a:t>O</a:t>
            </a:r>
            <a:r>
              <a:rPr lang="ru-RU" sz="3200" baseline="-25000" dirty="0" smtClean="0"/>
              <a:t>4</a:t>
            </a:r>
            <a:endParaRPr lang="en-US" sz="3200" dirty="0" smtClean="0"/>
          </a:p>
          <a:p>
            <a:r>
              <a:rPr lang="en-US" sz="3200" dirty="0" smtClean="0"/>
              <a:t>Fe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r>
              <a:rPr lang="ru-RU" sz="3200" baseline="-25000" dirty="0" smtClean="0"/>
              <a:t>*</a:t>
            </a:r>
            <a:r>
              <a:rPr lang="en-US" sz="3200" dirty="0" smtClean="0"/>
              <a:t> nH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</a:p>
          <a:p>
            <a:r>
              <a:rPr lang="en-US" sz="3200" dirty="0" err="1" smtClean="0"/>
              <a:t>SnO</a:t>
            </a:r>
            <a:r>
              <a:rPr lang="ru-RU" sz="3200" baseline="-25000" dirty="0" smtClean="0"/>
              <a:t>2</a:t>
            </a:r>
            <a:endParaRPr lang="en-US" sz="3200" dirty="0" smtClean="0"/>
          </a:p>
          <a:p>
            <a:r>
              <a:rPr lang="en-US" sz="3200" dirty="0" err="1" smtClean="0"/>
              <a:t>ZnS</a:t>
            </a:r>
            <a:endParaRPr lang="en-US" sz="3200" dirty="0" smtClean="0"/>
          </a:p>
          <a:p>
            <a:r>
              <a:rPr lang="en-US" sz="3200" dirty="0" err="1" smtClean="0"/>
              <a:t>PbS</a:t>
            </a:r>
            <a:endParaRPr lang="ru-RU" sz="3200" dirty="0" smtClean="0"/>
          </a:p>
          <a:p>
            <a:r>
              <a:rPr lang="ru-RU" sz="3200" dirty="0" smtClean="0"/>
              <a:t>…</a:t>
            </a:r>
            <a:endParaRPr lang="ru-RU" sz="3200" dirty="0"/>
          </a:p>
        </p:txBody>
      </p:sp>
      <p:pic>
        <p:nvPicPr>
          <p:cNvPr id="6" name="Picture 2" descr="http://pozitivchik.info/wp-content/uploads/HLIC/fd748433f0478607b2101bd7ec2068a8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429000"/>
            <a:ext cx="2975977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b="0" i="1" dirty="0" smtClean="0">
                <a:solidFill>
                  <a:schemeClr val="accent2">
                    <a:lumMod val="50000"/>
                  </a:schemeClr>
                </a:solidFill>
              </a:rPr>
              <a:t>ХИМИЧЕСКИ НЕАКТИВНЫЕ  И БЛАГОРОДНЫЕ  металлы</a:t>
            </a:r>
            <a:endParaRPr lang="ru-RU" b="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7239000" cy="10001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/>
              <a:t>Благородные металлы встречаются как в свободном виде</a:t>
            </a:r>
            <a:r>
              <a:rPr lang="en-US" sz="2400" dirty="0" smtClean="0"/>
              <a:t>,</a:t>
            </a:r>
            <a:r>
              <a:rPr lang="ru-RU" sz="2400" dirty="0" smtClean="0"/>
              <a:t> так и в виде солей: </a:t>
            </a:r>
          </a:p>
          <a:p>
            <a:pPr algn="ctr">
              <a:buNone/>
            </a:pPr>
            <a:r>
              <a:rPr lang="en-US" sz="2400" dirty="0" smtClean="0"/>
              <a:t>Ag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r>
              <a:rPr lang="ru-RU" sz="2400" dirty="0" smtClean="0"/>
              <a:t>;</a:t>
            </a:r>
            <a:r>
              <a:rPr lang="en-US" sz="2400" dirty="0" smtClean="0"/>
              <a:t> </a:t>
            </a:r>
            <a:r>
              <a:rPr lang="en-US" sz="2400" dirty="0" err="1" smtClean="0"/>
              <a:t>AgCL</a:t>
            </a:r>
            <a:r>
              <a:rPr lang="ru-RU" sz="2400" dirty="0" smtClean="0"/>
              <a:t>;</a:t>
            </a:r>
            <a:r>
              <a:rPr lang="en-US" sz="2400" dirty="0" smtClean="0"/>
              <a:t> </a:t>
            </a:r>
            <a:r>
              <a:rPr lang="en-US" sz="2400" dirty="0" err="1" smtClean="0"/>
              <a:t>PtS</a:t>
            </a:r>
            <a:r>
              <a:rPr lang="ru-RU" sz="2400" dirty="0" smtClean="0"/>
              <a:t>…</a:t>
            </a:r>
            <a:endParaRPr lang="ru-RU" sz="2400" baseline="-25000" dirty="0"/>
          </a:p>
        </p:txBody>
      </p:sp>
      <p:pic>
        <p:nvPicPr>
          <p:cNvPr id="5122" name="Picture 2" descr="http://img1.liveinternet.ru/images/foto/b/3/apps/0/773/773369_morodo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714884"/>
            <a:ext cx="2643206" cy="1948134"/>
          </a:xfrm>
          <a:prstGeom prst="rect">
            <a:avLst/>
          </a:prstGeom>
          <a:noFill/>
        </p:spPr>
      </p:pic>
      <p:pic>
        <p:nvPicPr>
          <p:cNvPr id="17410" name="Picture 2" descr="http://im7-tub-ru.yandex.net/i?id=663793246-3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643446"/>
            <a:ext cx="2428892" cy="2000254"/>
          </a:xfrm>
          <a:prstGeom prst="rect">
            <a:avLst/>
          </a:prstGeom>
          <a:noFill/>
        </p:spPr>
      </p:pic>
      <p:pic>
        <p:nvPicPr>
          <p:cNvPr id="17412" name="Picture 4" descr="http://im7-tub-ru.yandex.net/i?id=301511488-25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43174" y="2786058"/>
            <a:ext cx="2914659" cy="17145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43636" y="300037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Pt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7" idx="1"/>
            <a:endCxn id="17412" idx="3"/>
          </p:cNvCxnSpPr>
          <p:nvPr/>
        </p:nvCxnSpPr>
        <p:spPr>
          <a:xfrm rot="10800000" flipV="1">
            <a:off x="5557834" y="3231204"/>
            <a:ext cx="585803" cy="412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28662" y="357187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Ag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1107257" y="4179099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72330" y="3929066"/>
            <a:ext cx="54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Au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6500826" y="4286256"/>
            <a:ext cx="607223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7"/>
            <a:ext cx="6072230" cy="3143271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14282" y="4500570"/>
            <a:ext cx="87154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Кристаллические решетки</a:t>
            </a:r>
            <a:r>
              <a:rPr lang="en-US" sz="2400" dirty="0" smtClean="0"/>
              <a:t>,</a:t>
            </a:r>
            <a:r>
              <a:rPr lang="ru-RU" sz="2400" dirty="0" smtClean="0"/>
              <a:t> в узлах которых находятся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положительно заряженные ионы </a:t>
            </a:r>
            <a:r>
              <a:rPr lang="ru-RU" sz="2400" dirty="0" smtClean="0"/>
              <a:t>и некоторое число 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нейтральных атомов</a:t>
            </a:r>
            <a:r>
              <a:rPr lang="en-US" sz="2400" dirty="0" smtClean="0"/>
              <a:t>, </a:t>
            </a:r>
            <a:r>
              <a:rPr lang="ru-RU" sz="2400" dirty="0" smtClean="0"/>
              <a:t>между которыми передвигаются относительно свободные </a:t>
            </a:r>
            <a:r>
              <a:rPr lang="ru-RU" sz="2400" dirty="0" smtClean="0">
                <a:solidFill>
                  <a:srgbClr val="0070C0"/>
                </a:solidFill>
              </a:rPr>
              <a:t>электроны</a:t>
            </a:r>
            <a:r>
              <a:rPr lang="en-US" sz="2400" dirty="0" smtClean="0"/>
              <a:t>,</a:t>
            </a:r>
            <a:r>
              <a:rPr lang="ru-RU" sz="2400" dirty="0" smtClean="0"/>
              <a:t>называют </a:t>
            </a:r>
            <a:r>
              <a:rPr lang="ru-RU" sz="3200" b="1" dirty="0" smtClean="0"/>
              <a:t>металлическими</a:t>
            </a:r>
            <a:endParaRPr lang="ru-RU" sz="28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3286116" y="3357562"/>
            <a:ext cx="1000132" cy="428628"/>
          </a:xfrm>
          <a:prstGeom prst="straightConnector1">
            <a:avLst/>
          </a:prstGeom>
          <a:ln w="31750" cmpd="sng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5572132" y="1928802"/>
            <a:ext cx="1071570" cy="571504"/>
          </a:xfrm>
          <a:prstGeom prst="straightConnector1">
            <a:avLst/>
          </a:prstGeom>
          <a:ln w="28575">
            <a:solidFill>
              <a:srgbClr val="0070C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V="1">
            <a:off x="4572000" y="3071810"/>
            <a:ext cx="1071570" cy="107157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143240" y="4143380"/>
            <a:ext cx="827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ионы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86380" y="4143380"/>
            <a:ext cx="9669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атомы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15140" y="1714488"/>
            <a:ext cx="15263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электроны</a:t>
            </a:r>
            <a:endParaRPr lang="ru-RU" sz="20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</TotalTime>
  <Words>442</Words>
  <Application>Microsoft Office PowerPoint</Application>
  <PresentationFormat>Экран (4:3)</PresentationFormat>
  <Paragraphs>144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Слайд 1</vt:lpstr>
      <vt:lpstr> М е т а л л ы</vt:lpstr>
      <vt:lpstr>Слайд 3</vt:lpstr>
      <vt:lpstr>Слайд 4</vt:lpstr>
      <vt:lpstr>Слайд 5</vt:lpstr>
      <vt:lpstr>Химически активные металлы ( до AL )</vt:lpstr>
      <vt:lpstr>Металлы средней активности(от AL до Pв)</vt:lpstr>
      <vt:lpstr> ХИМИЧЕСКИ НЕАКТИВНЫЕ  И БЛАГОРОДНЫЕ  металлы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металлы</dc:title>
  <dc:creator>Попов Николай Анатольевич</dc:creator>
  <cp:lastModifiedBy>Дарья</cp:lastModifiedBy>
  <cp:revision>125</cp:revision>
  <dcterms:created xsi:type="dcterms:W3CDTF">2013-03-22T14:06:14Z</dcterms:created>
  <dcterms:modified xsi:type="dcterms:W3CDTF">2013-04-21T18:12:05Z</dcterms:modified>
</cp:coreProperties>
</file>